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0" r:id="rId3"/>
    <p:sldId id="259" r:id="rId4"/>
    <p:sldId id="262" r:id="rId5"/>
    <p:sldId id="263" r:id="rId6"/>
    <p:sldId id="361" r:id="rId7"/>
    <p:sldId id="469" r:id="rId8"/>
    <p:sldId id="470" r:id="rId9"/>
    <p:sldId id="275" r:id="rId10"/>
    <p:sldId id="519" r:id="rId11"/>
    <p:sldId id="273" r:id="rId12"/>
    <p:sldId id="278" r:id="rId13"/>
    <p:sldId id="281" r:id="rId14"/>
    <p:sldId id="277" r:id="rId15"/>
    <p:sldId id="266" r:id="rId16"/>
  </p:sldIdLst>
  <p:sldSz cx="12187238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717" autoAdjust="0"/>
  </p:normalViewPr>
  <p:slideViewPr>
    <p:cSldViewPr>
      <p:cViewPr>
        <p:scale>
          <a:sx n="90" d="100"/>
          <a:sy n="90" d="100"/>
        </p:scale>
        <p:origin x="-750" y="-402"/>
      </p:cViewPr>
      <p:guideLst>
        <p:guide orient="horz" pos="2159"/>
        <p:guide pos="38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043" y="2130427"/>
            <a:ext cx="10359153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087" y="3886200"/>
            <a:ext cx="853106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E7F00-B45D-4320-888D-814CC761298F}" type="datetimeFigureOut">
              <a:rPr lang="zh-CN" altLang="en-US"/>
              <a:pPr>
                <a:defRPr/>
              </a:pPr>
              <a:t>2021/12/7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5D358-06E9-4028-BBF7-97E289BA34C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ic17.nipic.com/20110914/7807978_105643065000_2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 t="47291" b="8126"/>
          <a:stretch>
            <a:fillRect/>
          </a:stretch>
        </p:blipFill>
        <p:spPr bwMode="auto">
          <a:xfrm>
            <a:off x="0" y="3267580"/>
            <a:ext cx="12166275" cy="3617804"/>
          </a:xfrm>
          <a:prstGeom prst="rect">
            <a:avLst/>
          </a:prstGeom>
          <a:noFill/>
        </p:spPr>
      </p:pic>
      <p:sp>
        <p:nvSpPr>
          <p:cNvPr id="5" name="矩形 4"/>
          <p:cNvSpPr/>
          <p:nvPr userDrawn="1"/>
        </p:nvSpPr>
        <p:spPr>
          <a:xfrm>
            <a:off x="0" y="0"/>
            <a:ext cx="12187238" cy="32670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6" name="组合 8"/>
          <p:cNvGrpSpPr/>
          <p:nvPr userDrawn="1"/>
        </p:nvGrpSpPr>
        <p:grpSpPr bwMode="auto">
          <a:xfrm>
            <a:off x="4868863" y="2046288"/>
            <a:ext cx="2449512" cy="2447925"/>
            <a:chOff x="6897738" y="2060848"/>
            <a:chExt cx="2448272" cy="2448272"/>
          </a:xfrm>
        </p:grpSpPr>
        <p:sp>
          <p:nvSpPr>
            <p:cNvPr id="7" name="空心弧 6"/>
            <p:cNvSpPr/>
            <p:nvPr/>
          </p:nvSpPr>
          <p:spPr>
            <a:xfrm>
              <a:off x="6897738" y="2060848"/>
              <a:ext cx="2448272" cy="2448272"/>
            </a:xfrm>
            <a:prstGeom prst="blockArc">
              <a:avLst>
                <a:gd name="adj1" fmla="val 13344530"/>
                <a:gd name="adj2" fmla="val 8861204"/>
                <a:gd name="adj3" fmla="val 12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空心弧 7"/>
            <p:cNvSpPr/>
            <p:nvPr/>
          </p:nvSpPr>
          <p:spPr>
            <a:xfrm rot="15949199">
              <a:off x="6897738" y="2060849"/>
              <a:ext cx="2448272" cy="2448272"/>
            </a:xfrm>
            <a:prstGeom prst="blockArc">
              <a:avLst>
                <a:gd name="adj1" fmla="val 13344530"/>
                <a:gd name="adj2" fmla="val 7902189"/>
                <a:gd name="adj3" fmla="val 12088"/>
              </a:avLst>
            </a:prstGeom>
            <a:solidFill>
              <a:schemeClr val="bg1">
                <a:alpha val="3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TextBox 8"/>
          <p:cNvSpPr txBox="1"/>
          <p:nvPr userDrawn="1"/>
        </p:nvSpPr>
        <p:spPr>
          <a:xfrm>
            <a:off x="5394325" y="2628900"/>
            <a:ext cx="1357313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5394325" y="3284538"/>
            <a:ext cx="13573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endParaRPr lang="zh-CN" altLang="en-US" sz="4000" b="1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1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92689-F00E-4CB9-BBB5-88DAED026CBB}" type="datetimeFigureOut">
              <a:rPr lang="zh-CN" altLang="en-US"/>
              <a:pPr>
                <a:defRPr/>
              </a:pPr>
              <a:t>2021/12/7</a:t>
            </a:fld>
            <a:endParaRPr lang="zh-CN" altLang="en-US"/>
          </a:p>
        </p:txBody>
      </p:sp>
      <p:sp>
        <p:nvSpPr>
          <p:cNvPr id="12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F060-E38B-468B-8587-8C2D51970A5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0437440" y="274640"/>
            <a:ext cx="323935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19385" y="274640"/>
            <a:ext cx="9514933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82F32-6143-4550-AC84-8C9B11DD33AD}" type="datetimeFigureOut">
              <a:rPr lang="zh-CN" altLang="en-US"/>
              <a:pPr>
                <a:defRPr/>
              </a:pPr>
              <a:t>2021/12/7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93BA4-2EB4-4965-B5BF-709929189C9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ic17.nipic.com/20110914/7807978_105643065000_2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 t="47291" b="8126"/>
          <a:stretch>
            <a:fillRect/>
          </a:stretch>
        </p:blipFill>
        <p:spPr bwMode="auto">
          <a:xfrm>
            <a:off x="0" y="3267580"/>
            <a:ext cx="12166275" cy="3617804"/>
          </a:xfrm>
          <a:prstGeom prst="rect">
            <a:avLst/>
          </a:prstGeom>
          <a:noFill/>
        </p:spPr>
      </p:pic>
      <p:sp>
        <p:nvSpPr>
          <p:cNvPr id="5" name="矩形 4"/>
          <p:cNvSpPr/>
          <p:nvPr userDrawn="1"/>
        </p:nvSpPr>
        <p:spPr>
          <a:xfrm>
            <a:off x="0" y="0"/>
            <a:ext cx="12187238" cy="32670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6" name="组合 8"/>
          <p:cNvGrpSpPr/>
          <p:nvPr userDrawn="1"/>
        </p:nvGrpSpPr>
        <p:grpSpPr bwMode="auto">
          <a:xfrm>
            <a:off x="4868863" y="2046288"/>
            <a:ext cx="2449512" cy="2447925"/>
            <a:chOff x="6897738" y="2060848"/>
            <a:chExt cx="2448272" cy="2448272"/>
          </a:xfrm>
        </p:grpSpPr>
        <p:sp>
          <p:nvSpPr>
            <p:cNvPr id="7" name="空心弧 6"/>
            <p:cNvSpPr/>
            <p:nvPr/>
          </p:nvSpPr>
          <p:spPr>
            <a:xfrm>
              <a:off x="6897738" y="2060848"/>
              <a:ext cx="2448272" cy="2448272"/>
            </a:xfrm>
            <a:prstGeom prst="blockArc">
              <a:avLst>
                <a:gd name="adj1" fmla="val 13344530"/>
                <a:gd name="adj2" fmla="val 8861204"/>
                <a:gd name="adj3" fmla="val 12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空心弧 7"/>
            <p:cNvSpPr/>
            <p:nvPr/>
          </p:nvSpPr>
          <p:spPr>
            <a:xfrm rot="15949199">
              <a:off x="6897738" y="2060849"/>
              <a:ext cx="2448272" cy="2448272"/>
            </a:xfrm>
            <a:prstGeom prst="blockArc">
              <a:avLst>
                <a:gd name="adj1" fmla="val 13344530"/>
                <a:gd name="adj2" fmla="val 7902189"/>
                <a:gd name="adj3" fmla="val 12088"/>
              </a:avLst>
            </a:prstGeom>
            <a:solidFill>
              <a:schemeClr val="bg1">
                <a:alpha val="3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TextBox 8"/>
          <p:cNvSpPr txBox="1"/>
          <p:nvPr userDrawn="1"/>
        </p:nvSpPr>
        <p:spPr>
          <a:xfrm>
            <a:off x="5394325" y="2628900"/>
            <a:ext cx="1357313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5394325" y="3284538"/>
            <a:ext cx="13573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4000" b="1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1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0DD4F-28FA-4196-9D32-2CA1EA041EA0}" type="datetimeFigureOut">
              <a:rPr lang="zh-CN" altLang="en-US"/>
              <a:pPr>
                <a:defRPr/>
              </a:pPr>
              <a:t>2021/12/7</a:t>
            </a:fld>
            <a:endParaRPr lang="zh-CN" altLang="en-US"/>
          </a:p>
        </p:txBody>
      </p:sp>
      <p:sp>
        <p:nvSpPr>
          <p:cNvPr id="12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5EB51-F95B-4CCB-8640-80BD9655195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701800" cy="83661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Part 1</a:t>
            </a:r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 userDrawn="1"/>
        </p:nvSpPr>
        <p:spPr>
          <a:xfrm>
            <a:off x="1720850" y="0"/>
            <a:ext cx="1701800" cy="549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Part 2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3441700" y="0"/>
            <a:ext cx="1701800" cy="549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Part 3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 userDrawn="1"/>
        </p:nvSpPr>
        <p:spPr>
          <a:xfrm>
            <a:off x="5162550" y="0"/>
            <a:ext cx="1701800" cy="549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Part 4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12011025" y="0"/>
            <a:ext cx="182563" cy="5492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9" name="矩形 8"/>
          <p:cNvSpPr/>
          <p:nvPr userDrawn="1"/>
        </p:nvSpPr>
        <p:spPr>
          <a:xfrm>
            <a:off x="0" y="6597650"/>
            <a:ext cx="12180888" cy="26035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" name="椭圆 9"/>
          <p:cNvSpPr/>
          <p:nvPr userDrawn="1"/>
        </p:nvSpPr>
        <p:spPr>
          <a:xfrm>
            <a:off x="5842000" y="6470650"/>
            <a:ext cx="503238" cy="503238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66A5899B-410C-4FFF-BA66-FDAC5F89F8C5}" type="slidenum">
              <a:rPr lang="zh-CN" altLang="en-US" sz="1100">
                <a:solidFill>
                  <a:schemeClr val="accent5">
                    <a:lumMod val="75000"/>
                  </a:schemeClr>
                </a:solidFill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zh-CN" alt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1" name="直接连接符 10"/>
          <p:cNvCxnSpPr/>
          <p:nvPr userDrawn="1"/>
        </p:nvCxnSpPr>
        <p:spPr>
          <a:xfrm flipH="1">
            <a:off x="7102475" y="533400"/>
            <a:ext cx="4999038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2708" y="4406902"/>
            <a:ext cx="1035915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2708" y="2906713"/>
            <a:ext cx="1035915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A97AD-059B-4AC5-B251-3EAF98495864}" type="datetimeFigureOut">
              <a:rPr lang="zh-CN" altLang="en-US"/>
              <a:pPr>
                <a:defRPr/>
              </a:pPr>
              <a:t>2021/12/7</a:t>
            </a:fld>
            <a:endParaRPr lang="zh-CN" altLang="en-US"/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0B01A-76E9-44F3-8D1E-1439BA42A68B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pic17.nipic.com/20110914/7807978_105643065000_2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 t="47291" b="8126"/>
          <a:stretch>
            <a:fillRect/>
          </a:stretch>
        </p:blipFill>
        <p:spPr bwMode="auto">
          <a:xfrm>
            <a:off x="0" y="3267580"/>
            <a:ext cx="12166275" cy="3617804"/>
          </a:xfrm>
          <a:prstGeom prst="rect">
            <a:avLst/>
          </a:prstGeom>
          <a:noFill/>
        </p:spPr>
      </p:pic>
      <p:sp>
        <p:nvSpPr>
          <p:cNvPr id="6" name="矩形 5"/>
          <p:cNvSpPr/>
          <p:nvPr userDrawn="1"/>
        </p:nvSpPr>
        <p:spPr>
          <a:xfrm>
            <a:off x="0" y="0"/>
            <a:ext cx="12187238" cy="32670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7" name="组合 8"/>
          <p:cNvGrpSpPr/>
          <p:nvPr userDrawn="1"/>
        </p:nvGrpSpPr>
        <p:grpSpPr bwMode="auto">
          <a:xfrm>
            <a:off x="4868863" y="2046288"/>
            <a:ext cx="2449512" cy="2447925"/>
            <a:chOff x="6897738" y="2060848"/>
            <a:chExt cx="2448272" cy="2448272"/>
          </a:xfrm>
        </p:grpSpPr>
        <p:sp>
          <p:nvSpPr>
            <p:cNvPr id="8" name="空心弧 7"/>
            <p:cNvSpPr/>
            <p:nvPr/>
          </p:nvSpPr>
          <p:spPr>
            <a:xfrm>
              <a:off x="6897738" y="2060848"/>
              <a:ext cx="2448272" cy="2448272"/>
            </a:xfrm>
            <a:prstGeom prst="blockArc">
              <a:avLst>
                <a:gd name="adj1" fmla="val 13344530"/>
                <a:gd name="adj2" fmla="val 8861204"/>
                <a:gd name="adj3" fmla="val 12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空心弧 8"/>
            <p:cNvSpPr/>
            <p:nvPr/>
          </p:nvSpPr>
          <p:spPr>
            <a:xfrm rot="15949199">
              <a:off x="6897738" y="2060849"/>
              <a:ext cx="2448272" cy="2448272"/>
            </a:xfrm>
            <a:prstGeom prst="blockArc">
              <a:avLst>
                <a:gd name="adj1" fmla="val 13344530"/>
                <a:gd name="adj2" fmla="val 7902189"/>
                <a:gd name="adj3" fmla="val 12088"/>
              </a:avLst>
            </a:prstGeom>
            <a:solidFill>
              <a:schemeClr val="bg1">
                <a:alpha val="3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" name="TextBox 9"/>
          <p:cNvSpPr txBox="1"/>
          <p:nvPr userDrawn="1"/>
        </p:nvSpPr>
        <p:spPr>
          <a:xfrm>
            <a:off x="5394325" y="2628900"/>
            <a:ext cx="1357313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394325" y="3284538"/>
            <a:ext cx="13573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4000" b="1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19386" y="1600202"/>
            <a:ext cx="637714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299648" y="1600202"/>
            <a:ext cx="637714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EFF43-BC54-4666-8FCB-DBD3BD5EDF85}" type="datetimeFigureOut">
              <a:rPr lang="zh-CN" altLang="en-US"/>
              <a:pPr>
                <a:defRPr/>
              </a:pPr>
              <a:t>2021/12/7</a:t>
            </a:fld>
            <a:endParaRPr lang="zh-CN" altLang="en-US"/>
          </a:p>
        </p:txBody>
      </p:sp>
      <p:sp>
        <p:nvSpPr>
          <p:cNvPr id="1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BBB11-2474-4AFA-9486-C17FF2D6B65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701800" cy="549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Part 1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1720850" y="0"/>
            <a:ext cx="1701800" cy="83661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Part 2</a:t>
            </a:r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 userDrawn="1"/>
        </p:nvSpPr>
        <p:spPr>
          <a:xfrm>
            <a:off x="3441700" y="0"/>
            <a:ext cx="1701800" cy="549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Part 3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5162550" y="0"/>
            <a:ext cx="1701800" cy="549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Part 4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12011025" y="0"/>
            <a:ext cx="182563" cy="5492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2" name="矩形 11"/>
          <p:cNvSpPr/>
          <p:nvPr userDrawn="1"/>
        </p:nvSpPr>
        <p:spPr>
          <a:xfrm>
            <a:off x="0" y="6597650"/>
            <a:ext cx="12180888" cy="26035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3" name="椭圆 12"/>
          <p:cNvSpPr/>
          <p:nvPr userDrawn="1"/>
        </p:nvSpPr>
        <p:spPr>
          <a:xfrm>
            <a:off x="5842000" y="6470650"/>
            <a:ext cx="503238" cy="503238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287D81EF-BCF0-4A04-ACA3-2264A49C959B}" type="slidenum">
              <a:rPr lang="zh-CN" altLang="en-US" sz="1100">
                <a:solidFill>
                  <a:schemeClr val="accent5">
                    <a:lumMod val="75000"/>
                  </a:schemeClr>
                </a:solidFill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zh-CN" alt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4" name="直接连接符 13"/>
          <p:cNvCxnSpPr/>
          <p:nvPr userDrawn="1"/>
        </p:nvCxnSpPr>
        <p:spPr>
          <a:xfrm flipH="1">
            <a:off x="7102475" y="533400"/>
            <a:ext cx="4999038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363" y="274638"/>
            <a:ext cx="10968514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363" y="1535113"/>
            <a:ext cx="53848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363" y="2174875"/>
            <a:ext cx="53848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0948" y="1535113"/>
            <a:ext cx="538692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0948" y="2174875"/>
            <a:ext cx="538692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5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75EFC-08EA-4680-ACA7-E8EB1EAC71DF}" type="datetimeFigureOut">
              <a:rPr lang="zh-CN" altLang="en-US"/>
              <a:pPr>
                <a:defRPr/>
              </a:pPr>
              <a:t>2021/12/7</a:t>
            </a:fld>
            <a:endParaRPr lang="zh-CN" altLang="en-US"/>
          </a:p>
        </p:txBody>
      </p:sp>
      <p:sp>
        <p:nvSpPr>
          <p:cNvPr id="16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7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82CD0-450F-42D0-8D70-75EB50E47AA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pic17.nipic.com/20110914/7807978_105643065000_2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 t="47291" b="8126"/>
          <a:stretch>
            <a:fillRect/>
          </a:stretch>
        </p:blipFill>
        <p:spPr bwMode="auto">
          <a:xfrm>
            <a:off x="0" y="3267580"/>
            <a:ext cx="12166275" cy="3617804"/>
          </a:xfrm>
          <a:prstGeom prst="rect">
            <a:avLst/>
          </a:prstGeom>
          <a:noFill/>
        </p:spPr>
      </p:pic>
      <p:sp>
        <p:nvSpPr>
          <p:cNvPr id="4" name="矩形 3"/>
          <p:cNvSpPr/>
          <p:nvPr userDrawn="1"/>
        </p:nvSpPr>
        <p:spPr>
          <a:xfrm>
            <a:off x="0" y="0"/>
            <a:ext cx="12187238" cy="32670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5" name="组合 8"/>
          <p:cNvGrpSpPr/>
          <p:nvPr userDrawn="1"/>
        </p:nvGrpSpPr>
        <p:grpSpPr bwMode="auto">
          <a:xfrm>
            <a:off x="4868863" y="2046288"/>
            <a:ext cx="2449512" cy="2447925"/>
            <a:chOff x="6897738" y="2060848"/>
            <a:chExt cx="2448272" cy="2448272"/>
          </a:xfrm>
        </p:grpSpPr>
        <p:sp>
          <p:nvSpPr>
            <p:cNvPr id="6" name="空心弧 5"/>
            <p:cNvSpPr/>
            <p:nvPr/>
          </p:nvSpPr>
          <p:spPr>
            <a:xfrm>
              <a:off x="6897738" y="2060848"/>
              <a:ext cx="2448272" cy="2448272"/>
            </a:xfrm>
            <a:prstGeom prst="blockArc">
              <a:avLst>
                <a:gd name="adj1" fmla="val 13344530"/>
                <a:gd name="adj2" fmla="val 8861204"/>
                <a:gd name="adj3" fmla="val 12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空心弧 6"/>
            <p:cNvSpPr/>
            <p:nvPr/>
          </p:nvSpPr>
          <p:spPr>
            <a:xfrm rot="15949199">
              <a:off x="6897738" y="2060849"/>
              <a:ext cx="2448272" cy="2448272"/>
            </a:xfrm>
            <a:prstGeom prst="blockArc">
              <a:avLst>
                <a:gd name="adj1" fmla="val 13344530"/>
                <a:gd name="adj2" fmla="val 7902189"/>
                <a:gd name="adj3" fmla="val 12088"/>
              </a:avLst>
            </a:prstGeom>
            <a:solidFill>
              <a:schemeClr val="bg1">
                <a:alpha val="3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5394325" y="2628900"/>
            <a:ext cx="1357313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5394325" y="3284538"/>
            <a:ext cx="13573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4000" b="1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2559F-9D61-463B-A4EF-88B62AFFC973}" type="datetimeFigureOut">
              <a:rPr lang="zh-CN" altLang="en-US"/>
              <a:pPr>
                <a:defRPr/>
              </a:pPr>
              <a:t>2021/12/7</a:t>
            </a:fld>
            <a:endParaRPr lang="zh-CN" altLang="en-US"/>
          </a:p>
        </p:txBody>
      </p:sp>
      <p:sp>
        <p:nvSpPr>
          <p:cNvPr id="11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2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FD213-A913-4FC1-AE7A-F15254F9ACA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701800" cy="549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Part 1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1720850" y="0"/>
            <a:ext cx="1701800" cy="549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Part 2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 userDrawn="1"/>
        </p:nvSpPr>
        <p:spPr>
          <a:xfrm>
            <a:off x="3441700" y="0"/>
            <a:ext cx="1701800" cy="83661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Part 3</a:t>
            </a:r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 userDrawn="1"/>
        </p:nvSpPr>
        <p:spPr>
          <a:xfrm>
            <a:off x="5162550" y="0"/>
            <a:ext cx="1701800" cy="549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Part 4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12011025" y="0"/>
            <a:ext cx="182563" cy="5492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7" name="矩形 6"/>
          <p:cNvSpPr/>
          <p:nvPr userDrawn="1"/>
        </p:nvSpPr>
        <p:spPr>
          <a:xfrm>
            <a:off x="0" y="6597650"/>
            <a:ext cx="12180888" cy="26035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8" name="椭圆 7"/>
          <p:cNvSpPr/>
          <p:nvPr userDrawn="1"/>
        </p:nvSpPr>
        <p:spPr>
          <a:xfrm>
            <a:off x="5842000" y="6470650"/>
            <a:ext cx="503238" cy="503238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6BBAA153-D581-4FD0-8C89-D809CF68EB2A}" type="slidenum">
              <a:rPr lang="zh-CN" altLang="en-US" sz="1100">
                <a:solidFill>
                  <a:schemeClr val="accent5">
                    <a:lumMod val="75000"/>
                  </a:schemeClr>
                </a:solidFill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zh-CN" alt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9" name="直接连接符 8"/>
          <p:cNvCxnSpPr/>
          <p:nvPr userDrawn="1"/>
        </p:nvCxnSpPr>
        <p:spPr>
          <a:xfrm flipH="1">
            <a:off x="7102475" y="533400"/>
            <a:ext cx="4999038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A3C76-826A-48F6-944C-2CD5E4229B27}" type="datetimeFigureOut">
              <a:rPr lang="zh-CN" altLang="en-US"/>
              <a:pPr>
                <a:defRPr/>
              </a:pPr>
              <a:t>2021/12/7</a:t>
            </a:fld>
            <a:endParaRPr lang="zh-CN" altLang="en-US"/>
          </a:p>
        </p:txBody>
      </p:sp>
      <p:sp>
        <p:nvSpPr>
          <p:cNvPr id="11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2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3ABC1-1300-4A8F-989E-630398285FC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pic17.nipic.com/20110914/7807978_105643065000_2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 t="47291" b="8126"/>
          <a:stretch>
            <a:fillRect/>
          </a:stretch>
        </p:blipFill>
        <p:spPr bwMode="auto">
          <a:xfrm>
            <a:off x="0" y="3267580"/>
            <a:ext cx="12166275" cy="3617804"/>
          </a:xfrm>
          <a:prstGeom prst="rect">
            <a:avLst/>
          </a:prstGeom>
          <a:noFill/>
        </p:spPr>
      </p:pic>
      <p:sp>
        <p:nvSpPr>
          <p:cNvPr id="6" name="矩形 5"/>
          <p:cNvSpPr/>
          <p:nvPr userDrawn="1"/>
        </p:nvSpPr>
        <p:spPr>
          <a:xfrm>
            <a:off x="0" y="0"/>
            <a:ext cx="12187238" cy="32670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7" name="组合 8"/>
          <p:cNvGrpSpPr/>
          <p:nvPr userDrawn="1"/>
        </p:nvGrpSpPr>
        <p:grpSpPr bwMode="auto">
          <a:xfrm>
            <a:off x="4868863" y="2046288"/>
            <a:ext cx="2449512" cy="2447925"/>
            <a:chOff x="6897738" y="2060848"/>
            <a:chExt cx="2448272" cy="2448272"/>
          </a:xfrm>
        </p:grpSpPr>
        <p:sp>
          <p:nvSpPr>
            <p:cNvPr id="8" name="空心弧 7"/>
            <p:cNvSpPr/>
            <p:nvPr/>
          </p:nvSpPr>
          <p:spPr>
            <a:xfrm>
              <a:off x="6897738" y="2060848"/>
              <a:ext cx="2448272" cy="2448272"/>
            </a:xfrm>
            <a:prstGeom prst="blockArc">
              <a:avLst>
                <a:gd name="adj1" fmla="val 13344530"/>
                <a:gd name="adj2" fmla="val 8861204"/>
                <a:gd name="adj3" fmla="val 12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空心弧 8"/>
            <p:cNvSpPr/>
            <p:nvPr/>
          </p:nvSpPr>
          <p:spPr>
            <a:xfrm rot="15949199">
              <a:off x="6897738" y="2060849"/>
              <a:ext cx="2448272" cy="2448272"/>
            </a:xfrm>
            <a:prstGeom prst="blockArc">
              <a:avLst>
                <a:gd name="adj1" fmla="val 13344530"/>
                <a:gd name="adj2" fmla="val 7902189"/>
                <a:gd name="adj3" fmla="val 12088"/>
              </a:avLst>
            </a:prstGeom>
            <a:solidFill>
              <a:schemeClr val="bg1">
                <a:alpha val="3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" name="TextBox 9"/>
          <p:cNvSpPr txBox="1"/>
          <p:nvPr userDrawn="1"/>
        </p:nvSpPr>
        <p:spPr>
          <a:xfrm>
            <a:off x="5394325" y="2628900"/>
            <a:ext cx="1357313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394325" y="3284538"/>
            <a:ext cx="13573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zh-CN" altLang="en-US" sz="4000" b="1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362" y="273050"/>
            <a:ext cx="400951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4872" y="273052"/>
            <a:ext cx="681300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362" y="1435102"/>
            <a:ext cx="400951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FC143-7193-4CC5-ADB2-4E989B6339B8}" type="datetimeFigureOut">
              <a:rPr lang="zh-CN" altLang="en-US"/>
              <a:pPr>
                <a:defRPr/>
              </a:pPr>
              <a:t>2021/12/7</a:t>
            </a:fld>
            <a:endParaRPr lang="zh-CN" altLang="en-US"/>
          </a:p>
        </p:txBody>
      </p:sp>
      <p:sp>
        <p:nvSpPr>
          <p:cNvPr id="1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655E0-3BDC-4636-B889-8618326CE2F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701800" cy="549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Part 1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1720850" y="0"/>
            <a:ext cx="1701800" cy="549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Part 2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 userDrawn="1"/>
        </p:nvSpPr>
        <p:spPr>
          <a:xfrm>
            <a:off x="3441700" y="0"/>
            <a:ext cx="1701800" cy="549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Part 3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5162550" y="0"/>
            <a:ext cx="1701800" cy="83661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Part 4</a:t>
            </a:r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 userDrawn="1"/>
        </p:nvSpPr>
        <p:spPr>
          <a:xfrm>
            <a:off x="12011025" y="0"/>
            <a:ext cx="182563" cy="5492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0" name="矩形 9"/>
          <p:cNvSpPr/>
          <p:nvPr userDrawn="1"/>
        </p:nvSpPr>
        <p:spPr>
          <a:xfrm>
            <a:off x="0" y="6597650"/>
            <a:ext cx="12180888" cy="26035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" name="椭圆 10"/>
          <p:cNvSpPr/>
          <p:nvPr userDrawn="1"/>
        </p:nvSpPr>
        <p:spPr>
          <a:xfrm>
            <a:off x="5842000" y="6470650"/>
            <a:ext cx="503238" cy="503238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48506232-72E1-4254-A114-D5B0022D2259}" type="slidenum">
              <a:rPr lang="zh-CN" altLang="en-US" sz="1100">
                <a:solidFill>
                  <a:schemeClr val="accent5">
                    <a:lumMod val="75000"/>
                  </a:schemeClr>
                </a:solidFill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zh-CN" alt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2" name="直接连接符 11"/>
          <p:cNvCxnSpPr/>
          <p:nvPr userDrawn="1"/>
        </p:nvCxnSpPr>
        <p:spPr>
          <a:xfrm flipH="1">
            <a:off x="7102475" y="533400"/>
            <a:ext cx="4999038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8784" y="4800600"/>
            <a:ext cx="731234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8784" y="612775"/>
            <a:ext cx="7312343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8784" y="5367338"/>
            <a:ext cx="731234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3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D4A61-5C96-4F6F-BC61-20C9ADE4C6C7}" type="datetimeFigureOut">
              <a:rPr lang="zh-CN" altLang="en-US"/>
              <a:pPr>
                <a:defRPr/>
              </a:pPr>
              <a:t>2021/12/7</a:t>
            </a:fld>
            <a:endParaRPr lang="zh-CN" altLang="en-US"/>
          </a:p>
        </p:txBody>
      </p:sp>
      <p:sp>
        <p:nvSpPr>
          <p:cNvPr id="14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5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45D9C-33F6-415C-821C-2A64AD82B7F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68038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68038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3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AF85867-E85D-4568-A7E0-F2226C4F114E}" type="datetimeFigureOut">
              <a:rPr lang="zh-CN" altLang="en-US"/>
              <a:pPr>
                <a:defRPr/>
              </a:pPr>
              <a:t>2021/12/7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4013" y="6356350"/>
            <a:ext cx="3859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4425" y="6356350"/>
            <a:ext cx="2843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A7636AC-62DF-4C78-8D09-9398B1F611E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&#38468;&#20214;2&#65306;2022&#24180;&#25311;&#22686;&#20943;&#25968;&#25454;&#24211;&#25253;&#21578;%20.docx" TargetMode="External"/><Relationship Id="rId2" Type="http://schemas.openxmlformats.org/officeDocument/2006/relationships/hyperlink" Target="&#38468;&#20214;1&#65306;2022&#24180;&#25968;&#25454;&#24211;&#37319;&#36141;&#35745;&#21010;1.xlsx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&#38468;&#20214;22021&#24180;&#20013;&#25991;&#25253;&#21002;&#35746;&#36141;&#30446;&#24405;&#65288;&#21512;&#24182;&#25968;&#25454;&#65289;.xls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0" descr="http://pic24.nipic.com/20121031/4499633_105328783000_2.jpg"/>
          <p:cNvPicPr>
            <a:picLocks noChangeAspect="1" noChangeArrowheads="1"/>
          </p:cNvPicPr>
          <p:nvPr/>
        </p:nvPicPr>
        <p:blipFill>
          <a:blip r:embed="rId2" cstate="print"/>
          <a:srcRect t="4236" b="11153"/>
          <a:stretch>
            <a:fillRect/>
          </a:stretch>
        </p:blipFill>
        <p:spPr bwMode="auto">
          <a:xfrm>
            <a:off x="-264363" y="0"/>
            <a:ext cx="121872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3879041" y="2071678"/>
            <a:ext cx="7929618" cy="2449512"/>
          </a:xfrm>
          <a:prstGeom prst="rect">
            <a:avLst/>
          </a:prstGeom>
          <a:solidFill>
            <a:schemeClr val="tx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2060575"/>
            <a:ext cx="4005263" cy="252095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11269" name="组合 6"/>
          <p:cNvGrpSpPr/>
          <p:nvPr/>
        </p:nvGrpSpPr>
        <p:grpSpPr bwMode="auto">
          <a:xfrm>
            <a:off x="117475" y="1412875"/>
            <a:ext cx="2447925" cy="2447925"/>
            <a:chOff x="6897738" y="2060848"/>
            <a:chExt cx="2448272" cy="2448272"/>
          </a:xfrm>
        </p:grpSpPr>
        <p:sp>
          <p:nvSpPr>
            <p:cNvPr id="5" name="空心弧 4"/>
            <p:cNvSpPr/>
            <p:nvPr/>
          </p:nvSpPr>
          <p:spPr>
            <a:xfrm>
              <a:off x="6897738" y="2060848"/>
              <a:ext cx="2448272" cy="2448272"/>
            </a:xfrm>
            <a:prstGeom prst="blockArc">
              <a:avLst>
                <a:gd name="adj1" fmla="val 13344530"/>
                <a:gd name="adj2" fmla="val 8861204"/>
                <a:gd name="adj3" fmla="val 12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空心弧 5"/>
            <p:cNvSpPr/>
            <p:nvPr/>
          </p:nvSpPr>
          <p:spPr>
            <a:xfrm rot="15949199">
              <a:off x="6897738" y="2060848"/>
              <a:ext cx="2448272" cy="2448272"/>
            </a:xfrm>
            <a:prstGeom prst="blockArc">
              <a:avLst>
                <a:gd name="adj1" fmla="val 13344530"/>
                <a:gd name="adj2" fmla="val 7902189"/>
                <a:gd name="adj3" fmla="val 12088"/>
              </a:avLst>
            </a:prstGeom>
            <a:solidFill>
              <a:schemeClr val="bg1">
                <a:alpha val="3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9" name="矩形 8"/>
          <p:cNvSpPr/>
          <p:nvPr/>
        </p:nvSpPr>
        <p:spPr>
          <a:xfrm>
            <a:off x="11493500" y="2060575"/>
            <a:ext cx="693738" cy="252095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271" name="TextBox 1"/>
          <p:cNvSpPr txBox="1">
            <a:spLocks noChangeArrowheads="1"/>
          </p:cNvSpPr>
          <p:nvPr/>
        </p:nvSpPr>
        <p:spPr bwMode="auto">
          <a:xfrm>
            <a:off x="3879041" y="2500306"/>
            <a:ext cx="7572428" cy="768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4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2022</a:t>
            </a:r>
            <a:r>
              <a:rPr lang="zh-CN" altLang="en-US" sz="4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年图书馆资源建设计划</a:t>
            </a:r>
            <a:endParaRPr lang="zh-CN" altLang="en-US" sz="4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72" name="TextBox 2"/>
          <p:cNvSpPr txBox="1">
            <a:spLocks noChangeArrowheads="1"/>
          </p:cNvSpPr>
          <p:nvPr/>
        </p:nvSpPr>
        <p:spPr bwMode="auto">
          <a:xfrm>
            <a:off x="6379371" y="3857628"/>
            <a:ext cx="2433638" cy="65165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王    芹            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8" name="TextBox 72"/>
          <p:cNvSpPr txBox="1">
            <a:spLocks noChangeArrowheads="1"/>
          </p:cNvSpPr>
          <p:nvPr/>
        </p:nvSpPr>
        <p:spPr bwMode="auto">
          <a:xfrm>
            <a:off x="881063" y="5026025"/>
            <a:ext cx="534987" cy="1209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1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0" name="TextBox 77"/>
          <p:cNvSpPr txBox="1">
            <a:spLocks noChangeArrowheads="1"/>
          </p:cNvSpPr>
          <p:nvPr/>
        </p:nvSpPr>
        <p:spPr bwMode="auto">
          <a:xfrm>
            <a:off x="2705100" y="5022850"/>
            <a:ext cx="536575" cy="12176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2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2" name="TextBox 81"/>
          <p:cNvSpPr txBox="1">
            <a:spLocks noChangeArrowheads="1"/>
          </p:cNvSpPr>
          <p:nvPr/>
        </p:nvSpPr>
        <p:spPr bwMode="auto">
          <a:xfrm>
            <a:off x="4530725" y="5022850"/>
            <a:ext cx="536575" cy="12176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3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4" name="TextBox 82"/>
          <p:cNvSpPr txBox="1">
            <a:spLocks noChangeArrowheads="1"/>
          </p:cNvSpPr>
          <p:nvPr/>
        </p:nvSpPr>
        <p:spPr bwMode="auto">
          <a:xfrm>
            <a:off x="6356350" y="5022850"/>
            <a:ext cx="534988" cy="12176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4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5" name="AutoShape 2" descr="http://cdn.duitang.com/uploads/item/201210/08/20121008093644_xArai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29717" name="TextBox 33"/>
          <p:cNvSpPr txBox="1">
            <a:spLocks noChangeArrowheads="1"/>
          </p:cNvSpPr>
          <p:nvPr/>
        </p:nvSpPr>
        <p:spPr bwMode="auto">
          <a:xfrm>
            <a:off x="7629525" y="5262563"/>
            <a:ext cx="4581525" cy="8302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4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SUGGESTION</a:t>
            </a:r>
            <a:endParaRPr lang="zh-CN" altLang="en-US" sz="48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35703" y="1214422"/>
            <a:ext cx="9155112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zh-CN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1587" y="1071546"/>
            <a:ext cx="6500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/>
              <a:t>具体增减数据库报告见</a:t>
            </a:r>
            <a:r>
              <a:rPr lang="zh-CN" altLang="en-US" sz="3600" dirty="0" smtClean="0">
                <a:solidFill>
                  <a:srgbClr val="FF0000"/>
                </a:solidFill>
              </a:rPr>
              <a:t>附件</a:t>
            </a:r>
            <a:r>
              <a:rPr lang="en-US" altLang="zh-CN" sz="3600" dirty="0" smtClean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1" name="矩形 10"/>
          <p:cNvSpPr/>
          <p:nvPr/>
        </p:nvSpPr>
        <p:spPr>
          <a:xfrm>
            <a:off x="7808131" y="0"/>
            <a:ext cx="27146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（一）数据库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2959" y="1857364"/>
            <a:ext cx="8538404" cy="2857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8" name="TextBox 72"/>
          <p:cNvSpPr txBox="1">
            <a:spLocks noChangeArrowheads="1"/>
          </p:cNvSpPr>
          <p:nvPr/>
        </p:nvSpPr>
        <p:spPr bwMode="auto">
          <a:xfrm>
            <a:off x="881063" y="5026025"/>
            <a:ext cx="534987" cy="1209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1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0" name="TextBox 77"/>
          <p:cNvSpPr txBox="1">
            <a:spLocks noChangeArrowheads="1"/>
          </p:cNvSpPr>
          <p:nvPr/>
        </p:nvSpPr>
        <p:spPr bwMode="auto">
          <a:xfrm>
            <a:off x="2705100" y="5022850"/>
            <a:ext cx="536575" cy="12176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2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2" name="TextBox 81"/>
          <p:cNvSpPr txBox="1">
            <a:spLocks noChangeArrowheads="1"/>
          </p:cNvSpPr>
          <p:nvPr/>
        </p:nvSpPr>
        <p:spPr bwMode="auto">
          <a:xfrm>
            <a:off x="4530725" y="5022850"/>
            <a:ext cx="536575" cy="12176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3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4" name="TextBox 82"/>
          <p:cNvSpPr txBox="1">
            <a:spLocks noChangeArrowheads="1"/>
          </p:cNvSpPr>
          <p:nvPr/>
        </p:nvSpPr>
        <p:spPr bwMode="auto">
          <a:xfrm>
            <a:off x="6356350" y="5022850"/>
            <a:ext cx="534988" cy="12176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4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5" name="AutoShape 2" descr="http://cdn.duitang.com/uploads/item/201210/08/20121008093644_xArai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29717" name="TextBox 33"/>
          <p:cNvSpPr txBox="1">
            <a:spLocks noChangeArrowheads="1"/>
          </p:cNvSpPr>
          <p:nvPr/>
        </p:nvSpPr>
        <p:spPr bwMode="auto">
          <a:xfrm>
            <a:off x="7629525" y="5262563"/>
            <a:ext cx="4581525" cy="8302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SUGGESTION</a:t>
            </a:r>
            <a:endParaRPr lang="zh-CN" altLang="en-US" sz="4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35703" y="1214422"/>
            <a:ext cx="9155112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zh-CN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08131" y="0"/>
            <a:ext cx="3071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（二）中文报刊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63830" y="436880"/>
            <a:ext cx="10716260" cy="566308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调研及计划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  202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年，拟在保证全馆原有期刊种数不变的前提条件下，停订科技期刊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品种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典藏科技刊按学院分布南北分配；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人文期刊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南北均有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；农科分馆的期刊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不变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，报纸南北馆品种不变，对农科分馆与两连廊的部分报纸作出调整。 202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年订购中文期刊合计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1451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种，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1608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份，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38.5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万元；报纸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19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种，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45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份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,1.37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万元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.</a:t>
            </a:r>
            <a:endParaRPr kumimoji="0" 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altLang="zh-CN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altLang="zh-CN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/>
          <p:nvPr/>
        </p:nvSpPr>
        <p:spPr>
          <a:xfrm>
            <a:off x="1450149" y="1643050"/>
            <a:ext cx="9670291" cy="3571900"/>
          </a:xfrm>
          <a:custGeom>
            <a:avLst/>
            <a:gdLst>
              <a:gd name="connsiteX0" fmla="*/ 0 w 1963271"/>
              <a:gd name="connsiteY0" fmla="*/ 0 h 1672070"/>
              <a:gd name="connsiteX1" fmla="*/ 1963271 w 1963271"/>
              <a:gd name="connsiteY1" fmla="*/ 0 h 1672070"/>
              <a:gd name="connsiteX2" fmla="*/ 1963271 w 1963271"/>
              <a:gd name="connsiteY2" fmla="*/ 1358153 h 1672070"/>
              <a:gd name="connsiteX3" fmla="*/ 1140337 w 1963271"/>
              <a:gd name="connsiteY3" fmla="*/ 1358153 h 1672070"/>
              <a:gd name="connsiteX4" fmla="*/ 981635 w 1963271"/>
              <a:gd name="connsiteY4" fmla="*/ 1672070 h 1672070"/>
              <a:gd name="connsiteX5" fmla="*/ 822932 w 1963271"/>
              <a:gd name="connsiteY5" fmla="*/ 1358153 h 1672070"/>
              <a:gd name="connsiteX6" fmla="*/ 0 w 1963271"/>
              <a:gd name="connsiteY6" fmla="*/ 1358153 h 1672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63271" h="1672070">
                <a:moveTo>
                  <a:pt x="0" y="0"/>
                </a:moveTo>
                <a:lnTo>
                  <a:pt x="1963271" y="0"/>
                </a:lnTo>
                <a:lnTo>
                  <a:pt x="1963271" y="1358153"/>
                </a:lnTo>
                <a:lnTo>
                  <a:pt x="1140337" y="1358153"/>
                </a:lnTo>
                <a:lnTo>
                  <a:pt x="981635" y="1672070"/>
                </a:lnTo>
                <a:lnTo>
                  <a:pt x="822932" y="1358153"/>
                </a:lnTo>
                <a:lnTo>
                  <a:pt x="0" y="1358153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9708" name="TextBox 72"/>
          <p:cNvSpPr txBox="1">
            <a:spLocks noChangeArrowheads="1"/>
          </p:cNvSpPr>
          <p:nvPr/>
        </p:nvSpPr>
        <p:spPr bwMode="auto">
          <a:xfrm>
            <a:off x="881063" y="5026025"/>
            <a:ext cx="534987" cy="1209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1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0" name="TextBox 77"/>
          <p:cNvSpPr txBox="1">
            <a:spLocks noChangeArrowheads="1"/>
          </p:cNvSpPr>
          <p:nvPr/>
        </p:nvSpPr>
        <p:spPr bwMode="auto">
          <a:xfrm>
            <a:off x="2705100" y="5022850"/>
            <a:ext cx="536575" cy="12176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2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2" name="TextBox 81"/>
          <p:cNvSpPr txBox="1">
            <a:spLocks noChangeArrowheads="1"/>
          </p:cNvSpPr>
          <p:nvPr/>
        </p:nvSpPr>
        <p:spPr bwMode="auto">
          <a:xfrm>
            <a:off x="4530725" y="5022850"/>
            <a:ext cx="536575" cy="12176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3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4" name="TextBox 82"/>
          <p:cNvSpPr txBox="1">
            <a:spLocks noChangeArrowheads="1"/>
          </p:cNvSpPr>
          <p:nvPr/>
        </p:nvSpPr>
        <p:spPr bwMode="auto">
          <a:xfrm>
            <a:off x="6356350" y="5022850"/>
            <a:ext cx="534988" cy="12176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4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5" name="AutoShape 2" descr="http://cdn.duitang.com/uploads/item/201210/08/20121008093644_xArai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29717" name="TextBox 33"/>
          <p:cNvSpPr txBox="1">
            <a:spLocks noChangeArrowheads="1"/>
          </p:cNvSpPr>
          <p:nvPr/>
        </p:nvSpPr>
        <p:spPr bwMode="auto">
          <a:xfrm>
            <a:off x="7629525" y="5262563"/>
            <a:ext cx="4581525" cy="8302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SUGGESTION</a:t>
            </a:r>
            <a:endParaRPr lang="zh-CN" altLang="en-US" sz="4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35703" y="1214422"/>
            <a:ext cx="9155112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zh-CN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79503" y="0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（三）中文图书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50210" y="1976120"/>
            <a:ext cx="72593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800" dirty="0" smtClean="0">
                <a:solidFill>
                  <a:schemeClr val="bg1"/>
                </a:solidFill>
              </a:rPr>
              <a:t>     </a:t>
            </a:r>
            <a:r>
              <a:rPr lang="en-US" altLang="zh-CN" sz="3200" b="1" dirty="0" smtClean="0">
                <a:solidFill>
                  <a:schemeClr val="bg1"/>
                </a:solidFill>
              </a:rPr>
              <a:t>2022</a:t>
            </a:r>
            <a:r>
              <a:rPr lang="zh-CN" altLang="en-US" sz="3200" b="1" dirty="0" smtClean="0">
                <a:solidFill>
                  <a:schemeClr val="bg1"/>
                </a:solidFill>
              </a:rPr>
              <a:t>年，中文图书平均每册</a:t>
            </a:r>
            <a:r>
              <a:rPr lang="en-US" altLang="zh-CN" sz="3200" b="1" dirty="0" smtClean="0">
                <a:solidFill>
                  <a:schemeClr val="bg1"/>
                </a:solidFill>
              </a:rPr>
              <a:t>51</a:t>
            </a:r>
            <a:r>
              <a:rPr lang="zh-CN" altLang="en-US" sz="3200" b="1" dirty="0" smtClean="0">
                <a:solidFill>
                  <a:schemeClr val="bg1"/>
                </a:solidFill>
              </a:rPr>
              <a:t>元（实洋），采购</a:t>
            </a:r>
            <a:r>
              <a:rPr lang="en-US" altLang="zh-CN" sz="3200" b="1" dirty="0" smtClean="0">
                <a:solidFill>
                  <a:schemeClr val="bg1"/>
                </a:solidFill>
              </a:rPr>
              <a:t>3</a:t>
            </a:r>
            <a:r>
              <a:rPr lang="zh-CN" altLang="en-US" sz="3200" b="1" dirty="0" smtClean="0">
                <a:solidFill>
                  <a:schemeClr val="bg1"/>
                </a:solidFill>
              </a:rPr>
              <a:t>万册，约需</a:t>
            </a:r>
            <a:r>
              <a:rPr lang="en-US" altLang="zh-CN" sz="3200" b="1" dirty="0" smtClean="0">
                <a:solidFill>
                  <a:schemeClr val="bg1"/>
                </a:solidFill>
              </a:rPr>
              <a:t>158</a:t>
            </a:r>
            <a:r>
              <a:rPr lang="zh-CN" altLang="en-US" sz="3200" b="1" dirty="0" smtClean="0">
                <a:solidFill>
                  <a:schemeClr val="bg1"/>
                </a:solidFill>
              </a:rPr>
              <a:t>万元</a:t>
            </a:r>
            <a:endParaRPr lang="zh-CN" altLang="en-US" sz="3200" b="1" dirty="0">
              <a:solidFill>
                <a:schemeClr val="bg1"/>
              </a:solidFill>
            </a:endParaRPr>
          </a:p>
        </p:txBody>
      </p:sp>
      <p:grpSp>
        <p:nvGrpSpPr>
          <p:cNvPr id="13" name="组合 38"/>
          <p:cNvGrpSpPr/>
          <p:nvPr/>
        </p:nvGrpSpPr>
        <p:grpSpPr bwMode="auto">
          <a:xfrm>
            <a:off x="1878777" y="2571744"/>
            <a:ext cx="482600" cy="812800"/>
            <a:chOff x="11491901" y="1483273"/>
            <a:chExt cx="348694" cy="587087"/>
          </a:xfrm>
        </p:grpSpPr>
        <p:sp>
          <p:nvSpPr>
            <p:cNvPr id="14" name="Freeform 1391"/>
            <p:cNvSpPr/>
            <p:nvPr/>
          </p:nvSpPr>
          <p:spPr bwMode="auto">
            <a:xfrm>
              <a:off x="11491901" y="1483273"/>
              <a:ext cx="348694" cy="426972"/>
            </a:xfrm>
            <a:custGeom>
              <a:avLst/>
              <a:gdLst>
                <a:gd name="T0" fmla="*/ 348694 w 76"/>
                <a:gd name="T1" fmla="*/ 163521 h 94"/>
                <a:gd name="T2" fmla="*/ 174347 w 76"/>
                <a:gd name="T3" fmla="*/ 0 h 94"/>
                <a:gd name="T4" fmla="*/ 0 w 76"/>
                <a:gd name="T5" fmla="*/ 163521 h 94"/>
                <a:gd name="T6" fmla="*/ 13764 w 76"/>
                <a:gd name="T7" fmla="*/ 227113 h 94"/>
                <a:gd name="T8" fmla="*/ 13764 w 76"/>
                <a:gd name="T9" fmla="*/ 227113 h 94"/>
                <a:gd name="T10" fmla="*/ 32117 w 76"/>
                <a:gd name="T11" fmla="*/ 254366 h 94"/>
                <a:gd name="T12" fmla="*/ 91762 w 76"/>
                <a:gd name="T13" fmla="*/ 408803 h 94"/>
                <a:gd name="T14" fmla="*/ 114702 w 76"/>
                <a:gd name="T15" fmla="*/ 426972 h 94"/>
                <a:gd name="T16" fmla="*/ 233992 w 76"/>
                <a:gd name="T17" fmla="*/ 426972 h 94"/>
                <a:gd name="T18" fmla="*/ 256932 w 76"/>
                <a:gd name="T19" fmla="*/ 408803 h 94"/>
                <a:gd name="T20" fmla="*/ 316577 w 76"/>
                <a:gd name="T21" fmla="*/ 254366 h 94"/>
                <a:gd name="T22" fmla="*/ 334930 w 76"/>
                <a:gd name="T23" fmla="*/ 227113 h 94"/>
                <a:gd name="T24" fmla="*/ 334930 w 76"/>
                <a:gd name="T25" fmla="*/ 227113 h 94"/>
                <a:gd name="T26" fmla="*/ 334930 w 76"/>
                <a:gd name="T27" fmla="*/ 227113 h 94"/>
                <a:gd name="T28" fmla="*/ 348694 w 76"/>
                <a:gd name="T29" fmla="*/ 163521 h 9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6"/>
                <a:gd name="T46" fmla="*/ 0 h 94"/>
                <a:gd name="T47" fmla="*/ 76 w 76"/>
                <a:gd name="T48" fmla="*/ 94 h 9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6" h="94">
                  <a:moveTo>
                    <a:pt x="76" y="36"/>
                  </a:moveTo>
                  <a:cubicBezTo>
                    <a:pt x="76" y="16"/>
                    <a:pt x="59" y="0"/>
                    <a:pt x="38" y="0"/>
                  </a:cubicBezTo>
                  <a:cubicBezTo>
                    <a:pt x="17" y="0"/>
                    <a:pt x="0" y="16"/>
                    <a:pt x="0" y="36"/>
                  </a:cubicBezTo>
                  <a:cubicBezTo>
                    <a:pt x="0" y="41"/>
                    <a:pt x="1" y="46"/>
                    <a:pt x="3" y="50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4" y="52"/>
                    <a:pt x="5" y="54"/>
                    <a:pt x="7" y="56"/>
                  </a:cubicBezTo>
                  <a:cubicBezTo>
                    <a:pt x="13" y="67"/>
                    <a:pt x="20" y="86"/>
                    <a:pt x="20" y="90"/>
                  </a:cubicBezTo>
                  <a:cubicBezTo>
                    <a:pt x="20" y="92"/>
                    <a:pt x="22" y="94"/>
                    <a:pt x="25" y="94"/>
                  </a:cubicBezTo>
                  <a:cubicBezTo>
                    <a:pt x="51" y="94"/>
                    <a:pt x="51" y="94"/>
                    <a:pt x="51" y="94"/>
                  </a:cubicBezTo>
                  <a:cubicBezTo>
                    <a:pt x="54" y="94"/>
                    <a:pt x="56" y="92"/>
                    <a:pt x="56" y="90"/>
                  </a:cubicBezTo>
                  <a:cubicBezTo>
                    <a:pt x="56" y="86"/>
                    <a:pt x="63" y="67"/>
                    <a:pt x="69" y="56"/>
                  </a:cubicBezTo>
                  <a:cubicBezTo>
                    <a:pt x="71" y="54"/>
                    <a:pt x="72" y="52"/>
                    <a:pt x="73" y="50"/>
                  </a:cubicBezTo>
                  <a:cubicBezTo>
                    <a:pt x="73" y="50"/>
                    <a:pt x="73" y="50"/>
                    <a:pt x="73" y="50"/>
                  </a:cubicBezTo>
                  <a:cubicBezTo>
                    <a:pt x="73" y="50"/>
                    <a:pt x="73" y="50"/>
                    <a:pt x="73" y="50"/>
                  </a:cubicBezTo>
                  <a:cubicBezTo>
                    <a:pt x="75" y="46"/>
                    <a:pt x="76" y="41"/>
                    <a:pt x="76" y="36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lang="zh-CN" altLang="en-US">
                <a:latin typeface="Calibri" panose="020F0502020204030204" pitchFamily="34" charset="0"/>
              </a:endParaRPr>
            </a:p>
          </p:txBody>
        </p:sp>
        <p:sp>
          <p:nvSpPr>
            <p:cNvPr id="15" name="Freeform 1392"/>
            <p:cNvSpPr/>
            <p:nvPr/>
          </p:nvSpPr>
          <p:spPr bwMode="auto">
            <a:xfrm>
              <a:off x="11584412" y="1935151"/>
              <a:ext cx="163673" cy="32024"/>
            </a:xfrm>
            <a:custGeom>
              <a:avLst/>
              <a:gdLst>
                <a:gd name="T0" fmla="*/ 163673 w 36"/>
                <a:gd name="T1" fmla="*/ 13725 h 7"/>
                <a:gd name="T2" fmla="*/ 145487 w 36"/>
                <a:gd name="T3" fmla="*/ 0 h 7"/>
                <a:gd name="T4" fmla="*/ 18186 w 36"/>
                <a:gd name="T5" fmla="*/ 0 h 7"/>
                <a:gd name="T6" fmla="*/ 0 w 36"/>
                <a:gd name="T7" fmla="*/ 13725 h 7"/>
                <a:gd name="T8" fmla="*/ 0 w 36"/>
                <a:gd name="T9" fmla="*/ 13725 h 7"/>
                <a:gd name="T10" fmla="*/ 18186 w 36"/>
                <a:gd name="T11" fmla="*/ 32024 h 7"/>
                <a:gd name="T12" fmla="*/ 145487 w 36"/>
                <a:gd name="T13" fmla="*/ 32024 h 7"/>
                <a:gd name="T14" fmla="*/ 163673 w 36"/>
                <a:gd name="T15" fmla="*/ 13725 h 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6"/>
                <a:gd name="T25" fmla="*/ 0 h 7"/>
                <a:gd name="T26" fmla="*/ 36 w 36"/>
                <a:gd name="T27" fmla="*/ 7 h 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6" h="7">
                  <a:moveTo>
                    <a:pt x="36" y="3"/>
                  </a:moveTo>
                  <a:cubicBezTo>
                    <a:pt x="36" y="1"/>
                    <a:pt x="34" y="0"/>
                    <a:pt x="3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5"/>
                    <a:pt x="2" y="7"/>
                    <a:pt x="4" y="7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4" y="7"/>
                    <a:pt x="36" y="5"/>
                    <a:pt x="36" y="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lang="zh-CN" altLang="en-US">
                <a:latin typeface="Calibri" panose="020F0502020204030204" pitchFamily="34" charset="0"/>
              </a:endParaRPr>
            </a:p>
          </p:txBody>
        </p:sp>
        <p:sp>
          <p:nvSpPr>
            <p:cNvPr id="16" name="Freeform 1393"/>
            <p:cNvSpPr/>
            <p:nvPr/>
          </p:nvSpPr>
          <p:spPr bwMode="auto">
            <a:xfrm>
              <a:off x="11584412" y="1984964"/>
              <a:ext cx="163673" cy="32024"/>
            </a:xfrm>
            <a:custGeom>
              <a:avLst/>
              <a:gdLst>
                <a:gd name="T0" fmla="*/ 163673 w 36"/>
                <a:gd name="T1" fmla="*/ 18299 h 7"/>
                <a:gd name="T2" fmla="*/ 145487 w 36"/>
                <a:gd name="T3" fmla="*/ 0 h 7"/>
                <a:gd name="T4" fmla="*/ 18186 w 36"/>
                <a:gd name="T5" fmla="*/ 0 h 7"/>
                <a:gd name="T6" fmla="*/ 0 w 36"/>
                <a:gd name="T7" fmla="*/ 18299 h 7"/>
                <a:gd name="T8" fmla="*/ 0 w 36"/>
                <a:gd name="T9" fmla="*/ 18299 h 7"/>
                <a:gd name="T10" fmla="*/ 18186 w 36"/>
                <a:gd name="T11" fmla="*/ 32024 h 7"/>
                <a:gd name="T12" fmla="*/ 145487 w 36"/>
                <a:gd name="T13" fmla="*/ 32024 h 7"/>
                <a:gd name="T14" fmla="*/ 163673 w 36"/>
                <a:gd name="T15" fmla="*/ 18299 h 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6"/>
                <a:gd name="T25" fmla="*/ 0 h 7"/>
                <a:gd name="T26" fmla="*/ 36 w 36"/>
                <a:gd name="T27" fmla="*/ 7 h 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6" h="7">
                  <a:moveTo>
                    <a:pt x="36" y="4"/>
                  </a:moveTo>
                  <a:cubicBezTo>
                    <a:pt x="36" y="2"/>
                    <a:pt x="34" y="0"/>
                    <a:pt x="3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6"/>
                    <a:pt x="2" y="7"/>
                    <a:pt x="4" y="7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4" y="7"/>
                    <a:pt x="36" y="6"/>
                    <a:pt x="36" y="4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lang="zh-CN" altLang="en-US">
                <a:latin typeface="Calibri" panose="020F0502020204030204" pitchFamily="34" charset="0"/>
              </a:endParaRPr>
            </a:p>
          </p:txBody>
        </p:sp>
        <p:sp>
          <p:nvSpPr>
            <p:cNvPr id="17" name="Freeform 1394"/>
            <p:cNvSpPr/>
            <p:nvPr/>
          </p:nvSpPr>
          <p:spPr bwMode="auto">
            <a:xfrm>
              <a:off x="11619993" y="2038336"/>
              <a:ext cx="92510" cy="32024"/>
            </a:xfrm>
            <a:custGeom>
              <a:avLst/>
              <a:gdLst>
                <a:gd name="T0" fmla="*/ 92510 w 20"/>
                <a:gd name="T1" fmla="*/ 18299 h 7"/>
                <a:gd name="T2" fmla="*/ 78634 w 20"/>
                <a:gd name="T3" fmla="*/ 32024 h 7"/>
                <a:gd name="T4" fmla="*/ 18502 w 20"/>
                <a:gd name="T5" fmla="*/ 32024 h 7"/>
                <a:gd name="T6" fmla="*/ 0 w 20"/>
                <a:gd name="T7" fmla="*/ 18299 h 7"/>
                <a:gd name="T8" fmla="*/ 0 w 20"/>
                <a:gd name="T9" fmla="*/ 18299 h 7"/>
                <a:gd name="T10" fmla="*/ 18502 w 20"/>
                <a:gd name="T11" fmla="*/ 0 h 7"/>
                <a:gd name="T12" fmla="*/ 78634 w 20"/>
                <a:gd name="T13" fmla="*/ 0 h 7"/>
                <a:gd name="T14" fmla="*/ 92510 w 20"/>
                <a:gd name="T15" fmla="*/ 18299 h 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"/>
                <a:gd name="T25" fmla="*/ 0 h 7"/>
                <a:gd name="T26" fmla="*/ 20 w 20"/>
                <a:gd name="T27" fmla="*/ 7 h 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" h="7">
                  <a:moveTo>
                    <a:pt x="20" y="4"/>
                  </a:moveTo>
                  <a:cubicBezTo>
                    <a:pt x="20" y="5"/>
                    <a:pt x="19" y="7"/>
                    <a:pt x="17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5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9" y="0"/>
                    <a:pt x="20" y="2"/>
                    <a:pt x="20" y="4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lang="zh-CN" altLang="en-US">
                <a:latin typeface="Calibri" panose="020F050202020403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/>
          <p:nvPr/>
        </p:nvSpPr>
        <p:spPr>
          <a:xfrm>
            <a:off x="735769" y="1857364"/>
            <a:ext cx="10787138" cy="3643337"/>
          </a:xfrm>
          <a:custGeom>
            <a:avLst/>
            <a:gdLst>
              <a:gd name="connsiteX0" fmla="*/ 0 w 1963271"/>
              <a:gd name="connsiteY0" fmla="*/ 0 h 1672070"/>
              <a:gd name="connsiteX1" fmla="*/ 1963271 w 1963271"/>
              <a:gd name="connsiteY1" fmla="*/ 0 h 1672070"/>
              <a:gd name="connsiteX2" fmla="*/ 1963271 w 1963271"/>
              <a:gd name="connsiteY2" fmla="*/ 1358153 h 1672070"/>
              <a:gd name="connsiteX3" fmla="*/ 1136276 w 1963271"/>
              <a:gd name="connsiteY3" fmla="*/ 1358153 h 1672070"/>
              <a:gd name="connsiteX4" fmla="*/ 977574 w 1963271"/>
              <a:gd name="connsiteY4" fmla="*/ 1672070 h 1672070"/>
              <a:gd name="connsiteX5" fmla="*/ 818871 w 1963271"/>
              <a:gd name="connsiteY5" fmla="*/ 1358153 h 1672070"/>
              <a:gd name="connsiteX6" fmla="*/ 0 w 1963271"/>
              <a:gd name="connsiteY6" fmla="*/ 1358153 h 1672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63271" h="1672070">
                <a:moveTo>
                  <a:pt x="0" y="0"/>
                </a:moveTo>
                <a:lnTo>
                  <a:pt x="1963271" y="0"/>
                </a:lnTo>
                <a:lnTo>
                  <a:pt x="1963271" y="1358153"/>
                </a:lnTo>
                <a:lnTo>
                  <a:pt x="1136276" y="1358153"/>
                </a:lnTo>
                <a:lnTo>
                  <a:pt x="977574" y="1672070"/>
                </a:lnTo>
                <a:lnTo>
                  <a:pt x="818871" y="1358153"/>
                </a:lnTo>
                <a:lnTo>
                  <a:pt x="0" y="1358153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9708" name="TextBox 72"/>
          <p:cNvSpPr txBox="1">
            <a:spLocks noChangeArrowheads="1"/>
          </p:cNvSpPr>
          <p:nvPr/>
        </p:nvSpPr>
        <p:spPr bwMode="auto">
          <a:xfrm>
            <a:off x="881063" y="5026025"/>
            <a:ext cx="534987" cy="1209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1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0" name="TextBox 77"/>
          <p:cNvSpPr txBox="1">
            <a:spLocks noChangeArrowheads="1"/>
          </p:cNvSpPr>
          <p:nvPr/>
        </p:nvSpPr>
        <p:spPr bwMode="auto">
          <a:xfrm>
            <a:off x="2705100" y="5022850"/>
            <a:ext cx="536575" cy="12176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2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2" name="TextBox 81"/>
          <p:cNvSpPr txBox="1">
            <a:spLocks noChangeArrowheads="1"/>
          </p:cNvSpPr>
          <p:nvPr/>
        </p:nvSpPr>
        <p:spPr bwMode="auto">
          <a:xfrm>
            <a:off x="4530725" y="5022850"/>
            <a:ext cx="536575" cy="12176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3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4" name="TextBox 82"/>
          <p:cNvSpPr txBox="1">
            <a:spLocks noChangeArrowheads="1"/>
          </p:cNvSpPr>
          <p:nvPr/>
        </p:nvSpPr>
        <p:spPr bwMode="auto">
          <a:xfrm>
            <a:off x="6356350" y="5022850"/>
            <a:ext cx="534988" cy="12176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4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5" name="AutoShape 2" descr="http://cdn.duitang.com/uploads/item/201210/08/20121008093644_xArai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29717" name="TextBox 33"/>
          <p:cNvSpPr txBox="1">
            <a:spLocks noChangeArrowheads="1"/>
          </p:cNvSpPr>
          <p:nvPr/>
        </p:nvSpPr>
        <p:spPr bwMode="auto">
          <a:xfrm>
            <a:off x="7629525" y="5262563"/>
            <a:ext cx="4581525" cy="8302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4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SUGGESTION</a:t>
            </a:r>
            <a:endParaRPr lang="zh-CN" altLang="en-US" sz="48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35703" y="1214422"/>
            <a:ext cx="9155112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zh-CN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 flipH="1">
            <a:off x="7707108" y="0"/>
            <a:ext cx="32442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（四）外文图书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36099" y="2143116"/>
            <a:ext cx="7715304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 smtClean="0">
                <a:solidFill>
                  <a:schemeClr val="bg1"/>
                </a:solidFill>
              </a:rPr>
              <a:t>       因经费有限，近几年的原版外文图书采购量一直不超过</a:t>
            </a:r>
            <a:r>
              <a:rPr lang="en-US" altLang="zh-CN" sz="3200" b="1" dirty="0" smtClean="0">
                <a:solidFill>
                  <a:schemeClr val="bg1"/>
                </a:solidFill>
              </a:rPr>
              <a:t>700</a:t>
            </a:r>
            <a:r>
              <a:rPr lang="zh-CN" altLang="en-US" sz="3200" b="1" dirty="0" smtClean="0">
                <a:solidFill>
                  <a:schemeClr val="bg1"/>
                </a:solidFill>
              </a:rPr>
              <a:t>册，平均每册</a:t>
            </a:r>
            <a:r>
              <a:rPr lang="en-US" altLang="zh-CN" sz="3200" b="1" dirty="0" smtClean="0">
                <a:solidFill>
                  <a:schemeClr val="bg1"/>
                </a:solidFill>
              </a:rPr>
              <a:t>700</a:t>
            </a:r>
            <a:r>
              <a:rPr lang="zh-CN" altLang="en-US" sz="3200" b="1" dirty="0" smtClean="0">
                <a:solidFill>
                  <a:schemeClr val="bg1"/>
                </a:solidFill>
              </a:rPr>
              <a:t>元，</a:t>
            </a:r>
            <a:r>
              <a:rPr lang="en-US" altLang="zh-CN" sz="3200" b="1" dirty="0" smtClean="0">
                <a:solidFill>
                  <a:schemeClr val="bg1"/>
                </a:solidFill>
              </a:rPr>
              <a:t>20</a:t>
            </a:r>
            <a:r>
              <a:rPr lang="zh-CN" altLang="en-US" sz="3200" b="1" dirty="0" smtClean="0">
                <a:solidFill>
                  <a:schemeClr val="bg1"/>
                </a:solidFill>
              </a:rPr>
              <a:t>万元只能采购</a:t>
            </a:r>
            <a:r>
              <a:rPr lang="en-US" altLang="zh-CN" sz="3200" b="1" dirty="0" smtClean="0">
                <a:solidFill>
                  <a:schemeClr val="bg1"/>
                </a:solidFill>
              </a:rPr>
              <a:t>300</a:t>
            </a:r>
            <a:r>
              <a:rPr lang="zh-CN" altLang="en-US" sz="3200" b="1" dirty="0">
                <a:solidFill>
                  <a:schemeClr val="bg1"/>
                </a:solidFill>
              </a:rPr>
              <a:t>册</a:t>
            </a:r>
            <a:r>
              <a:rPr lang="zh-CN" altLang="en-US" sz="3200" b="1" dirty="0" smtClean="0">
                <a:solidFill>
                  <a:schemeClr val="bg1"/>
                </a:solidFill>
              </a:rPr>
              <a:t>左右</a:t>
            </a:r>
            <a:r>
              <a:rPr lang="zh-CN" altLang="en-US" sz="3200" dirty="0" smtClean="0"/>
              <a:t>。</a:t>
            </a:r>
            <a:endParaRPr lang="zh-CN" altLang="en-US" sz="3200" dirty="0"/>
          </a:p>
        </p:txBody>
      </p:sp>
      <p:sp>
        <p:nvSpPr>
          <p:cNvPr id="13" name="Freeform 1408"/>
          <p:cNvSpPr>
            <a:spLocks noEditPoints="1"/>
          </p:cNvSpPr>
          <p:nvPr/>
        </p:nvSpPr>
        <p:spPr bwMode="auto">
          <a:xfrm>
            <a:off x="1378711" y="2714620"/>
            <a:ext cx="1096965" cy="1143008"/>
          </a:xfrm>
          <a:custGeom>
            <a:avLst/>
            <a:gdLst>
              <a:gd name="T0" fmla="*/ 582728 w 104"/>
              <a:gd name="T1" fmla="*/ 190283 h 108"/>
              <a:gd name="T2" fmla="*/ 476131 w 104"/>
              <a:gd name="T3" fmla="*/ 260758 h 108"/>
              <a:gd name="T4" fmla="*/ 461918 w 104"/>
              <a:gd name="T5" fmla="*/ 267805 h 108"/>
              <a:gd name="T6" fmla="*/ 440599 w 104"/>
              <a:gd name="T7" fmla="*/ 232568 h 108"/>
              <a:gd name="T8" fmla="*/ 362428 w 104"/>
              <a:gd name="T9" fmla="*/ 91618 h 108"/>
              <a:gd name="T10" fmla="*/ 461918 w 104"/>
              <a:gd name="T11" fmla="*/ 14095 h 108"/>
              <a:gd name="T12" fmla="*/ 561408 w 104"/>
              <a:gd name="T13" fmla="*/ 147998 h 108"/>
              <a:gd name="T14" fmla="*/ 589834 w 104"/>
              <a:gd name="T15" fmla="*/ 183235 h 108"/>
              <a:gd name="T16" fmla="*/ 433492 w 104"/>
              <a:gd name="T17" fmla="*/ 0 h 108"/>
              <a:gd name="T18" fmla="*/ 241619 w 104"/>
              <a:gd name="T19" fmla="*/ 14095 h 108"/>
              <a:gd name="T20" fmla="*/ 142129 w 104"/>
              <a:gd name="T21" fmla="*/ 190283 h 108"/>
              <a:gd name="T22" fmla="*/ 277151 w 104"/>
              <a:gd name="T23" fmla="*/ 218472 h 108"/>
              <a:gd name="T24" fmla="*/ 355322 w 104"/>
              <a:gd name="T25" fmla="*/ 84570 h 108"/>
              <a:gd name="T26" fmla="*/ 355322 w 104"/>
              <a:gd name="T27" fmla="*/ 77523 h 108"/>
              <a:gd name="T28" fmla="*/ 469025 w 104"/>
              <a:gd name="T29" fmla="*/ 761130 h 108"/>
              <a:gd name="T30" fmla="*/ 575621 w 104"/>
              <a:gd name="T31" fmla="*/ 683608 h 108"/>
              <a:gd name="T32" fmla="*/ 625366 w 104"/>
              <a:gd name="T33" fmla="*/ 570848 h 108"/>
              <a:gd name="T34" fmla="*/ 582728 w 104"/>
              <a:gd name="T35" fmla="*/ 535610 h 108"/>
              <a:gd name="T36" fmla="*/ 440599 w 104"/>
              <a:gd name="T37" fmla="*/ 451040 h 108"/>
              <a:gd name="T38" fmla="*/ 405067 w 104"/>
              <a:gd name="T39" fmla="*/ 535610 h 108"/>
              <a:gd name="T40" fmla="*/ 376641 w 104"/>
              <a:gd name="T41" fmla="*/ 613133 h 108"/>
              <a:gd name="T42" fmla="*/ 419280 w 104"/>
              <a:gd name="T43" fmla="*/ 683608 h 108"/>
              <a:gd name="T44" fmla="*/ 639579 w 104"/>
              <a:gd name="T45" fmla="*/ 563800 h 108"/>
              <a:gd name="T46" fmla="*/ 739069 w 104"/>
              <a:gd name="T47" fmla="*/ 486278 h 108"/>
              <a:gd name="T48" fmla="*/ 739069 w 104"/>
              <a:gd name="T49" fmla="*/ 465135 h 108"/>
              <a:gd name="T50" fmla="*/ 518770 w 104"/>
              <a:gd name="T51" fmla="*/ 352375 h 108"/>
              <a:gd name="T52" fmla="*/ 611153 w 104"/>
              <a:gd name="T53" fmla="*/ 507420 h 108"/>
              <a:gd name="T54" fmla="*/ 625366 w 104"/>
              <a:gd name="T55" fmla="*/ 528563 h 108"/>
              <a:gd name="T56" fmla="*/ 639579 w 104"/>
              <a:gd name="T57" fmla="*/ 563800 h 108"/>
              <a:gd name="T58" fmla="*/ 71064 w 104"/>
              <a:gd name="T59" fmla="*/ 338280 h 108"/>
              <a:gd name="T60" fmla="*/ 7106 w 104"/>
              <a:gd name="T61" fmla="*/ 493325 h 108"/>
              <a:gd name="T62" fmla="*/ 120809 w 104"/>
              <a:gd name="T63" fmla="*/ 542658 h 108"/>
              <a:gd name="T64" fmla="*/ 206087 w 104"/>
              <a:gd name="T65" fmla="*/ 401707 h 108"/>
              <a:gd name="T66" fmla="*/ 227406 w 104"/>
              <a:gd name="T67" fmla="*/ 366470 h 108"/>
              <a:gd name="T68" fmla="*/ 220299 w 104"/>
              <a:gd name="T69" fmla="*/ 359423 h 108"/>
              <a:gd name="T70" fmla="*/ 99490 w 104"/>
              <a:gd name="T71" fmla="*/ 303043 h 108"/>
              <a:gd name="T72" fmla="*/ 0 w 104"/>
              <a:gd name="T73" fmla="*/ 310090 h 108"/>
              <a:gd name="T74" fmla="*/ 14213 w 104"/>
              <a:gd name="T75" fmla="*/ 521515 h 108"/>
              <a:gd name="T76" fmla="*/ 120809 w 104"/>
              <a:gd name="T77" fmla="*/ 683608 h 108"/>
              <a:gd name="T78" fmla="*/ 326896 w 104"/>
              <a:gd name="T79" fmla="*/ 683608 h 108"/>
              <a:gd name="T80" fmla="*/ 277151 w 104"/>
              <a:gd name="T81" fmla="*/ 549705 h 108"/>
              <a:gd name="T82" fmla="*/ 127916 w 104"/>
              <a:gd name="T83" fmla="*/ 556753 h 108"/>
              <a:gd name="T84" fmla="*/ 120809 w 104"/>
              <a:gd name="T85" fmla="*/ 556753 h 10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104"/>
              <a:gd name="T130" fmla="*/ 0 h 108"/>
              <a:gd name="T131" fmla="*/ 104 w 104"/>
              <a:gd name="T132" fmla="*/ 108 h 10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104" h="108">
                <a:moveTo>
                  <a:pt x="83" y="26"/>
                </a:moveTo>
                <a:cubicBezTo>
                  <a:pt x="82" y="27"/>
                  <a:pt x="82" y="27"/>
                  <a:pt x="82" y="27"/>
                </a:cubicBezTo>
                <a:cubicBezTo>
                  <a:pt x="78" y="36"/>
                  <a:pt x="78" y="36"/>
                  <a:pt x="78" y="36"/>
                </a:cubicBezTo>
                <a:cubicBezTo>
                  <a:pt x="67" y="37"/>
                  <a:pt x="67" y="37"/>
                  <a:pt x="67" y="37"/>
                </a:cubicBezTo>
                <a:cubicBezTo>
                  <a:pt x="66" y="38"/>
                  <a:pt x="66" y="38"/>
                  <a:pt x="66" y="38"/>
                </a:cubicBezTo>
                <a:cubicBezTo>
                  <a:pt x="65" y="38"/>
                  <a:pt x="65" y="38"/>
                  <a:pt x="65" y="38"/>
                </a:cubicBezTo>
                <a:cubicBezTo>
                  <a:pt x="53" y="39"/>
                  <a:pt x="53" y="39"/>
                  <a:pt x="53" y="39"/>
                </a:cubicBezTo>
                <a:cubicBezTo>
                  <a:pt x="62" y="33"/>
                  <a:pt x="62" y="33"/>
                  <a:pt x="62" y="33"/>
                </a:cubicBezTo>
                <a:cubicBezTo>
                  <a:pt x="59" y="26"/>
                  <a:pt x="55" y="21"/>
                  <a:pt x="53" y="16"/>
                </a:cubicBezTo>
                <a:cubicBezTo>
                  <a:pt x="52" y="15"/>
                  <a:pt x="52" y="14"/>
                  <a:pt x="51" y="13"/>
                </a:cubicBezTo>
                <a:cubicBezTo>
                  <a:pt x="52" y="11"/>
                  <a:pt x="53" y="10"/>
                  <a:pt x="54" y="9"/>
                </a:cubicBezTo>
                <a:cubicBezTo>
                  <a:pt x="57" y="5"/>
                  <a:pt x="61" y="2"/>
                  <a:pt x="65" y="2"/>
                </a:cubicBezTo>
                <a:cubicBezTo>
                  <a:pt x="67" y="2"/>
                  <a:pt x="69" y="3"/>
                  <a:pt x="71" y="7"/>
                </a:cubicBezTo>
                <a:cubicBezTo>
                  <a:pt x="79" y="21"/>
                  <a:pt x="79" y="21"/>
                  <a:pt x="79" y="21"/>
                </a:cubicBezTo>
                <a:cubicBezTo>
                  <a:pt x="89" y="14"/>
                  <a:pt x="89" y="14"/>
                  <a:pt x="89" y="14"/>
                </a:cubicBezTo>
                <a:lnTo>
                  <a:pt x="83" y="26"/>
                </a:lnTo>
                <a:close/>
                <a:moveTo>
                  <a:pt x="53" y="7"/>
                </a:moveTo>
                <a:cubicBezTo>
                  <a:pt x="55" y="4"/>
                  <a:pt x="58" y="2"/>
                  <a:pt x="61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35" y="1"/>
                  <a:pt x="34" y="2"/>
                  <a:pt x="34" y="2"/>
                </a:cubicBezTo>
                <a:cubicBezTo>
                  <a:pt x="34" y="2"/>
                  <a:pt x="34" y="2"/>
                  <a:pt x="34" y="2"/>
                </a:cubicBezTo>
                <a:cubicBezTo>
                  <a:pt x="20" y="27"/>
                  <a:pt x="20" y="27"/>
                  <a:pt x="20" y="27"/>
                </a:cubicBezTo>
                <a:cubicBezTo>
                  <a:pt x="35" y="37"/>
                  <a:pt x="35" y="37"/>
                  <a:pt x="35" y="37"/>
                </a:cubicBezTo>
                <a:cubicBezTo>
                  <a:pt x="36" y="35"/>
                  <a:pt x="38" y="33"/>
                  <a:pt x="39" y="31"/>
                </a:cubicBezTo>
                <a:cubicBezTo>
                  <a:pt x="48" y="15"/>
                  <a:pt x="48" y="15"/>
                  <a:pt x="48" y="15"/>
                </a:cubicBezTo>
                <a:cubicBezTo>
                  <a:pt x="48" y="15"/>
                  <a:pt x="49" y="13"/>
                  <a:pt x="50" y="12"/>
                </a:cubicBezTo>
                <a:cubicBezTo>
                  <a:pt x="50" y="12"/>
                  <a:pt x="50" y="12"/>
                  <a:pt x="50" y="12"/>
                </a:cubicBezTo>
                <a:cubicBezTo>
                  <a:pt x="50" y="11"/>
                  <a:pt x="50" y="11"/>
                  <a:pt x="50" y="11"/>
                </a:cubicBezTo>
                <a:cubicBezTo>
                  <a:pt x="51" y="10"/>
                  <a:pt x="52" y="9"/>
                  <a:pt x="53" y="7"/>
                </a:cubicBezTo>
                <a:close/>
                <a:moveTo>
                  <a:pt x="66" y="108"/>
                </a:moveTo>
                <a:cubicBezTo>
                  <a:pt x="65" y="97"/>
                  <a:pt x="65" y="97"/>
                  <a:pt x="65" y="97"/>
                </a:cubicBezTo>
                <a:cubicBezTo>
                  <a:pt x="81" y="97"/>
                  <a:pt x="81" y="97"/>
                  <a:pt x="81" y="97"/>
                </a:cubicBezTo>
                <a:cubicBezTo>
                  <a:pt x="85" y="96"/>
                  <a:pt x="87" y="95"/>
                  <a:pt x="89" y="93"/>
                </a:cubicBezTo>
                <a:cubicBezTo>
                  <a:pt x="91" y="90"/>
                  <a:pt x="90" y="85"/>
                  <a:pt x="88" y="81"/>
                </a:cubicBezTo>
                <a:cubicBezTo>
                  <a:pt x="88" y="79"/>
                  <a:pt x="87" y="77"/>
                  <a:pt x="86" y="76"/>
                </a:cubicBezTo>
                <a:cubicBezTo>
                  <a:pt x="85" y="76"/>
                  <a:pt x="84" y="76"/>
                  <a:pt x="82" y="76"/>
                </a:cubicBezTo>
                <a:cubicBezTo>
                  <a:pt x="77" y="76"/>
                  <a:pt x="71" y="76"/>
                  <a:pt x="63" y="75"/>
                </a:cubicBezTo>
                <a:cubicBezTo>
                  <a:pt x="62" y="64"/>
                  <a:pt x="62" y="64"/>
                  <a:pt x="62" y="64"/>
                </a:cubicBezTo>
                <a:cubicBezTo>
                  <a:pt x="58" y="75"/>
                  <a:pt x="58" y="75"/>
                  <a:pt x="58" y="75"/>
                </a:cubicBezTo>
                <a:cubicBezTo>
                  <a:pt x="57" y="76"/>
                  <a:pt x="57" y="76"/>
                  <a:pt x="57" y="76"/>
                </a:cubicBezTo>
                <a:cubicBezTo>
                  <a:pt x="57" y="77"/>
                  <a:pt x="57" y="77"/>
                  <a:pt x="57" y="77"/>
                </a:cubicBezTo>
                <a:cubicBezTo>
                  <a:pt x="53" y="87"/>
                  <a:pt x="53" y="87"/>
                  <a:pt x="53" y="87"/>
                </a:cubicBezTo>
                <a:cubicBezTo>
                  <a:pt x="58" y="96"/>
                  <a:pt x="58" y="96"/>
                  <a:pt x="58" y="96"/>
                </a:cubicBezTo>
                <a:cubicBezTo>
                  <a:pt x="59" y="97"/>
                  <a:pt x="59" y="97"/>
                  <a:pt x="59" y="97"/>
                </a:cubicBezTo>
                <a:lnTo>
                  <a:pt x="66" y="108"/>
                </a:lnTo>
                <a:close/>
                <a:moveTo>
                  <a:pt x="90" y="80"/>
                </a:moveTo>
                <a:cubicBezTo>
                  <a:pt x="91" y="83"/>
                  <a:pt x="92" y="87"/>
                  <a:pt x="92" y="91"/>
                </a:cubicBezTo>
                <a:cubicBezTo>
                  <a:pt x="104" y="69"/>
                  <a:pt x="104" y="69"/>
                  <a:pt x="104" y="69"/>
                </a:cubicBezTo>
                <a:cubicBezTo>
                  <a:pt x="104" y="67"/>
                  <a:pt x="104" y="67"/>
                  <a:pt x="104" y="66"/>
                </a:cubicBezTo>
                <a:cubicBezTo>
                  <a:pt x="104" y="66"/>
                  <a:pt x="104" y="66"/>
                  <a:pt x="104" y="66"/>
                </a:cubicBezTo>
                <a:cubicBezTo>
                  <a:pt x="90" y="42"/>
                  <a:pt x="90" y="42"/>
                  <a:pt x="90" y="42"/>
                </a:cubicBezTo>
                <a:cubicBezTo>
                  <a:pt x="73" y="50"/>
                  <a:pt x="73" y="50"/>
                  <a:pt x="73" y="50"/>
                </a:cubicBezTo>
                <a:cubicBezTo>
                  <a:pt x="74" y="52"/>
                  <a:pt x="76" y="54"/>
                  <a:pt x="77" y="56"/>
                </a:cubicBezTo>
                <a:cubicBezTo>
                  <a:pt x="86" y="72"/>
                  <a:pt x="86" y="72"/>
                  <a:pt x="86" y="72"/>
                </a:cubicBezTo>
                <a:cubicBezTo>
                  <a:pt x="86" y="72"/>
                  <a:pt x="87" y="73"/>
                  <a:pt x="88" y="75"/>
                </a:cubicBezTo>
                <a:cubicBezTo>
                  <a:pt x="88" y="75"/>
                  <a:pt x="88" y="75"/>
                  <a:pt x="88" y="75"/>
                </a:cubicBezTo>
                <a:cubicBezTo>
                  <a:pt x="88" y="76"/>
                  <a:pt x="88" y="76"/>
                  <a:pt x="88" y="76"/>
                </a:cubicBezTo>
                <a:cubicBezTo>
                  <a:pt x="89" y="77"/>
                  <a:pt x="89" y="78"/>
                  <a:pt x="90" y="80"/>
                </a:cubicBezTo>
                <a:close/>
                <a:moveTo>
                  <a:pt x="0" y="44"/>
                </a:moveTo>
                <a:cubicBezTo>
                  <a:pt x="10" y="48"/>
                  <a:pt x="10" y="48"/>
                  <a:pt x="10" y="48"/>
                </a:cubicBezTo>
                <a:cubicBezTo>
                  <a:pt x="2" y="62"/>
                  <a:pt x="2" y="62"/>
                  <a:pt x="2" y="62"/>
                </a:cubicBezTo>
                <a:cubicBezTo>
                  <a:pt x="0" y="66"/>
                  <a:pt x="0" y="68"/>
                  <a:pt x="1" y="70"/>
                </a:cubicBezTo>
                <a:cubicBezTo>
                  <a:pt x="3" y="74"/>
                  <a:pt x="8" y="75"/>
                  <a:pt x="12" y="76"/>
                </a:cubicBezTo>
                <a:cubicBezTo>
                  <a:pt x="14" y="76"/>
                  <a:pt x="16" y="77"/>
                  <a:pt x="17" y="77"/>
                </a:cubicBezTo>
                <a:cubicBezTo>
                  <a:pt x="18" y="76"/>
                  <a:pt x="19" y="75"/>
                  <a:pt x="20" y="73"/>
                </a:cubicBezTo>
                <a:cubicBezTo>
                  <a:pt x="22" y="69"/>
                  <a:pt x="26" y="63"/>
                  <a:pt x="29" y="57"/>
                </a:cubicBezTo>
                <a:cubicBezTo>
                  <a:pt x="39" y="62"/>
                  <a:pt x="39" y="62"/>
                  <a:pt x="39" y="62"/>
                </a:cubicBezTo>
                <a:cubicBezTo>
                  <a:pt x="32" y="52"/>
                  <a:pt x="32" y="52"/>
                  <a:pt x="32" y="52"/>
                </a:cubicBezTo>
                <a:cubicBezTo>
                  <a:pt x="32" y="52"/>
                  <a:pt x="32" y="52"/>
                  <a:pt x="32" y="52"/>
                </a:cubicBezTo>
                <a:cubicBezTo>
                  <a:pt x="31" y="51"/>
                  <a:pt x="31" y="51"/>
                  <a:pt x="31" y="51"/>
                </a:cubicBezTo>
                <a:cubicBezTo>
                  <a:pt x="25" y="42"/>
                  <a:pt x="25" y="42"/>
                  <a:pt x="25" y="42"/>
                </a:cubicBezTo>
                <a:cubicBezTo>
                  <a:pt x="14" y="43"/>
                  <a:pt x="14" y="43"/>
                  <a:pt x="14" y="43"/>
                </a:cubicBezTo>
                <a:cubicBezTo>
                  <a:pt x="13" y="43"/>
                  <a:pt x="13" y="43"/>
                  <a:pt x="13" y="43"/>
                </a:cubicBezTo>
                <a:lnTo>
                  <a:pt x="0" y="44"/>
                </a:lnTo>
                <a:close/>
                <a:moveTo>
                  <a:pt x="12" y="78"/>
                </a:moveTo>
                <a:cubicBezTo>
                  <a:pt x="8" y="78"/>
                  <a:pt x="5" y="77"/>
                  <a:pt x="2" y="74"/>
                </a:cubicBezTo>
                <a:cubicBezTo>
                  <a:pt x="15" y="96"/>
                  <a:pt x="15" y="96"/>
                  <a:pt x="15" y="96"/>
                </a:cubicBezTo>
                <a:cubicBezTo>
                  <a:pt x="16" y="97"/>
                  <a:pt x="17" y="97"/>
                  <a:pt x="17" y="97"/>
                </a:cubicBezTo>
                <a:cubicBezTo>
                  <a:pt x="17" y="97"/>
                  <a:pt x="17" y="97"/>
                  <a:pt x="17" y="97"/>
                </a:cubicBezTo>
                <a:cubicBezTo>
                  <a:pt x="46" y="97"/>
                  <a:pt x="46" y="97"/>
                  <a:pt x="46" y="97"/>
                </a:cubicBezTo>
                <a:cubicBezTo>
                  <a:pt x="46" y="78"/>
                  <a:pt x="46" y="78"/>
                  <a:pt x="46" y="78"/>
                </a:cubicBezTo>
                <a:cubicBezTo>
                  <a:pt x="44" y="79"/>
                  <a:pt x="42" y="78"/>
                  <a:pt x="39" y="78"/>
                </a:cubicBezTo>
                <a:cubicBezTo>
                  <a:pt x="21" y="78"/>
                  <a:pt x="21" y="78"/>
                  <a:pt x="21" y="78"/>
                </a:cubicBezTo>
                <a:cubicBezTo>
                  <a:pt x="21" y="79"/>
                  <a:pt x="19" y="79"/>
                  <a:pt x="18" y="79"/>
                </a:cubicBezTo>
                <a:cubicBezTo>
                  <a:pt x="18" y="79"/>
                  <a:pt x="18" y="79"/>
                  <a:pt x="18" y="79"/>
                </a:cubicBezTo>
                <a:cubicBezTo>
                  <a:pt x="17" y="79"/>
                  <a:pt x="17" y="79"/>
                  <a:pt x="17" y="79"/>
                </a:cubicBezTo>
                <a:cubicBezTo>
                  <a:pt x="16" y="79"/>
                  <a:pt x="14" y="78"/>
                  <a:pt x="12" y="78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</a:ln>
        </p:spPr>
        <p:txBody>
          <a:bodyPr/>
          <a:lstStyle/>
          <a:p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/>
          <p:nvPr/>
        </p:nvSpPr>
        <p:spPr>
          <a:xfrm>
            <a:off x="950083" y="1500174"/>
            <a:ext cx="10287072" cy="4000529"/>
          </a:xfrm>
          <a:custGeom>
            <a:avLst/>
            <a:gdLst>
              <a:gd name="connsiteX0" fmla="*/ 0 w 1963271"/>
              <a:gd name="connsiteY0" fmla="*/ 0 h 1672070"/>
              <a:gd name="connsiteX1" fmla="*/ 1963271 w 1963271"/>
              <a:gd name="connsiteY1" fmla="*/ 0 h 1672070"/>
              <a:gd name="connsiteX2" fmla="*/ 1963271 w 1963271"/>
              <a:gd name="connsiteY2" fmla="*/ 1358153 h 1672070"/>
              <a:gd name="connsiteX3" fmla="*/ 1140337 w 1963271"/>
              <a:gd name="connsiteY3" fmla="*/ 1358153 h 1672070"/>
              <a:gd name="connsiteX4" fmla="*/ 981635 w 1963271"/>
              <a:gd name="connsiteY4" fmla="*/ 1672070 h 1672070"/>
              <a:gd name="connsiteX5" fmla="*/ 822932 w 1963271"/>
              <a:gd name="connsiteY5" fmla="*/ 1358153 h 1672070"/>
              <a:gd name="connsiteX6" fmla="*/ 0 w 1963271"/>
              <a:gd name="connsiteY6" fmla="*/ 1358153 h 1672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63271" h="1672070">
                <a:moveTo>
                  <a:pt x="0" y="0"/>
                </a:moveTo>
                <a:lnTo>
                  <a:pt x="1963271" y="0"/>
                </a:lnTo>
                <a:lnTo>
                  <a:pt x="1963271" y="1358153"/>
                </a:lnTo>
                <a:lnTo>
                  <a:pt x="1140337" y="1358153"/>
                </a:lnTo>
                <a:lnTo>
                  <a:pt x="981635" y="1672070"/>
                </a:lnTo>
                <a:lnTo>
                  <a:pt x="822932" y="1358153"/>
                </a:lnTo>
                <a:lnTo>
                  <a:pt x="0" y="1358153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9708" name="TextBox 72"/>
          <p:cNvSpPr txBox="1">
            <a:spLocks noChangeArrowheads="1"/>
          </p:cNvSpPr>
          <p:nvPr/>
        </p:nvSpPr>
        <p:spPr bwMode="auto">
          <a:xfrm>
            <a:off x="881063" y="5026025"/>
            <a:ext cx="534987" cy="1209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1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0" name="TextBox 77"/>
          <p:cNvSpPr txBox="1">
            <a:spLocks noChangeArrowheads="1"/>
          </p:cNvSpPr>
          <p:nvPr/>
        </p:nvSpPr>
        <p:spPr bwMode="auto">
          <a:xfrm>
            <a:off x="2705100" y="5022850"/>
            <a:ext cx="536575" cy="12176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2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2" name="TextBox 81"/>
          <p:cNvSpPr txBox="1">
            <a:spLocks noChangeArrowheads="1"/>
          </p:cNvSpPr>
          <p:nvPr/>
        </p:nvSpPr>
        <p:spPr bwMode="auto">
          <a:xfrm>
            <a:off x="4530725" y="5022850"/>
            <a:ext cx="536575" cy="12176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3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4" name="TextBox 82"/>
          <p:cNvSpPr txBox="1">
            <a:spLocks noChangeArrowheads="1"/>
          </p:cNvSpPr>
          <p:nvPr/>
        </p:nvSpPr>
        <p:spPr bwMode="auto">
          <a:xfrm>
            <a:off x="6356350" y="5022850"/>
            <a:ext cx="534988" cy="12176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4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5" name="AutoShape 2" descr="http://cdn.duitang.com/uploads/item/201210/08/20121008093644_xArai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29717" name="TextBox 33"/>
          <p:cNvSpPr txBox="1">
            <a:spLocks noChangeArrowheads="1"/>
          </p:cNvSpPr>
          <p:nvPr/>
        </p:nvSpPr>
        <p:spPr bwMode="auto">
          <a:xfrm>
            <a:off x="7629525" y="5262563"/>
            <a:ext cx="4581525" cy="8302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SUGGESTION</a:t>
            </a:r>
            <a:endParaRPr lang="zh-CN" altLang="en-US" sz="4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35703" y="1214422"/>
            <a:ext cx="9155112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zh-CN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36627" y="0"/>
            <a:ext cx="4357718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（五）特色数据库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81380" y="1499235"/>
            <a:ext cx="105746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/>
              <a:t>1.我校水文气象资料数据库” 数据加工等5</a:t>
            </a:r>
            <a:r>
              <a:rPr lang="zh-CN" altLang="en-US" sz="3200" b="1" dirty="0" smtClean="0"/>
              <a:t>万元</a:t>
            </a:r>
            <a:endParaRPr lang="en-US" altLang="zh-CN" sz="3200" b="1" dirty="0" smtClean="0"/>
          </a:p>
          <a:p>
            <a:r>
              <a:rPr lang="en-US" altLang="zh-CN" sz="3200" b="1" dirty="0"/>
              <a:t>2.</a:t>
            </a:r>
            <a:r>
              <a:rPr lang="zh-CN" altLang="en-US" sz="3200" b="1" dirty="0"/>
              <a:t>本校博硕士学位论文</a:t>
            </a:r>
            <a:r>
              <a:rPr lang="zh-CN" altLang="en-US" sz="3200" b="1" dirty="0" smtClean="0"/>
              <a:t>系统</a:t>
            </a:r>
            <a:r>
              <a:rPr lang="en-US" altLang="zh-CN" sz="3200" b="1" dirty="0" err="1" smtClean="0"/>
              <a:t>数据加工</a:t>
            </a:r>
            <a:r>
              <a:rPr lang="en-US" altLang="zh-CN" sz="3200" b="1" dirty="0" smtClean="0"/>
              <a:t> 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5</a:t>
            </a:r>
            <a:r>
              <a:rPr lang="zh-CN" altLang="en-US" sz="3200" b="1" dirty="0" smtClean="0"/>
              <a:t>万</a:t>
            </a:r>
            <a:r>
              <a:rPr lang="zh-CN" altLang="en-US" sz="3200" b="1" dirty="0"/>
              <a:t>元</a:t>
            </a:r>
          </a:p>
          <a:p>
            <a:pPr algn="ctr"/>
            <a:r>
              <a:rPr lang="zh-CN" altLang="en-US" sz="3200" b="1" dirty="0" smtClean="0"/>
              <a:t>共计</a:t>
            </a:r>
            <a:r>
              <a:rPr lang="en-US" altLang="zh-CN" sz="3200" b="1" dirty="0" smtClean="0"/>
              <a:t>10</a:t>
            </a:r>
            <a:r>
              <a:rPr lang="zh-CN" altLang="en-US" sz="3200" b="1" dirty="0"/>
              <a:t>万</a:t>
            </a:r>
            <a:r>
              <a:rPr lang="zh-CN" altLang="en-US" sz="3200" b="1" dirty="0" smtClean="0"/>
              <a:t>元</a:t>
            </a:r>
            <a:endParaRPr lang="zh-CN" altLang="en-US" sz="2400" b="1" dirty="0">
              <a:solidFill>
                <a:srgbClr val="FF0000"/>
              </a:solidFill>
            </a:endParaRPr>
          </a:p>
          <a:p>
            <a:pPr algn="ctr"/>
            <a:endParaRPr lang="zh-CN" altLang="en-US" sz="2400" b="1" dirty="0">
              <a:solidFill>
                <a:srgbClr val="FF0000"/>
              </a:solidFill>
            </a:endParaRPr>
          </a:p>
        </p:txBody>
      </p:sp>
      <p:grpSp>
        <p:nvGrpSpPr>
          <p:cNvPr id="13" name="组合 30"/>
          <p:cNvGrpSpPr/>
          <p:nvPr/>
        </p:nvGrpSpPr>
        <p:grpSpPr>
          <a:xfrm>
            <a:off x="147447" y="1082985"/>
            <a:ext cx="804799" cy="887270"/>
            <a:chOff x="5608638" y="1517650"/>
            <a:chExt cx="449263" cy="495301"/>
          </a:xfrm>
          <a:solidFill>
            <a:schemeClr val="bg1"/>
          </a:solidFill>
        </p:grpSpPr>
        <p:sp>
          <p:nvSpPr>
            <p:cNvPr id="14" name="Freeform 73"/>
            <p:cNvSpPr>
              <a:spLocks noEditPoints="1"/>
            </p:cNvSpPr>
            <p:nvPr/>
          </p:nvSpPr>
          <p:spPr bwMode="auto">
            <a:xfrm>
              <a:off x="5657850" y="1797050"/>
              <a:ext cx="400050" cy="185738"/>
            </a:xfrm>
            <a:custGeom>
              <a:avLst/>
              <a:gdLst>
                <a:gd name="T0" fmla="*/ 433 w 502"/>
                <a:gd name="T1" fmla="*/ 17 h 235"/>
                <a:gd name="T2" fmla="*/ 0 w 502"/>
                <a:gd name="T3" fmla="*/ 0 h 235"/>
                <a:gd name="T4" fmla="*/ 1 w 502"/>
                <a:gd name="T5" fmla="*/ 24 h 235"/>
                <a:gd name="T6" fmla="*/ 8 w 502"/>
                <a:gd name="T7" fmla="*/ 69 h 235"/>
                <a:gd name="T8" fmla="*/ 22 w 502"/>
                <a:gd name="T9" fmla="*/ 111 h 235"/>
                <a:gd name="T10" fmla="*/ 42 w 502"/>
                <a:gd name="T11" fmla="*/ 149 h 235"/>
                <a:gd name="T12" fmla="*/ 70 w 502"/>
                <a:gd name="T13" fmla="*/ 180 h 235"/>
                <a:gd name="T14" fmla="*/ 103 w 502"/>
                <a:gd name="T15" fmla="*/ 206 h 235"/>
                <a:gd name="T16" fmla="*/ 143 w 502"/>
                <a:gd name="T17" fmla="*/ 223 h 235"/>
                <a:gd name="T18" fmla="*/ 191 w 502"/>
                <a:gd name="T19" fmla="*/ 233 h 235"/>
                <a:gd name="T20" fmla="*/ 216 w 502"/>
                <a:gd name="T21" fmla="*/ 235 h 235"/>
                <a:gd name="T22" fmla="*/ 269 w 502"/>
                <a:gd name="T23" fmla="*/ 228 h 235"/>
                <a:gd name="T24" fmla="*/ 314 w 502"/>
                <a:gd name="T25" fmla="*/ 213 h 235"/>
                <a:gd name="T26" fmla="*/ 354 w 502"/>
                <a:gd name="T27" fmla="*/ 189 h 235"/>
                <a:gd name="T28" fmla="*/ 384 w 502"/>
                <a:gd name="T29" fmla="*/ 158 h 235"/>
                <a:gd name="T30" fmla="*/ 432 w 502"/>
                <a:gd name="T31" fmla="*/ 159 h 235"/>
                <a:gd name="T32" fmla="*/ 445 w 502"/>
                <a:gd name="T33" fmla="*/ 158 h 235"/>
                <a:gd name="T34" fmla="*/ 471 w 502"/>
                <a:gd name="T35" fmla="*/ 146 h 235"/>
                <a:gd name="T36" fmla="*/ 491 w 502"/>
                <a:gd name="T37" fmla="*/ 127 h 235"/>
                <a:gd name="T38" fmla="*/ 501 w 502"/>
                <a:gd name="T39" fmla="*/ 102 h 235"/>
                <a:gd name="T40" fmla="*/ 502 w 502"/>
                <a:gd name="T41" fmla="*/ 88 h 235"/>
                <a:gd name="T42" fmla="*/ 497 w 502"/>
                <a:gd name="T43" fmla="*/ 61 h 235"/>
                <a:gd name="T44" fmla="*/ 482 w 502"/>
                <a:gd name="T45" fmla="*/ 38 h 235"/>
                <a:gd name="T46" fmla="*/ 461 w 502"/>
                <a:gd name="T47" fmla="*/ 23 h 235"/>
                <a:gd name="T48" fmla="*/ 433 w 502"/>
                <a:gd name="T49" fmla="*/ 17 h 235"/>
                <a:gd name="T50" fmla="*/ 432 w 502"/>
                <a:gd name="T51" fmla="*/ 134 h 235"/>
                <a:gd name="T52" fmla="*/ 418 w 502"/>
                <a:gd name="T53" fmla="*/ 134 h 235"/>
                <a:gd name="T54" fmla="*/ 400 w 502"/>
                <a:gd name="T55" fmla="*/ 132 h 235"/>
                <a:gd name="T56" fmla="*/ 419 w 502"/>
                <a:gd name="T57" fmla="*/ 90 h 235"/>
                <a:gd name="T58" fmla="*/ 430 w 502"/>
                <a:gd name="T59" fmla="*/ 43 h 235"/>
                <a:gd name="T60" fmla="*/ 432 w 502"/>
                <a:gd name="T61" fmla="*/ 43 h 235"/>
                <a:gd name="T62" fmla="*/ 440 w 502"/>
                <a:gd name="T63" fmla="*/ 43 h 235"/>
                <a:gd name="T64" fmla="*/ 457 w 502"/>
                <a:gd name="T65" fmla="*/ 51 h 235"/>
                <a:gd name="T66" fmla="*/ 469 w 502"/>
                <a:gd name="T67" fmla="*/ 63 h 235"/>
                <a:gd name="T68" fmla="*/ 476 w 502"/>
                <a:gd name="T69" fmla="*/ 78 h 235"/>
                <a:gd name="T70" fmla="*/ 477 w 502"/>
                <a:gd name="T71" fmla="*/ 88 h 235"/>
                <a:gd name="T72" fmla="*/ 473 w 502"/>
                <a:gd name="T73" fmla="*/ 106 h 235"/>
                <a:gd name="T74" fmla="*/ 463 w 502"/>
                <a:gd name="T75" fmla="*/ 120 h 235"/>
                <a:gd name="T76" fmla="*/ 449 w 502"/>
                <a:gd name="T77" fmla="*/ 130 h 235"/>
                <a:gd name="T78" fmla="*/ 432 w 502"/>
                <a:gd name="T79" fmla="*/ 1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02" h="235">
                  <a:moveTo>
                    <a:pt x="433" y="17"/>
                  </a:moveTo>
                  <a:lnTo>
                    <a:pt x="433" y="17"/>
                  </a:lnTo>
                  <a:lnTo>
                    <a:pt x="43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24"/>
                  </a:lnTo>
                  <a:lnTo>
                    <a:pt x="3" y="47"/>
                  </a:lnTo>
                  <a:lnTo>
                    <a:pt x="8" y="69"/>
                  </a:lnTo>
                  <a:lnTo>
                    <a:pt x="15" y="91"/>
                  </a:lnTo>
                  <a:lnTo>
                    <a:pt x="22" y="111"/>
                  </a:lnTo>
                  <a:lnTo>
                    <a:pt x="31" y="131"/>
                  </a:lnTo>
                  <a:lnTo>
                    <a:pt x="42" y="149"/>
                  </a:lnTo>
                  <a:lnTo>
                    <a:pt x="55" y="165"/>
                  </a:lnTo>
                  <a:lnTo>
                    <a:pt x="70" y="180"/>
                  </a:lnTo>
                  <a:lnTo>
                    <a:pt x="85" y="194"/>
                  </a:lnTo>
                  <a:lnTo>
                    <a:pt x="103" y="206"/>
                  </a:lnTo>
                  <a:lnTo>
                    <a:pt x="123" y="216"/>
                  </a:lnTo>
                  <a:lnTo>
                    <a:pt x="143" y="223"/>
                  </a:lnTo>
                  <a:lnTo>
                    <a:pt x="166" y="229"/>
                  </a:lnTo>
                  <a:lnTo>
                    <a:pt x="191" y="233"/>
                  </a:lnTo>
                  <a:lnTo>
                    <a:pt x="216" y="235"/>
                  </a:lnTo>
                  <a:lnTo>
                    <a:pt x="216" y="235"/>
                  </a:lnTo>
                  <a:lnTo>
                    <a:pt x="244" y="232"/>
                  </a:lnTo>
                  <a:lnTo>
                    <a:pt x="269" y="228"/>
                  </a:lnTo>
                  <a:lnTo>
                    <a:pt x="293" y="222"/>
                  </a:lnTo>
                  <a:lnTo>
                    <a:pt x="314" y="213"/>
                  </a:lnTo>
                  <a:lnTo>
                    <a:pt x="335" y="203"/>
                  </a:lnTo>
                  <a:lnTo>
                    <a:pt x="354" y="189"/>
                  </a:lnTo>
                  <a:lnTo>
                    <a:pt x="370" y="175"/>
                  </a:lnTo>
                  <a:lnTo>
                    <a:pt x="384" y="158"/>
                  </a:lnTo>
                  <a:lnTo>
                    <a:pt x="384" y="158"/>
                  </a:lnTo>
                  <a:lnTo>
                    <a:pt x="432" y="159"/>
                  </a:lnTo>
                  <a:lnTo>
                    <a:pt x="432" y="159"/>
                  </a:lnTo>
                  <a:lnTo>
                    <a:pt x="445" y="158"/>
                  </a:lnTo>
                  <a:lnTo>
                    <a:pt x="459" y="154"/>
                  </a:lnTo>
                  <a:lnTo>
                    <a:pt x="471" y="146"/>
                  </a:lnTo>
                  <a:lnTo>
                    <a:pt x="482" y="137"/>
                  </a:lnTo>
                  <a:lnTo>
                    <a:pt x="491" y="127"/>
                  </a:lnTo>
                  <a:lnTo>
                    <a:pt x="497" y="116"/>
                  </a:lnTo>
                  <a:lnTo>
                    <a:pt x="501" y="102"/>
                  </a:lnTo>
                  <a:lnTo>
                    <a:pt x="502" y="88"/>
                  </a:lnTo>
                  <a:lnTo>
                    <a:pt x="502" y="88"/>
                  </a:lnTo>
                  <a:lnTo>
                    <a:pt x="501" y="73"/>
                  </a:lnTo>
                  <a:lnTo>
                    <a:pt x="497" y="61"/>
                  </a:lnTo>
                  <a:lnTo>
                    <a:pt x="491" y="49"/>
                  </a:lnTo>
                  <a:lnTo>
                    <a:pt x="482" y="38"/>
                  </a:lnTo>
                  <a:lnTo>
                    <a:pt x="472" y="29"/>
                  </a:lnTo>
                  <a:lnTo>
                    <a:pt x="461" y="23"/>
                  </a:lnTo>
                  <a:lnTo>
                    <a:pt x="447" y="19"/>
                  </a:lnTo>
                  <a:lnTo>
                    <a:pt x="433" y="17"/>
                  </a:lnTo>
                  <a:lnTo>
                    <a:pt x="433" y="17"/>
                  </a:lnTo>
                  <a:close/>
                  <a:moveTo>
                    <a:pt x="432" y="134"/>
                  </a:moveTo>
                  <a:lnTo>
                    <a:pt x="432" y="134"/>
                  </a:lnTo>
                  <a:lnTo>
                    <a:pt x="418" y="134"/>
                  </a:lnTo>
                  <a:lnTo>
                    <a:pt x="400" y="132"/>
                  </a:lnTo>
                  <a:lnTo>
                    <a:pt x="400" y="132"/>
                  </a:lnTo>
                  <a:lnTo>
                    <a:pt x="411" y="112"/>
                  </a:lnTo>
                  <a:lnTo>
                    <a:pt x="419" y="90"/>
                  </a:lnTo>
                  <a:lnTo>
                    <a:pt x="425" y="67"/>
                  </a:lnTo>
                  <a:lnTo>
                    <a:pt x="430" y="43"/>
                  </a:lnTo>
                  <a:lnTo>
                    <a:pt x="430" y="43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440" y="43"/>
                  </a:lnTo>
                  <a:lnTo>
                    <a:pt x="449" y="47"/>
                  </a:lnTo>
                  <a:lnTo>
                    <a:pt x="457" y="51"/>
                  </a:lnTo>
                  <a:lnTo>
                    <a:pt x="463" y="56"/>
                  </a:lnTo>
                  <a:lnTo>
                    <a:pt x="469" y="63"/>
                  </a:lnTo>
                  <a:lnTo>
                    <a:pt x="473" y="71"/>
                  </a:lnTo>
                  <a:lnTo>
                    <a:pt x="476" y="78"/>
                  </a:lnTo>
                  <a:lnTo>
                    <a:pt x="477" y="88"/>
                  </a:lnTo>
                  <a:lnTo>
                    <a:pt x="477" y="88"/>
                  </a:lnTo>
                  <a:lnTo>
                    <a:pt x="476" y="97"/>
                  </a:lnTo>
                  <a:lnTo>
                    <a:pt x="473" y="106"/>
                  </a:lnTo>
                  <a:lnTo>
                    <a:pt x="469" y="114"/>
                  </a:lnTo>
                  <a:lnTo>
                    <a:pt x="463" y="120"/>
                  </a:lnTo>
                  <a:lnTo>
                    <a:pt x="457" y="125"/>
                  </a:lnTo>
                  <a:lnTo>
                    <a:pt x="449" y="130"/>
                  </a:lnTo>
                  <a:lnTo>
                    <a:pt x="440" y="132"/>
                  </a:lnTo>
                  <a:lnTo>
                    <a:pt x="432" y="134"/>
                  </a:lnTo>
                  <a:lnTo>
                    <a:pt x="432" y="13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5" name="Freeform 74"/>
            <p:cNvSpPr/>
            <p:nvPr/>
          </p:nvSpPr>
          <p:spPr bwMode="auto">
            <a:xfrm>
              <a:off x="5608638" y="1992313"/>
              <a:ext cx="449263" cy="20638"/>
            </a:xfrm>
            <a:custGeom>
              <a:avLst/>
              <a:gdLst>
                <a:gd name="T0" fmla="*/ 0 w 566"/>
                <a:gd name="T1" fmla="*/ 0 h 25"/>
                <a:gd name="T2" fmla="*/ 0 w 566"/>
                <a:gd name="T3" fmla="*/ 0 h 25"/>
                <a:gd name="T4" fmla="*/ 5 w 566"/>
                <a:gd name="T5" fmla="*/ 2 h 25"/>
                <a:gd name="T6" fmla="*/ 12 w 566"/>
                <a:gd name="T7" fmla="*/ 5 h 25"/>
                <a:gd name="T8" fmla="*/ 31 w 566"/>
                <a:gd name="T9" fmla="*/ 10 h 25"/>
                <a:gd name="T10" fmla="*/ 58 w 566"/>
                <a:gd name="T11" fmla="*/ 14 h 25"/>
                <a:gd name="T12" fmla="*/ 90 w 566"/>
                <a:gd name="T13" fmla="*/ 17 h 25"/>
                <a:gd name="T14" fmla="*/ 131 w 566"/>
                <a:gd name="T15" fmla="*/ 20 h 25"/>
                <a:gd name="T16" fmla="*/ 176 w 566"/>
                <a:gd name="T17" fmla="*/ 23 h 25"/>
                <a:gd name="T18" fmla="*/ 226 w 566"/>
                <a:gd name="T19" fmla="*/ 24 h 25"/>
                <a:gd name="T20" fmla="*/ 283 w 566"/>
                <a:gd name="T21" fmla="*/ 25 h 25"/>
                <a:gd name="T22" fmla="*/ 283 w 566"/>
                <a:gd name="T23" fmla="*/ 25 h 25"/>
                <a:gd name="T24" fmla="*/ 340 w 566"/>
                <a:gd name="T25" fmla="*/ 24 h 25"/>
                <a:gd name="T26" fmla="*/ 390 w 566"/>
                <a:gd name="T27" fmla="*/ 23 h 25"/>
                <a:gd name="T28" fmla="*/ 435 w 566"/>
                <a:gd name="T29" fmla="*/ 20 h 25"/>
                <a:gd name="T30" fmla="*/ 476 w 566"/>
                <a:gd name="T31" fmla="*/ 17 h 25"/>
                <a:gd name="T32" fmla="*/ 508 w 566"/>
                <a:gd name="T33" fmla="*/ 14 h 25"/>
                <a:gd name="T34" fmla="*/ 535 w 566"/>
                <a:gd name="T35" fmla="*/ 10 h 25"/>
                <a:gd name="T36" fmla="*/ 554 w 566"/>
                <a:gd name="T37" fmla="*/ 5 h 25"/>
                <a:gd name="T38" fmla="*/ 561 w 566"/>
                <a:gd name="T39" fmla="*/ 2 h 25"/>
                <a:gd name="T40" fmla="*/ 566 w 566"/>
                <a:gd name="T41" fmla="*/ 0 h 25"/>
                <a:gd name="T42" fmla="*/ 0 w 566"/>
                <a:gd name="T4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66" h="25">
                  <a:moveTo>
                    <a:pt x="0" y="0"/>
                  </a:moveTo>
                  <a:lnTo>
                    <a:pt x="0" y="0"/>
                  </a:lnTo>
                  <a:lnTo>
                    <a:pt x="5" y="2"/>
                  </a:lnTo>
                  <a:lnTo>
                    <a:pt x="12" y="5"/>
                  </a:lnTo>
                  <a:lnTo>
                    <a:pt x="31" y="10"/>
                  </a:lnTo>
                  <a:lnTo>
                    <a:pt x="58" y="14"/>
                  </a:lnTo>
                  <a:lnTo>
                    <a:pt x="90" y="17"/>
                  </a:lnTo>
                  <a:lnTo>
                    <a:pt x="131" y="20"/>
                  </a:lnTo>
                  <a:lnTo>
                    <a:pt x="176" y="23"/>
                  </a:lnTo>
                  <a:lnTo>
                    <a:pt x="226" y="24"/>
                  </a:lnTo>
                  <a:lnTo>
                    <a:pt x="283" y="25"/>
                  </a:lnTo>
                  <a:lnTo>
                    <a:pt x="283" y="25"/>
                  </a:lnTo>
                  <a:lnTo>
                    <a:pt x="340" y="24"/>
                  </a:lnTo>
                  <a:lnTo>
                    <a:pt x="390" y="23"/>
                  </a:lnTo>
                  <a:lnTo>
                    <a:pt x="435" y="20"/>
                  </a:lnTo>
                  <a:lnTo>
                    <a:pt x="476" y="17"/>
                  </a:lnTo>
                  <a:lnTo>
                    <a:pt x="508" y="14"/>
                  </a:lnTo>
                  <a:lnTo>
                    <a:pt x="535" y="10"/>
                  </a:lnTo>
                  <a:lnTo>
                    <a:pt x="554" y="5"/>
                  </a:lnTo>
                  <a:lnTo>
                    <a:pt x="561" y="2"/>
                  </a:lnTo>
                  <a:lnTo>
                    <a:pt x="56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6" name="Freeform 75"/>
            <p:cNvSpPr/>
            <p:nvPr/>
          </p:nvSpPr>
          <p:spPr bwMode="auto">
            <a:xfrm>
              <a:off x="5737225" y="1517650"/>
              <a:ext cx="122238" cy="255588"/>
            </a:xfrm>
            <a:custGeom>
              <a:avLst/>
              <a:gdLst>
                <a:gd name="T0" fmla="*/ 96 w 154"/>
                <a:gd name="T1" fmla="*/ 321 h 321"/>
                <a:gd name="T2" fmla="*/ 130 w 154"/>
                <a:gd name="T3" fmla="*/ 287 h 321"/>
                <a:gd name="T4" fmla="*/ 147 w 154"/>
                <a:gd name="T5" fmla="*/ 267 h 321"/>
                <a:gd name="T6" fmla="*/ 154 w 154"/>
                <a:gd name="T7" fmla="*/ 252 h 321"/>
                <a:gd name="T8" fmla="*/ 153 w 154"/>
                <a:gd name="T9" fmla="*/ 235 h 321"/>
                <a:gd name="T10" fmla="*/ 142 w 154"/>
                <a:gd name="T11" fmla="*/ 216 h 321"/>
                <a:gd name="T12" fmla="*/ 122 w 154"/>
                <a:gd name="T13" fmla="*/ 192 h 321"/>
                <a:gd name="T14" fmla="*/ 108 w 154"/>
                <a:gd name="T15" fmla="*/ 177 h 321"/>
                <a:gd name="T16" fmla="*/ 83 w 154"/>
                <a:gd name="T17" fmla="*/ 150 h 321"/>
                <a:gd name="T18" fmla="*/ 71 w 154"/>
                <a:gd name="T19" fmla="*/ 127 h 321"/>
                <a:gd name="T20" fmla="*/ 68 w 154"/>
                <a:gd name="T21" fmla="*/ 105 h 321"/>
                <a:gd name="T22" fmla="*/ 74 w 154"/>
                <a:gd name="T23" fmla="*/ 87 h 321"/>
                <a:gd name="T24" fmla="*/ 86 w 154"/>
                <a:gd name="T25" fmla="*/ 68 h 321"/>
                <a:gd name="T26" fmla="*/ 120 w 154"/>
                <a:gd name="T27" fmla="*/ 26 h 321"/>
                <a:gd name="T28" fmla="*/ 139 w 154"/>
                <a:gd name="T29" fmla="*/ 0 h 321"/>
                <a:gd name="T30" fmla="*/ 129 w 154"/>
                <a:gd name="T31" fmla="*/ 13 h 321"/>
                <a:gd name="T32" fmla="*/ 103 w 154"/>
                <a:gd name="T33" fmla="*/ 37 h 321"/>
                <a:gd name="T34" fmla="*/ 59 w 154"/>
                <a:gd name="T35" fmla="*/ 68 h 321"/>
                <a:gd name="T36" fmla="*/ 22 w 154"/>
                <a:gd name="T37" fmla="*/ 95 h 321"/>
                <a:gd name="T38" fmla="*/ 5 w 154"/>
                <a:gd name="T39" fmla="*/ 116 h 321"/>
                <a:gd name="T40" fmla="*/ 0 w 154"/>
                <a:gd name="T41" fmla="*/ 127 h 321"/>
                <a:gd name="T42" fmla="*/ 0 w 154"/>
                <a:gd name="T43" fmla="*/ 138 h 321"/>
                <a:gd name="T44" fmla="*/ 4 w 154"/>
                <a:gd name="T45" fmla="*/ 150 h 321"/>
                <a:gd name="T46" fmla="*/ 11 w 154"/>
                <a:gd name="T47" fmla="*/ 163 h 321"/>
                <a:gd name="T48" fmla="*/ 25 w 154"/>
                <a:gd name="T49" fmla="*/ 177 h 321"/>
                <a:gd name="T50" fmla="*/ 54 w 154"/>
                <a:gd name="T51" fmla="*/ 205 h 321"/>
                <a:gd name="T52" fmla="*/ 97 w 154"/>
                <a:gd name="T53" fmla="*/ 244 h 321"/>
                <a:gd name="T54" fmla="*/ 110 w 154"/>
                <a:gd name="T55" fmla="*/ 259 h 321"/>
                <a:gd name="T56" fmla="*/ 116 w 154"/>
                <a:gd name="T57" fmla="*/ 273 h 321"/>
                <a:gd name="T58" fmla="*/ 116 w 154"/>
                <a:gd name="T59" fmla="*/ 287 h 321"/>
                <a:gd name="T60" fmla="*/ 110 w 154"/>
                <a:gd name="T61" fmla="*/ 302 h 321"/>
                <a:gd name="T62" fmla="*/ 96 w 154"/>
                <a:gd name="T6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4" h="321">
                  <a:moveTo>
                    <a:pt x="96" y="321"/>
                  </a:moveTo>
                  <a:lnTo>
                    <a:pt x="96" y="321"/>
                  </a:lnTo>
                  <a:lnTo>
                    <a:pt x="113" y="302"/>
                  </a:lnTo>
                  <a:lnTo>
                    <a:pt x="130" y="287"/>
                  </a:lnTo>
                  <a:lnTo>
                    <a:pt x="142" y="273"/>
                  </a:lnTo>
                  <a:lnTo>
                    <a:pt x="147" y="267"/>
                  </a:lnTo>
                  <a:lnTo>
                    <a:pt x="151" y="259"/>
                  </a:lnTo>
                  <a:lnTo>
                    <a:pt x="154" y="252"/>
                  </a:lnTo>
                  <a:lnTo>
                    <a:pt x="154" y="244"/>
                  </a:lnTo>
                  <a:lnTo>
                    <a:pt x="153" y="235"/>
                  </a:lnTo>
                  <a:lnTo>
                    <a:pt x="149" y="226"/>
                  </a:lnTo>
                  <a:lnTo>
                    <a:pt x="142" y="216"/>
                  </a:lnTo>
                  <a:lnTo>
                    <a:pt x="134" y="205"/>
                  </a:lnTo>
                  <a:lnTo>
                    <a:pt x="122" y="192"/>
                  </a:lnTo>
                  <a:lnTo>
                    <a:pt x="108" y="177"/>
                  </a:lnTo>
                  <a:lnTo>
                    <a:pt x="108" y="177"/>
                  </a:lnTo>
                  <a:lnTo>
                    <a:pt x="95" y="163"/>
                  </a:lnTo>
                  <a:lnTo>
                    <a:pt x="83" y="150"/>
                  </a:lnTo>
                  <a:lnTo>
                    <a:pt x="76" y="138"/>
                  </a:lnTo>
                  <a:lnTo>
                    <a:pt x="71" y="127"/>
                  </a:lnTo>
                  <a:lnTo>
                    <a:pt x="68" y="116"/>
                  </a:lnTo>
                  <a:lnTo>
                    <a:pt x="68" y="105"/>
                  </a:lnTo>
                  <a:lnTo>
                    <a:pt x="71" y="95"/>
                  </a:lnTo>
                  <a:lnTo>
                    <a:pt x="74" y="87"/>
                  </a:lnTo>
                  <a:lnTo>
                    <a:pt x="79" y="78"/>
                  </a:lnTo>
                  <a:lnTo>
                    <a:pt x="86" y="68"/>
                  </a:lnTo>
                  <a:lnTo>
                    <a:pt x="102" y="48"/>
                  </a:lnTo>
                  <a:lnTo>
                    <a:pt x="120" y="26"/>
                  </a:lnTo>
                  <a:lnTo>
                    <a:pt x="130" y="13"/>
                  </a:lnTo>
                  <a:lnTo>
                    <a:pt x="139" y="0"/>
                  </a:lnTo>
                  <a:lnTo>
                    <a:pt x="139" y="0"/>
                  </a:lnTo>
                  <a:lnTo>
                    <a:pt x="129" y="13"/>
                  </a:lnTo>
                  <a:lnTo>
                    <a:pt x="116" y="26"/>
                  </a:lnTo>
                  <a:lnTo>
                    <a:pt x="103" y="37"/>
                  </a:lnTo>
                  <a:lnTo>
                    <a:pt x="90" y="48"/>
                  </a:lnTo>
                  <a:lnTo>
                    <a:pt x="59" y="68"/>
                  </a:lnTo>
                  <a:lnTo>
                    <a:pt x="33" y="87"/>
                  </a:lnTo>
                  <a:lnTo>
                    <a:pt x="22" y="95"/>
                  </a:lnTo>
                  <a:lnTo>
                    <a:pt x="11" y="105"/>
                  </a:lnTo>
                  <a:lnTo>
                    <a:pt x="5" y="116"/>
                  </a:lnTo>
                  <a:lnTo>
                    <a:pt x="3" y="121"/>
                  </a:lnTo>
                  <a:lnTo>
                    <a:pt x="0" y="127"/>
                  </a:lnTo>
                  <a:lnTo>
                    <a:pt x="0" y="132"/>
                  </a:lnTo>
                  <a:lnTo>
                    <a:pt x="0" y="138"/>
                  </a:lnTo>
                  <a:lnTo>
                    <a:pt x="1" y="143"/>
                  </a:lnTo>
                  <a:lnTo>
                    <a:pt x="4" y="150"/>
                  </a:lnTo>
                  <a:lnTo>
                    <a:pt x="8" y="156"/>
                  </a:lnTo>
                  <a:lnTo>
                    <a:pt x="11" y="163"/>
                  </a:lnTo>
                  <a:lnTo>
                    <a:pt x="18" y="170"/>
                  </a:lnTo>
                  <a:lnTo>
                    <a:pt x="25" y="177"/>
                  </a:lnTo>
                  <a:lnTo>
                    <a:pt x="25" y="177"/>
                  </a:lnTo>
                  <a:lnTo>
                    <a:pt x="54" y="205"/>
                  </a:lnTo>
                  <a:lnTo>
                    <a:pt x="78" y="226"/>
                  </a:lnTo>
                  <a:lnTo>
                    <a:pt x="97" y="244"/>
                  </a:lnTo>
                  <a:lnTo>
                    <a:pt x="103" y="252"/>
                  </a:lnTo>
                  <a:lnTo>
                    <a:pt x="110" y="259"/>
                  </a:lnTo>
                  <a:lnTo>
                    <a:pt x="113" y="267"/>
                  </a:lnTo>
                  <a:lnTo>
                    <a:pt x="116" y="273"/>
                  </a:lnTo>
                  <a:lnTo>
                    <a:pt x="117" y="279"/>
                  </a:lnTo>
                  <a:lnTo>
                    <a:pt x="116" y="287"/>
                  </a:lnTo>
                  <a:lnTo>
                    <a:pt x="115" y="294"/>
                  </a:lnTo>
                  <a:lnTo>
                    <a:pt x="110" y="302"/>
                  </a:lnTo>
                  <a:lnTo>
                    <a:pt x="103" y="311"/>
                  </a:lnTo>
                  <a:lnTo>
                    <a:pt x="96" y="321"/>
                  </a:lnTo>
                  <a:lnTo>
                    <a:pt x="96" y="32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806825" y="3381375"/>
            <a:ext cx="4573588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7200" b="1" dirty="0" smtClean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敬请指导</a:t>
            </a:r>
            <a:r>
              <a:rPr lang="zh-CN" altLang="en-US" sz="72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grpSp>
        <p:nvGrpSpPr>
          <p:cNvPr id="30723" name="组合 13"/>
          <p:cNvGrpSpPr/>
          <p:nvPr/>
        </p:nvGrpSpPr>
        <p:grpSpPr bwMode="auto">
          <a:xfrm>
            <a:off x="3763963" y="0"/>
            <a:ext cx="4659312" cy="2636838"/>
            <a:chOff x="3440290" y="0"/>
            <a:chExt cx="4660835" cy="2636912"/>
          </a:xfrm>
        </p:grpSpPr>
        <p:sp>
          <p:nvSpPr>
            <p:cNvPr id="7" name="矩形 6"/>
            <p:cNvSpPr/>
            <p:nvPr/>
          </p:nvSpPr>
          <p:spPr>
            <a:xfrm>
              <a:off x="4445505" y="0"/>
              <a:ext cx="792422" cy="141291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5450722" y="0"/>
              <a:ext cx="720961" cy="2636912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6384477" y="0"/>
              <a:ext cx="711432" cy="1989194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3440290" y="0"/>
              <a:ext cx="792421" cy="40482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2" name="矩形 11"/>
            <p:cNvSpPr/>
            <p:nvPr/>
          </p:nvSpPr>
          <p:spPr>
            <a:xfrm>
              <a:off x="7308704" y="0"/>
              <a:ext cx="792421" cy="993803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4130675" y="476250"/>
            <a:ext cx="3925888" cy="23069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4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2022</a:t>
            </a:r>
            <a:r>
              <a:rPr lang="zh-CN" altLang="en-US" sz="4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年资源变化情况</a:t>
            </a:r>
            <a:endParaRPr lang="en-US" altLang="zh-CN" sz="48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zh-CN" altLang="en-US" sz="4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表格 30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878777" y="1214422"/>
          <a:ext cx="9492984" cy="55168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164328"/>
                <a:gridCol w="2359553"/>
                <a:gridCol w="3969103"/>
              </a:tblGrid>
              <a:tr h="575096"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文献类型</a:t>
                      </a:r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拟采购数量</a:t>
                      </a:r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经费（万元）</a:t>
                      </a:r>
                      <a:endParaRPr lang="zh-CN" altLang="en-US" sz="3200" b="1" dirty="0"/>
                    </a:p>
                  </a:txBody>
                  <a:tcPr/>
                </a:tc>
              </a:tr>
              <a:tr h="1161072"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数据库</a:t>
                      </a:r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dirty="0" smtClean="0"/>
                        <a:t>43</a:t>
                      </a:r>
                      <a:r>
                        <a:rPr lang="zh-CN" altLang="en-US" sz="3200" dirty="0" smtClean="0"/>
                        <a:t>个（删减</a:t>
                      </a:r>
                      <a:r>
                        <a:rPr lang="en-US" altLang="zh-CN" sz="3200" dirty="0" smtClean="0"/>
                        <a:t>15</a:t>
                      </a:r>
                      <a:r>
                        <a:rPr lang="zh-CN" altLang="en-US" sz="3200" dirty="0" smtClean="0"/>
                        <a:t>个，增加</a:t>
                      </a:r>
                      <a:r>
                        <a:rPr lang="en-US" altLang="zh-CN" sz="3200" dirty="0" smtClean="0"/>
                        <a:t>3</a:t>
                      </a:r>
                      <a:r>
                        <a:rPr lang="zh-CN" altLang="en-US" sz="3200" dirty="0" smtClean="0"/>
                        <a:t>个）</a:t>
                      </a:r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1210.73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zh-CN" altLang="en-US" sz="2000" dirty="0" smtClean="0">
                          <a:solidFill>
                            <a:srgbClr val="FF0000"/>
                          </a:solidFill>
                        </a:rPr>
                        <a:t>含纸本刊转电子费用</a:t>
                      </a:r>
                      <a:r>
                        <a:rPr lang="en-US" altLang="zh-CN" sz="2000" dirty="0" smtClean="0">
                          <a:solidFill>
                            <a:srgbClr val="FF0000"/>
                          </a:solidFill>
                        </a:rPr>
                        <a:t>,</a:t>
                      </a:r>
                      <a:r>
                        <a:rPr lang="zh-CN" altLang="en-US" sz="2000" dirty="0" smtClean="0">
                          <a:solidFill>
                            <a:srgbClr val="FF0000"/>
                          </a:solidFill>
                        </a:rPr>
                        <a:t>新增</a:t>
                      </a:r>
                      <a:r>
                        <a:rPr lang="en-US" altLang="zh-CN" sz="200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  <a:p>
                      <a:endParaRPr lang="en-US" altLang="zh-CN" sz="20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041987"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中文报刊</a:t>
                      </a:r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dirty="0" smtClean="0"/>
                        <a:t>1470</a:t>
                      </a:r>
                      <a:r>
                        <a:rPr lang="zh-CN" altLang="en-US" sz="3200" dirty="0" smtClean="0"/>
                        <a:t>种</a:t>
                      </a:r>
                      <a:r>
                        <a:rPr lang="en-US" altLang="zh-CN" sz="3200" dirty="0" smtClean="0"/>
                        <a:t>(</a:t>
                      </a:r>
                      <a:r>
                        <a:rPr lang="zh-CN" altLang="en-US" sz="3200" dirty="0" smtClean="0"/>
                        <a:t>含</a:t>
                      </a:r>
                      <a:r>
                        <a:rPr lang="en-US" altLang="zh-CN" sz="3200" dirty="0" smtClean="0"/>
                        <a:t>19</a:t>
                      </a:r>
                      <a:r>
                        <a:rPr lang="zh-CN" altLang="en-US" sz="3200" dirty="0" smtClean="0"/>
                        <a:t>种报纸</a:t>
                      </a:r>
                      <a:r>
                        <a:rPr lang="en-US" altLang="zh-CN" sz="3200" dirty="0" smtClean="0"/>
                        <a:t>)</a:t>
                      </a:r>
                      <a:endParaRPr lang="en-US" altLang="zh-CN" sz="3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40</a:t>
                      </a:r>
                      <a:endParaRPr lang="en-US" sz="3200" b="1" dirty="0"/>
                    </a:p>
                  </a:txBody>
                  <a:tcPr/>
                </a:tc>
              </a:tr>
              <a:tr h="575096"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中文图书</a:t>
                      </a:r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约</a:t>
                      </a:r>
                      <a:r>
                        <a:rPr lang="en-US" altLang="zh-CN" sz="3200" dirty="0" smtClean="0"/>
                        <a:t>5.5</a:t>
                      </a:r>
                      <a:r>
                        <a:rPr lang="zh-CN" altLang="en-US" sz="3200" dirty="0" smtClean="0"/>
                        <a:t>万册</a:t>
                      </a:r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309.27</a:t>
                      </a:r>
                      <a:endParaRPr lang="en-US" sz="3200" b="1" dirty="0"/>
                    </a:p>
                  </a:txBody>
                  <a:tcPr/>
                </a:tc>
              </a:tr>
              <a:tr h="565650"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外文图书</a:t>
                      </a:r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约</a:t>
                      </a:r>
                      <a:r>
                        <a:rPr lang="en-US" altLang="zh-CN" sz="3200" dirty="0" smtClean="0"/>
                        <a:t>350</a:t>
                      </a:r>
                      <a:r>
                        <a:rPr lang="zh-CN" altLang="en-US" sz="3200" dirty="0" smtClean="0"/>
                        <a:t>册</a:t>
                      </a:r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dirty="0" smtClean="0"/>
                        <a:t>20</a:t>
                      </a:r>
                      <a:endParaRPr lang="zh-CN" altLang="en-US" sz="3200" b="1" dirty="0"/>
                    </a:p>
                  </a:txBody>
                  <a:tcPr/>
                </a:tc>
              </a:tr>
              <a:tr h="575096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zh-CN" sz="3200" dirty="0" smtClean="0"/>
                        <a:t>特色数据库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zh-CN" sz="3200" dirty="0" smtClean="0"/>
                        <a:t>1个</a:t>
                      </a:r>
                      <a:r>
                        <a:rPr lang="zh-CN" altLang="en-US" sz="2400" dirty="0" smtClean="0"/>
                        <a:t>（数据维护）</a:t>
                      </a:r>
                      <a:endParaRPr lang="en-US" altLang="zh-CN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zh-CN" sz="3200" dirty="0" smtClean="0"/>
                        <a:t>10</a:t>
                      </a:r>
                    </a:p>
                  </a:txBody>
                  <a:tcPr/>
                </a:tc>
              </a:tr>
              <a:tr h="575096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3200" dirty="0" smtClean="0"/>
                        <a:t>平台维护</a:t>
                      </a:r>
                      <a:endParaRPr lang="en-US" altLang="zh-CN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endParaRPr lang="en-US" altLang="zh-CN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zh-CN" sz="3200" dirty="0" smtClean="0"/>
                        <a:t>10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3521851" y="642918"/>
            <a:ext cx="5072098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2022</a:t>
            </a:r>
            <a:r>
              <a:rPr lang="zh-CN" altLang="en-US" sz="2800" dirty="0" smtClean="0"/>
              <a:t>年</a:t>
            </a:r>
            <a:r>
              <a:rPr lang="en-US" altLang="zh-CN" sz="2800" dirty="0" smtClean="0"/>
              <a:t>1600</a:t>
            </a:r>
            <a:r>
              <a:rPr lang="zh-CN" altLang="en-US" sz="2800" dirty="0" smtClean="0"/>
              <a:t>万元初步计划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487680" y="777240"/>
            <a:ext cx="1100582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200"/>
              </a:lnSpc>
            </a:pPr>
            <a:r>
              <a:rPr lang="en-US" altLang="zh-CN" sz="2800" b="1" dirty="0" smtClean="0">
                <a:solidFill>
                  <a:schemeClr val="accent4">
                    <a:lumMod val="50000"/>
                  </a:schemeClr>
                </a:solidFill>
              </a:rPr>
              <a:t>2022</a:t>
            </a:r>
            <a:r>
              <a:rPr lang="zh-CN" altLang="en-US" sz="2800" b="1" dirty="0" smtClean="0">
                <a:solidFill>
                  <a:schemeClr val="accent4">
                    <a:lumMod val="50000"/>
                  </a:schemeClr>
                </a:solidFill>
              </a:rPr>
              <a:t>年</a:t>
            </a:r>
            <a:r>
              <a:rPr lang="zh-CN" altLang="en-US" sz="2800" b="1" dirty="0">
                <a:solidFill>
                  <a:schemeClr val="accent4">
                    <a:lumMod val="50000"/>
                  </a:schemeClr>
                </a:solidFill>
              </a:rPr>
              <a:t>订购计划较上年变化情况及原因</a:t>
            </a:r>
          </a:p>
          <a:p>
            <a:pPr>
              <a:lnSpc>
                <a:spcPts val="5200"/>
              </a:lnSpc>
            </a:pPr>
            <a:r>
              <a:rPr lang="en-US" altLang="zh-CN" sz="2800" b="1" dirty="0">
                <a:solidFill>
                  <a:schemeClr val="accent4">
                    <a:lumMod val="50000"/>
                  </a:schemeClr>
                </a:solidFill>
              </a:rPr>
              <a:t>1</a:t>
            </a:r>
            <a:r>
              <a:rPr lang="en-US" altLang="zh-CN" sz="2800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数据库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:</a:t>
            </a:r>
            <a:r>
              <a:rPr lang="en-US" altLang="zh-CN" sz="2800" b="1" dirty="0">
                <a:solidFill>
                  <a:schemeClr val="accent4">
                    <a:lumMod val="50000"/>
                  </a:schemeClr>
                </a:solidFill>
              </a:rPr>
              <a:t>2021</a:t>
            </a:r>
            <a:r>
              <a:rPr lang="zh-CN" altLang="en-US" sz="2800" b="1" dirty="0" smtClean="0">
                <a:solidFill>
                  <a:schemeClr val="accent4">
                    <a:lumMod val="50000"/>
                  </a:schemeClr>
                </a:solidFill>
              </a:rPr>
              <a:t>年停订</a:t>
            </a:r>
            <a:r>
              <a:rPr lang="en-US" altLang="zh-CN" sz="2800" b="1" dirty="0" smtClean="0">
                <a:solidFill>
                  <a:schemeClr val="accent4">
                    <a:lumMod val="50000"/>
                  </a:schemeClr>
                </a:solidFill>
              </a:rPr>
              <a:t>15</a:t>
            </a:r>
            <a:r>
              <a:rPr lang="zh-CN" altLang="en-US" sz="2800" b="1" dirty="0" smtClean="0">
                <a:solidFill>
                  <a:schemeClr val="accent4">
                    <a:lumMod val="50000"/>
                  </a:schemeClr>
                </a:solidFill>
              </a:rPr>
              <a:t>个，新增</a:t>
            </a:r>
            <a:r>
              <a:rPr lang="en-US" altLang="zh-CN" sz="2800" b="1" dirty="0" smtClean="0">
                <a:solidFill>
                  <a:schemeClr val="accent4">
                    <a:lumMod val="50000"/>
                  </a:schemeClr>
                </a:solidFill>
              </a:rPr>
              <a:t>3</a:t>
            </a:r>
            <a:r>
              <a:rPr lang="zh-CN" altLang="en-US" sz="2800" b="1" dirty="0" smtClean="0">
                <a:solidFill>
                  <a:schemeClr val="accent4">
                    <a:lumMod val="50000"/>
                  </a:schemeClr>
                </a:solidFill>
              </a:rPr>
              <a:t>个，详细</a:t>
            </a:r>
            <a:r>
              <a:rPr lang="zh-CN" altLang="en-US" sz="2800" b="1" dirty="0">
                <a:solidFill>
                  <a:schemeClr val="accent4">
                    <a:lumMod val="50000"/>
                  </a:schemeClr>
                </a:solidFill>
              </a:rPr>
              <a:t>情况建</a:t>
            </a:r>
            <a:r>
              <a:rPr lang="zh-CN" altLang="en-US" sz="2800" b="1" dirty="0">
                <a:solidFill>
                  <a:srgbClr val="FF0000"/>
                </a:solidFill>
                <a:hlinkClick r:id="rId2" action="ppaction://hlinkfile"/>
              </a:rPr>
              <a:t>附件</a:t>
            </a:r>
            <a:r>
              <a:rPr lang="en-US" altLang="zh-CN" sz="2800" b="1" dirty="0">
                <a:solidFill>
                  <a:srgbClr val="FF0000"/>
                </a:solidFill>
                <a:hlinkClick r:id="rId2" action="ppaction://hlinkfile"/>
              </a:rPr>
              <a:t>1</a:t>
            </a:r>
            <a:r>
              <a:rPr lang="en-US" altLang="zh-CN" sz="2800" b="1" dirty="0">
                <a:solidFill>
                  <a:srgbClr val="FF0000"/>
                </a:solidFill>
              </a:rPr>
              <a:t>,</a:t>
            </a:r>
            <a:r>
              <a:rPr lang="zh-CN" altLang="en-US" sz="2800" b="1" dirty="0">
                <a:solidFill>
                  <a:srgbClr val="FF0000"/>
                </a:solidFill>
                <a:sym typeface="+mn-ea"/>
                <a:hlinkClick r:id="rId3" action="ppaction://hlinkfile"/>
              </a:rPr>
              <a:t>附件</a:t>
            </a:r>
            <a:r>
              <a:rPr lang="en-US" altLang="zh-CN" sz="2800" b="1" dirty="0">
                <a:solidFill>
                  <a:srgbClr val="FF0000"/>
                </a:solidFill>
                <a:sym typeface="+mn-ea"/>
                <a:hlinkClick r:id="rId3" action="ppaction://hlinkfile"/>
              </a:rPr>
              <a:t>2</a:t>
            </a:r>
            <a:r>
              <a:rPr lang="zh-CN" altLang="en-US" sz="2800" b="1" dirty="0">
                <a:solidFill>
                  <a:srgbClr val="FF0000"/>
                </a:solidFill>
                <a:hlinkClick r:id="rId4" action="ppaction://hlinkfile">
                  <a:extLst>
                    <a:ext uri="{DAF060AB-1E55-43B9-8AAB-6FB025537F2F}">
                      <wpsdc:hlinkClr xmlns="" xmlns:wpsdc="http://www.wps.cn/officeDocument/2017/drawingmlCustomData" val="0000FF"/>
                      <wpsdc:folHlinkClr xmlns="" xmlns:wpsdc="http://www.wps.cn/officeDocument/2017/drawingmlCustomData" val="800080"/>
                      <wpsdc:hlinkUnderline xmlns="" xmlns:wpsdc="http://www.wps.cn/officeDocument/2017/drawingmlCustomData" val="1"/>
                    </a:ext>
                  </a:extLst>
                </a:hlinkClick>
              </a:rPr>
              <a:t>；</a:t>
            </a:r>
            <a:endParaRPr lang="zh-CN" altLang="en-US" sz="2800" b="1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lnSpc>
                <a:spcPts val="5200"/>
              </a:lnSpc>
            </a:pPr>
            <a:r>
              <a:rPr lang="en-US" altLang="zh-CN" sz="2800" b="1" dirty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en-US" altLang="zh-CN" sz="2800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中文图书：经费有限，只能采购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3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万册</a:t>
            </a:r>
            <a:endParaRPr lang="en-US" altLang="zh-CN" sz="2800" b="1" dirty="0">
              <a:solidFill>
                <a:srgbClr val="FF0000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1"/>
          <p:cNvSpPr txBox="1">
            <a:spLocks noChangeArrowheads="1"/>
          </p:cNvSpPr>
          <p:nvPr/>
        </p:nvSpPr>
        <p:spPr bwMode="auto">
          <a:xfrm>
            <a:off x="2593157" y="500042"/>
            <a:ext cx="7000924" cy="8299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4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各类资源具体订购情况</a:t>
            </a:r>
            <a:endParaRPr lang="zh-CN" altLang="en-US" sz="4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8" name="TextBox 72"/>
          <p:cNvSpPr txBox="1">
            <a:spLocks noChangeArrowheads="1"/>
          </p:cNvSpPr>
          <p:nvPr/>
        </p:nvSpPr>
        <p:spPr bwMode="auto">
          <a:xfrm>
            <a:off x="881063" y="5026025"/>
            <a:ext cx="534987" cy="1209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1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0" name="TextBox 77"/>
          <p:cNvSpPr txBox="1">
            <a:spLocks noChangeArrowheads="1"/>
          </p:cNvSpPr>
          <p:nvPr/>
        </p:nvSpPr>
        <p:spPr bwMode="auto">
          <a:xfrm>
            <a:off x="2705100" y="5022850"/>
            <a:ext cx="536575" cy="12176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2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2" name="TextBox 81"/>
          <p:cNvSpPr txBox="1">
            <a:spLocks noChangeArrowheads="1"/>
          </p:cNvSpPr>
          <p:nvPr/>
        </p:nvSpPr>
        <p:spPr bwMode="auto">
          <a:xfrm>
            <a:off x="4530725" y="5022850"/>
            <a:ext cx="536575" cy="12176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3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4" name="TextBox 82"/>
          <p:cNvSpPr txBox="1">
            <a:spLocks noChangeArrowheads="1"/>
          </p:cNvSpPr>
          <p:nvPr/>
        </p:nvSpPr>
        <p:spPr bwMode="auto">
          <a:xfrm>
            <a:off x="6356350" y="5022850"/>
            <a:ext cx="534988" cy="12176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4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5" name="AutoShape 2" descr="http://cdn.duitang.com/uploads/item/201210/08/20121008093644_xArai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29717" name="TextBox 33"/>
          <p:cNvSpPr txBox="1">
            <a:spLocks noChangeArrowheads="1"/>
          </p:cNvSpPr>
          <p:nvPr/>
        </p:nvSpPr>
        <p:spPr bwMode="auto">
          <a:xfrm>
            <a:off x="7629525" y="5262563"/>
            <a:ext cx="4581525" cy="8302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4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SUGGESTION</a:t>
            </a:r>
            <a:endParaRPr lang="zh-CN" altLang="en-US" sz="48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79569" y="0"/>
            <a:ext cx="3143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（一）数据库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769" y="1000108"/>
            <a:ext cx="9929882" cy="5670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8" name="TextBox 72"/>
          <p:cNvSpPr txBox="1">
            <a:spLocks noChangeArrowheads="1"/>
          </p:cNvSpPr>
          <p:nvPr/>
        </p:nvSpPr>
        <p:spPr bwMode="auto">
          <a:xfrm>
            <a:off x="881063" y="5026025"/>
            <a:ext cx="534987" cy="1209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1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0" name="TextBox 77"/>
          <p:cNvSpPr txBox="1">
            <a:spLocks noChangeArrowheads="1"/>
          </p:cNvSpPr>
          <p:nvPr/>
        </p:nvSpPr>
        <p:spPr bwMode="auto">
          <a:xfrm>
            <a:off x="2705100" y="5022850"/>
            <a:ext cx="536575" cy="12176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2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2" name="TextBox 81"/>
          <p:cNvSpPr txBox="1">
            <a:spLocks noChangeArrowheads="1"/>
          </p:cNvSpPr>
          <p:nvPr/>
        </p:nvSpPr>
        <p:spPr bwMode="auto">
          <a:xfrm>
            <a:off x="4530725" y="5022850"/>
            <a:ext cx="536575" cy="12176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3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4" name="TextBox 82"/>
          <p:cNvSpPr txBox="1">
            <a:spLocks noChangeArrowheads="1"/>
          </p:cNvSpPr>
          <p:nvPr/>
        </p:nvSpPr>
        <p:spPr bwMode="auto">
          <a:xfrm>
            <a:off x="6356350" y="5022850"/>
            <a:ext cx="534988" cy="12176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4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5" name="AutoShape 2" descr="http://cdn.duitang.com/uploads/item/201210/08/20121008093644_xArai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29717" name="TextBox 33"/>
          <p:cNvSpPr txBox="1">
            <a:spLocks noChangeArrowheads="1"/>
          </p:cNvSpPr>
          <p:nvPr/>
        </p:nvSpPr>
        <p:spPr bwMode="auto">
          <a:xfrm>
            <a:off x="7629525" y="5262563"/>
            <a:ext cx="4581525" cy="8302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4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SUGGESTION</a:t>
            </a:r>
            <a:endParaRPr lang="zh-CN" altLang="en-US" sz="48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79569" y="0"/>
            <a:ext cx="3143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（一）数据库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2959" y="857232"/>
            <a:ext cx="9144064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8" name="TextBox 72"/>
          <p:cNvSpPr txBox="1">
            <a:spLocks noChangeArrowheads="1"/>
          </p:cNvSpPr>
          <p:nvPr/>
        </p:nvSpPr>
        <p:spPr bwMode="auto">
          <a:xfrm>
            <a:off x="881063" y="5026025"/>
            <a:ext cx="534987" cy="1209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1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0" name="TextBox 77"/>
          <p:cNvSpPr txBox="1">
            <a:spLocks noChangeArrowheads="1"/>
          </p:cNvSpPr>
          <p:nvPr/>
        </p:nvSpPr>
        <p:spPr bwMode="auto">
          <a:xfrm>
            <a:off x="2705100" y="5022850"/>
            <a:ext cx="536575" cy="12176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2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2" name="TextBox 81"/>
          <p:cNvSpPr txBox="1">
            <a:spLocks noChangeArrowheads="1"/>
          </p:cNvSpPr>
          <p:nvPr/>
        </p:nvSpPr>
        <p:spPr bwMode="auto">
          <a:xfrm>
            <a:off x="4530725" y="5022850"/>
            <a:ext cx="536575" cy="12176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3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4" name="TextBox 82"/>
          <p:cNvSpPr txBox="1">
            <a:spLocks noChangeArrowheads="1"/>
          </p:cNvSpPr>
          <p:nvPr/>
        </p:nvSpPr>
        <p:spPr bwMode="auto">
          <a:xfrm>
            <a:off x="6356350" y="5022850"/>
            <a:ext cx="534988" cy="12176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4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5" name="AutoShape 2" descr="http://cdn.duitang.com/uploads/item/201210/08/20121008093644_xArai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29717" name="TextBox 33"/>
          <p:cNvSpPr txBox="1">
            <a:spLocks noChangeArrowheads="1"/>
          </p:cNvSpPr>
          <p:nvPr/>
        </p:nvSpPr>
        <p:spPr bwMode="auto">
          <a:xfrm>
            <a:off x="7629525" y="5262563"/>
            <a:ext cx="4581525" cy="8302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4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SUGGESTION</a:t>
            </a:r>
            <a:endParaRPr lang="zh-CN" altLang="en-US" sz="48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79569" y="0"/>
            <a:ext cx="3143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（一）数据库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8711" y="912977"/>
            <a:ext cx="8266939" cy="4411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8" name="TextBox 72"/>
          <p:cNvSpPr txBox="1">
            <a:spLocks noChangeArrowheads="1"/>
          </p:cNvSpPr>
          <p:nvPr/>
        </p:nvSpPr>
        <p:spPr bwMode="auto">
          <a:xfrm>
            <a:off x="881063" y="5026025"/>
            <a:ext cx="534987" cy="1209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1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0" name="TextBox 77"/>
          <p:cNvSpPr txBox="1">
            <a:spLocks noChangeArrowheads="1"/>
          </p:cNvSpPr>
          <p:nvPr/>
        </p:nvSpPr>
        <p:spPr bwMode="auto">
          <a:xfrm>
            <a:off x="2705100" y="5022850"/>
            <a:ext cx="536575" cy="12176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2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2" name="TextBox 81"/>
          <p:cNvSpPr txBox="1">
            <a:spLocks noChangeArrowheads="1"/>
          </p:cNvSpPr>
          <p:nvPr/>
        </p:nvSpPr>
        <p:spPr bwMode="auto">
          <a:xfrm>
            <a:off x="4530725" y="5022850"/>
            <a:ext cx="536575" cy="12176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3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4" name="TextBox 82"/>
          <p:cNvSpPr txBox="1">
            <a:spLocks noChangeArrowheads="1"/>
          </p:cNvSpPr>
          <p:nvPr/>
        </p:nvSpPr>
        <p:spPr bwMode="auto">
          <a:xfrm>
            <a:off x="6356350" y="5022850"/>
            <a:ext cx="534988" cy="12176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方正粗宋简体"/>
                <a:ea typeface="方正粗宋简体"/>
                <a:cs typeface="方正粗宋简体"/>
              </a:rPr>
              <a:t>4</a:t>
            </a:r>
            <a:endParaRPr lang="zh-CN" altLang="en-US" sz="4800">
              <a:solidFill>
                <a:schemeClr val="bg1"/>
              </a:solidFill>
              <a:latin typeface="方正粗宋简体"/>
              <a:ea typeface="方正粗宋简体"/>
              <a:cs typeface="方正粗宋简体"/>
            </a:endParaRPr>
          </a:p>
        </p:txBody>
      </p:sp>
      <p:sp>
        <p:nvSpPr>
          <p:cNvPr id="29715" name="AutoShape 2" descr="http://cdn.duitang.com/uploads/item/201210/08/20121008093644_xArai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29717" name="TextBox 33"/>
          <p:cNvSpPr txBox="1">
            <a:spLocks noChangeArrowheads="1"/>
          </p:cNvSpPr>
          <p:nvPr/>
        </p:nvSpPr>
        <p:spPr bwMode="auto">
          <a:xfrm>
            <a:off x="7629525" y="5262563"/>
            <a:ext cx="4581525" cy="8302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4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SUGGESTION</a:t>
            </a:r>
            <a:endParaRPr lang="zh-CN" altLang="en-US" sz="48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35703" y="1214422"/>
            <a:ext cx="9155112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zh-CN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1587" y="1071546"/>
            <a:ext cx="6500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/>
              <a:t>具体增减数据库报告见</a:t>
            </a:r>
            <a:r>
              <a:rPr lang="zh-CN" altLang="en-US" sz="3600" dirty="0" smtClean="0">
                <a:solidFill>
                  <a:srgbClr val="FF0000"/>
                </a:solidFill>
              </a:rPr>
              <a:t>附件</a:t>
            </a:r>
            <a:r>
              <a:rPr lang="en-US" altLang="zh-CN" sz="3600" dirty="0" smtClean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1" name="矩形 10"/>
          <p:cNvSpPr/>
          <p:nvPr/>
        </p:nvSpPr>
        <p:spPr>
          <a:xfrm>
            <a:off x="7808131" y="0"/>
            <a:ext cx="27146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（一）数据库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1521" y="1857364"/>
            <a:ext cx="9929882" cy="442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d9f25f7d-4403-4962-8c78-2daf3939157d}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417</Words>
  <Application>WPS 演示</Application>
  <PresentationFormat>自定义</PresentationFormat>
  <Paragraphs>93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Office 主题​​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用户</dc:creator>
  <cp:lastModifiedBy>Microsoft</cp:lastModifiedBy>
  <cp:revision>159</cp:revision>
  <dcterms:created xsi:type="dcterms:W3CDTF">2014-05-22T15:27:00Z</dcterms:created>
  <dcterms:modified xsi:type="dcterms:W3CDTF">2021-12-07T03:09:38Z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2052-11.1.0.10463</vt:lpwstr>
  </property>
  <property fmtid="{D5CDD505-2E9C-101B-9397-08002B2CF9AE}" pid="3" name="ICV">
    <vt:lpwstr>04222B6919BC400395806174F0A69EE5</vt:lpwstr>
  </property>
</Properties>
</file>