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1" r:id="rId2"/>
    <p:sldMasterId id="2147483690" r:id="rId3"/>
  </p:sldMasterIdLst>
  <p:notesMasterIdLst>
    <p:notesMasterId r:id="rId81"/>
  </p:notesMasterIdLst>
  <p:sldIdLst>
    <p:sldId id="293" r:id="rId4"/>
    <p:sldId id="1051" r:id="rId5"/>
    <p:sldId id="873" r:id="rId6"/>
    <p:sldId id="965" r:id="rId7"/>
    <p:sldId id="688" r:id="rId8"/>
    <p:sldId id="689" r:id="rId9"/>
    <p:sldId id="690" r:id="rId10"/>
    <p:sldId id="995" r:id="rId11"/>
    <p:sldId id="695" r:id="rId12"/>
    <p:sldId id="996" r:id="rId13"/>
    <p:sldId id="967" r:id="rId14"/>
    <p:sldId id="1096" r:id="rId15"/>
    <p:sldId id="974" r:id="rId16"/>
    <p:sldId id="1105" r:id="rId17"/>
    <p:sldId id="973" r:id="rId18"/>
    <p:sldId id="877" r:id="rId19"/>
    <p:sldId id="912" r:id="rId20"/>
    <p:sldId id="935" r:id="rId21"/>
    <p:sldId id="983" r:id="rId22"/>
    <p:sldId id="880" r:id="rId23"/>
    <p:sldId id="950" r:id="rId24"/>
    <p:sldId id="1024" r:id="rId25"/>
    <p:sldId id="986" r:id="rId26"/>
    <p:sldId id="1010" r:id="rId27"/>
    <p:sldId id="1009" r:id="rId28"/>
    <p:sldId id="997" r:id="rId29"/>
    <p:sldId id="987" r:id="rId30"/>
    <p:sldId id="1108" r:id="rId31"/>
    <p:sldId id="1109" r:id="rId32"/>
    <p:sldId id="1111" r:id="rId33"/>
    <p:sldId id="1112" r:id="rId34"/>
    <p:sldId id="1110" r:id="rId35"/>
    <p:sldId id="1113" r:id="rId36"/>
    <p:sldId id="1059" r:id="rId37"/>
    <p:sldId id="1060" r:id="rId38"/>
    <p:sldId id="1061" r:id="rId39"/>
    <p:sldId id="1062" r:id="rId40"/>
    <p:sldId id="1063" r:id="rId41"/>
    <p:sldId id="1064" r:id="rId42"/>
    <p:sldId id="1065" r:id="rId43"/>
    <p:sldId id="1066" r:id="rId44"/>
    <p:sldId id="1067" r:id="rId45"/>
    <p:sldId id="1068" r:id="rId46"/>
    <p:sldId id="1069" r:id="rId47"/>
    <p:sldId id="1077" r:id="rId48"/>
    <p:sldId id="1114" r:id="rId49"/>
    <p:sldId id="1070" r:id="rId50"/>
    <p:sldId id="1071" r:id="rId51"/>
    <p:sldId id="1072" r:id="rId52"/>
    <p:sldId id="1073" r:id="rId53"/>
    <p:sldId id="1074" r:id="rId54"/>
    <p:sldId id="1075" r:id="rId55"/>
    <p:sldId id="1076" r:id="rId56"/>
    <p:sldId id="1079" r:id="rId57"/>
    <p:sldId id="1080" r:id="rId58"/>
    <p:sldId id="1081" r:id="rId59"/>
    <p:sldId id="1082" r:id="rId60"/>
    <p:sldId id="1083" r:id="rId61"/>
    <p:sldId id="1106" r:id="rId62"/>
    <p:sldId id="1107" r:id="rId63"/>
    <p:sldId id="1088" r:id="rId64"/>
    <p:sldId id="1089" r:id="rId65"/>
    <p:sldId id="1090" r:id="rId66"/>
    <p:sldId id="1091" r:id="rId67"/>
    <p:sldId id="1092" r:id="rId68"/>
    <p:sldId id="1093" r:id="rId69"/>
    <p:sldId id="1085" r:id="rId70"/>
    <p:sldId id="1086" r:id="rId71"/>
    <p:sldId id="1087" r:id="rId72"/>
    <p:sldId id="985" r:id="rId73"/>
    <p:sldId id="963" r:id="rId74"/>
    <p:sldId id="863" r:id="rId75"/>
    <p:sldId id="867" r:id="rId76"/>
    <p:sldId id="999" r:id="rId77"/>
    <p:sldId id="949" r:id="rId78"/>
    <p:sldId id="1050" r:id="rId79"/>
    <p:sldId id="697" r:id="rId8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702CD8E8-4FA9-422E-BE5F-B4F0AE232FD9}">
          <p14:sldIdLst>
            <p14:sldId id="293"/>
            <p14:sldId id="1051"/>
            <p14:sldId id="873"/>
            <p14:sldId id="965"/>
            <p14:sldId id="688"/>
            <p14:sldId id="689"/>
            <p14:sldId id="690"/>
            <p14:sldId id="995"/>
            <p14:sldId id="695"/>
            <p14:sldId id="996"/>
            <p14:sldId id="967"/>
            <p14:sldId id="1096"/>
            <p14:sldId id="974"/>
            <p14:sldId id="1105"/>
            <p14:sldId id="973"/>
            <p14:sldId id="877"/>
            <p14:sldId id="912"/>
            <p14:sldId id="935"/>
            <p14:sldId id="983"/>
            <p14:sldId id="880"/>
            <p14:sldId id="950"/>
            <p14:sldId id="1024"/>
            <p14:sldId id="986"/>
            <p14:sldId id="1010"/>
            <p14:sldId id="1009"/>
            <p14:sldId id="997"/>
            <p14:sldId id="987"/>
            <p14:sldId id="1108"/>
            <p14:sldId id="1109"/>
            <p14:sldId id="1111"/>
            <p14:sldId id="1112"/>
            <p14:sldId id="1110"/>
            <p14:sldId id="1113"/>
            <p14:sldId id="1059"/>
            <p14:sldId id="1060"/>
            <p14:sldId id="1061"/>
            <p14:sldId id="1062"/>
            <p14:sldId id="1063"/>
            <p14:sldId id="1064"/>
            <p14:sldId id="1065"/>
            <p14:sldId id="1066"/>
            <p14:sldId id="1067"/>
            <p14:sldId id="1068"/>
            <p14:sldId id="1069"/>
            <p14:sldId id="1077"/>
            <p14:sldId id="1114"/>
            <p14:sldId id="1070"/>
            <p14:sldId id="1071"/>
            <p14:sldId id="1072"/>
            <p14:sldId id="1073"/>
            <p14:sldId id="1074"/>
            <p14:sldId id="1075"/>
            <p14:sldId id="1076"/>
            <p14:sldId id="1079"/>
            <p14:sldId id="1080"/>
            <p14:sldId id="1081"/>
            <p14:sldId id="1082"/>
            <p14:sldId id="1083"/>
            <p14:sldId id="1106"/>
            <p14:sldId id="1107"/>
            <p14:sldId id="1088"/>
            <p14:sldId id="1089"/>
            <p14:sldId id="1090"/>
            <p14:sldId id="1091"/>
            <p14:sldId id="1092"/>
            <p14:sldId id="1093"/>
            <p14:sldId id="1085"/>
            <p14:sldId id="1086"/>
            <p14:sldId id="1087"/>
            <p14:sldId id="985"/>
            <p14:sldId id="963"/>
            <p14:sldId id="863"/>
            <p14:sldId id="867"/>
            <p14:sldId id="999"/>
            <p14:sldId id="949"/>
            <p14:sldId id="1050"/>
            <p14:sldId id="697"/>
          </p14:sldIdLst>
        </p14:section>
      </p14:sectionLst>
    </p:ext>
    <p:ext uri="{EFAFB233-063F-42B5-8137-9DF3F51BA10A}">
      <p15:sldGuideLst xmlns:p15="http://schemas.microsoft.com/office/powerpoint/2012/main">
        <p15:guide id="1" pos="7219">
          <p15:clr>
            <a:srgbClr val="A4A3A4"/>
          </p15:clr>
        </p15:guide>
        <p15:guide id="2" pos="461">
          <p15:clr>
            <a:srgbClr val="A4A3A4"/>
          </p15:clr>
        </p15:guide>
        <p15:guide id="3" orient="horz" pos="3861">
          <p15:clr>
            <a:srgbClr val="A4A3A4"/>
          </p15:clr>
        </p15:guide>
        <p15:guide id="4" orient="horz" pos="57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4B86"/>
    <a:srgbClr val="FFFFFF"/>
    <a:srgbClr val="EDF5FA"/>
    <a:srgbClr val="C55A11"/>
    <a:srgbClr val="229E89"/>
    <a:srgbClr val="1C9494"/>
    <a:srgbClr val="F5B183"/>
    <a:srgbClr val="FAC14D"/>
    <a:srgbClr val="219E89"/>
    <a:srgbClr val="02BF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12" autoAdjust="0"/>
    <p:restoredTop sz="94660"/>
  </p:normalViewPr>
  <p:slideViewPr>
    <p:cSldViewPr snapToGrid="0" showGuides="1">
      <p:cViewPr varScale="1">
        <p:scale>
          <a:sx n="69" d="100"/>
          <a:sy n="69" d="100"/>
        </p:scale>
        <p:origin x="182" y="346"/>
      </p:cViewPr>
      <p:guideLst>
        <p:guide pos="7219"/>
        <p:guide pos="461"/>
        <p:guide orient="horz" pos="3861"/>
        <p:guide orient="horz" pos="572"/>
      </p:guideLst>
    </p:cSldViewPr>
  </p:slideViewPr>
  <p:notesTextViewPr>
    <p:cViewPr>
      <p:scale>
        <a:sx n="1" d="1"/>
        <a:sy n="1" d="1"/>
      </p:scale>
      <p:origin x="0" y="0"/>
    </p:cViewPr>
  </p:notesTextViewPr>
  <p:sorterViewPr>
    <p:cViewPr>
      <p:scale>
        <a:sx n="75" d="100"/>
        <a:sy n="75" d="100"/>
      </p:scale>
      <p:origin x="0" y="0"/>
    </p:cViewPr>
  </p:sorterViewPr>
  <p:notesViewPr>
    <p:cSldViewPr snapToGrid="0">
      <p:cViewPr varScale="1">
        <p:scale>
          <a:sx n="58" d="100"/>
          <a:sy n="58" d="100"/>
        </p:scale>
        <p:origin x="2386" y="6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008B20-660D-476F-BC96-826A509C6EE8}" type="doc">
      <dgm:prSet loTypeId="urn:microsoft.com/office/officeart/2005/8/layout/radial1" loCatId="relationship" qsTypeId="urn:microsoft.com/office/officeart/2005/8/quickstyle/3d1" qsCatId="3D" csTypeId="urn:microsoft.com/office/officeart/2005/8/colors/colorful4" csCatId="colorful" phldr="1"/>
      <dgm:spPr/>
      <dgm:t>
        <a:bodyPr/>
        <a:lstStyle/>
        <a:p>
          <a:endParaRPr lang="zh-CN" altLang="en-US"/>
        </a:p>
      </dgm:t>
    </dgm:pt>
    <dgm:pt modelId="{E7B070AC-9CF6-4E38-9739-5B077E1240A5}">
      <dgm:prSet phldrT="[文本]"/>
      <dgm:spPr>
        <a:blipFill rotWithShape="0">
          <a:blip xmlns:r="http://schemas.openxmlformats.org/officeDocument/2006/relationships" r:embed="rId1"/>
          <a:stretch>
            <a:fillRect/>
          </a:stretch>
        </a:blipFill>
      </dgm:spPr>
      <dgm:t>
        <a:bodyPr/>
        <a:lstStyle/>
        <a:p>
          <a:r>
            <a:rPr lang="zh-CN" altLang="en-US" dirty="0" smtClean="0"/>
            <a:t>作者</a:t>
          </a:r>
          <a:endParaRPr lang="zh-CN" altLang="en-US" dirty="0"/>
        </a:p>
      </dgm:t>
    </dgm:pt>
    <dgm:pt modelId="{AAEC5FBE-D146-4B1B-848A-155B714B5AC8}" type="parTrans" cxnId="{AC001B95-9F45-4502-960B-829772963FC5}">
      <dgm:prSet/>
      <dgm:spPr/>
      <dgm:t>
        <a:bodyPr/>
        <a:lstStyle/>
        <a:p>
          <a:endParaRPr lang="zh-CN" altLang="en-US"/>
        </a:p>
      </dgm:t>
    </dgm:pt>
    <dgm:pt modelId="{60A0C844-C443-4C97-B22D-863ABAFF76D6}" type="sibTrans" cxnId="{AC001B95-9F45-4502-960B-829772963FC5}">
      <dgm:prSet/>
      <dgm:spPr/>
      <dgm:t>
        <a:bodyPr/>
        <a:lstStyle/>
        <a:p>
          <a:endParaRPr lang="zh-CN" altLang="en-US"/>
        </a:p>
      </dgm:t>
    </dgm:pt>
    <dgm:pt modelId="{291E4DD4-B844-448E-8A08-F4519DFE39F5}">
      <dgm:prSet phldrT="[文本]"/>
      <dgm:spPr>
        <a:blipFill rotWithShape="0">
          <a:blip xmlns:r="http://schemas.openxmlformats.org/officeDocument/2006/relationships" r:embed="rId1"/>
          <a:stretch>
            <a:fillRect/>
          </a:stretch>
        </a:blipFill>
      </dgm:spPr>
      <dgm:t>
        <a:bodyPr/>
        <a:lstStyle/>
        <a:p>
          <a:r>
            <a:rPr lang="zh-CN" altLang="en-US" dirty="0" smtClean="0"/>
            <a:t>著作数</a:t>
          </a:r>
          <a:endParaRPr lang="zh-CN" altLang="en-US" dirty="0"/>
        </a:p>
      </dgm:t>
    </dgm:pt>
    <dgm:pt modelId="{7F1ABDE6-714B-45F7-8292-CC9E22D3222B}" type="parTrans" cxnId="{9FB9BC8B-FB85-4144-8E59-C37EC6141E53}">
      <dgm:prSet/>
      <dgm:spPr/>
      <dgm:t>
        <a:bodyPr/>
        <a:lstStyle/>
        <a:p>
          <a:endParaRPr lang="zh-CN" altLang="en-US"/>
        </a:p>
      </dgm:t>
    </dgm:pt>
    <dgm:pt modelId="{78D765ED-6B90-4706-A462-933D3636EBD6}" type="sibTrans" cxnId="{9FB9BC8B-FB85-4144-8E59-C37EC6141E53}">
      <dgm:prSet/>
      <dgm:spPr/>
      <dgm:t>
        <a:bodyPr/>
        <a:lstStyle/>
        <a:p>
          <a:endParaRPr lang="zh-CN" altLang="en-US"/>
        </a:p>
      </dgm:t>
    </dgm:pt>
    <dgm:pt modelId="{DDAD64CF-4A15-4745-8ABA-7738134BAB85}">
      <dgm:prSet phldrT="[文本]"/>
      <dgm:spPr>
        <a:blipFill rotWithShape="0">
          <a:blip xmlns:r="http://schemas.openxmlformats.org/officeDocument/2006/relationships" r:embed="rId1"/>
          <a:stretch>
            <a:fillRect/>
          </a:stretch>
        </a:blipFill>
      </dgm:spPr>
      <dgm:t>
        <a:bodyPr/>
        <a:lstStyle/>
        <a:p>
          <a:r>
            <a:rPr lang="zh-CN" altLang="en-US" dirty="0" smtClean="0"/>
            <a:t>论文数</a:t>
          </a:r>
          <a:endParaRPr lang="zh-CN" altLang="en-US" dirty="0"/>
        </a:p>
      </dgm:t>
    </dgm:pt>
    <dgm:pt modelId="{252F60E0-FCA5-4295-94C9-166C793A93C7}" type="parTrans" cxnId="{4D498EC4-76B8-4379-B9A5-A2A4D1605090}">
      <dgm:prSet/>
      <dgm:spPr/>
      <dgm:t>
        <a:bodyPr/>
        <a:lstStyle/>
        <a:p>
          <a:endParaRPr lang="zh-CN" altLang="en-US"/>
        </a:p>
      </dgm:t>
    </dgm:pt>
    <dgm:pt modelId="{B0CB3E50-768A-4B3B-BAA6-A542B57F9EE2}" type="sibTrans" cxnId="{4D498EC4-76B8-4379-B9A5-A2A4D1605090}">
      <dgm:prSet/>
      <dgm:spPr/>
      <dgm:t>
        <a:bodyPr/>
        <a:lstStyle/>
        <a:p>
          <a:endParaRPr lang="zh-CN" altLang="en-US"/>
        </a:p>
      </dgm:t>
    </dgm:pt>
    <dgm:pt modelId="{4BF35977-F8CA-48B0-A0E3-09C24FB7E737}">
      <dgm:prSet phldrT="[文本]"/>
      <dgm:spPr>
        <a:blipFill rotWithShape="0">
          <a:blip xmlns:r="http://schemas.openxmlformats.org/officeDocument/2006/relationships" r:embed="rId1"/>
          <a:stretch>
            <a:fillRect/>
          </a:stretch>
        </a:blipFill>
      </dgm:spPr>
      <dgm:t>
        <a:bodyPr/>
        <a:lstStyle/>
        <a:p>
          <a:r>
            <a:rPr lang="zh-CN" altLang="en-US" dirty="0" smtClean="0"/>
            <a:t>被引数</a:t>
          </a:r>
          <a:endParaRPr lang="zh-CN" altLang="en-US" dirty="0"/>
        </a:p>
      </dgm:t>
    </dgm:pt>
    <dgm:pt modelId="{39104750-F250-4E6D-9FF4-CBC0969CD086}" type="parTrans" cxnId="{58F5244A-60D4-4399-B379-4014DA5A8807}">
      <dgm:prSet/>
      <dgm:spPr/>
      <dgm:t>
        <a:bodyPr/>
        <a:lstStyle/>
        <a:p>
          <a:endParaRPr lang="zh-CN" altLang="en-US"/>
        </a:p>
      </dgm:t>
    </dgm:pt>
    <dgm:pt modelId="{F3D0EE23-2A52-4739-9BAD-C1D18845329C}" type="sibTrans" cxnId="{58F5244A-60D4-4399-B379-4014DA5A8807}">
      <dgm:prSet/>
      <dgm:spPr/>
      <dgm:t>
        <a:bodyPr/>
        <a:lstStyle/>
        <a:p>
          <a:endParaRPr lang="zh-CN" altLang="en-US"/>
        </a:p>
      </dgm:t>
    </dgm:pt>
    <dgm:pt modelId="{824B39CD-A663-42E8-B5A9-6EF454C8BD4F}">
      <dgm:prSet phldrT="[文本]"/>
      <dgm:spPr>
        <a:blipFill rotWithShape="0">
          <a:blip xmlns:r="http://schemas.openxmlformats.org/officeDocument/2006/relationships" r:embed="rId1"/>
          <a:stretch>
            <a:fillRect/>
          </a:stretch>
        </a:blipFill>
      </dgm:spPr>
      <dgm:t>
        <a:bodyPr/>
        <a:lstStyle/>
        <a:p>
          <a:r>
            <a:rPr lang="zh-CN" altLang="en-US" dirty="0" smtClean="0"/>
            <a:t>收藏馆数</a:t>
          </a:r>
          <a:endParaRPr lang="zh-CN" altLang="en-US" dirty="0"/>
        </a:p>
      </dgm:t>
    </dgm:pt>
    <dgm:pt modelId="{151BD584-6573-4A8F-89F1-98230C5F253E}" type="parTrans" cxnId="{FCC2893F-382B-4200-AB30-D27785664620}">
      <dgm:prSet/>
      <dgm:spPr/>
      <dgm:t>
        <a:bodyPr/>
        <a:lstStyle/>
        <a:p>
          <a:endParaRPr lang="zh-CN" altLang="en-US"/>
        </a:p>
      </dgm:t>
    </dgm:pt>
    <dgm:pt modelId="{E2475FEB-F061-45EB-B0A0-7F6C4CAD09A2}" type="sibTrans" cxnId="{FCC2893F-382B-4200-AB30-D27785664620}">
      <dgm:prSet/>
      <dgm:spPr/>
      <dgm:t>
        <a:bodyPr/>
        <a:lstStyle/>
        <a:p>
          <a:endParaRPr lang="zh-CN" altLang="en-US"/>
        </a:p>
      </dgm:t>
    </dgm:pt>
    <dgm:pt modelId="{7B7E3E9A-3904-4A72-93A3-B3C48B0699F8}">
      <dgm:prSet phldrT="[文本]"/>
      <dgm:spPr>
        <a:blipFill rotWithShape="0">
          <a:blip xmlns:r="http://schemas.openxmlformats.org/officeDocument/2006/relationships" r:embed="rId1"/>
          <a:stretch>
            <a:fillRect/>
          </a:stretch>
        </a:blipFill>
      </dgm:spPr>
      <dgm:t>
        <a:bodyPr/>
        <a:lstStyle/>
        <a:p>
          <a:r>
            <a:rPr lang="zh-CN" altLang="en-US" dirty="0" smtClean="0"/>
            <a:t>被收录数</a:t>
          </a:r>
          <a:endParaRPr lang="zh-CN" altLang="en-US" dirty="0"/>
        </a:p>
      </dgm:t>
    </dgm:pt>
    <dgm:pt modelId="{57D48B59-C704-454B-B4BE-1CB8CD0D0EB9}" type="parTrans" cxnId="{E309AAFA-BAB8-49C6-A1C7-F9C40B2CD2B8}">
      <dgm:prSet/>
      <dgm:spPr/>
      <dgm:t>
        <a:bodyPr/>
        <a:lstStyle/>
        <a:p>
          <a:endParaRPr lang="zh-CN" altLang="en-US"/>
        </a:p>
      </dgm:t>
    </dgm:pt>
    <dgm:pt modelId="{3E88A8D1-01A6-4201-8594-C5A2C6E66403}" type="sibTrans" cxnId="{E309AAFA-BAB8-49C6-A1C7-F9C40B2CD2B8}">
      <dgm:prSet/>
      <dgm:spPr/>
      <dgm:t>
        <a:bodyPr/>
        <a:lstStyle/>
        <a:p>
          <a:endParaRPr lang="zh-CN" altLang="en-US"/>
        </a:p>
      </dgm:t>
    </dgm:pt>
    <dgm:pt modelId="{7E1DA77F-CAC0-43F6-8365-46495220145E}" type="pres">
      <dgm:prSet presAssocID="{69008B20-660D-476F-BC96-826A509C6EE8}" presName="cycle" presStyleCnt="0">
        <dgm:presLayoutVars>
          <dgm:chMax val="1"/>
          <dgm:dir/>
          <dgm:animLvl val="ctr"/>
          <dgm:resizeHandles val="exact"/>
        </dgm:presLayoutVars>
      </dgm:prSet>
      <dgm:spPr/>
      <dgm:t>
        <a:bodyPr/>
        <a:lstStyle/>
        <a:p>
          <a:endParaRPr lang="zh-CN" altLang="en-US"/>
        </a:p>
      </dgm:t>
    </dgm:pt>
    <dgm:pt modelId="{6D8FF53B-8871-4889-98F9-4D5391D3EFE2}" type="pres">
      <dgm:prSet presAssocID="{E7B070AC-9CF6-4E38-9739-5B077E1240A5}" presName="centerShape" presStyleLbl="node0" presStyleIdx="0" presStyleCnt="1"/>
      <dgm:spPr/>
      <dgm:t>
        <a:bodyPr/>
        <a:lstStyle/>
        <a:p>
          <a:endParaRPr lang="zh-CN" altLang="en-US"/>
        </a:p>
      </dgm:t>
    </dgm:pt>
    <dgm:pt modelId="{85A2C15A-653F-478E-945E-A17F83A23B78}" type="pres">
      <dgm:prSet presAssocID="{7F1ABDE6-714B-45F7-8292-CC9E22D3222B}" presName="Name9" presStyleLbl="parChTrans1D2" presStyleIdx="0" presStyleCnt="5"/>
      <dgm:spPr/>
      <dgm:t>
        <a:bodyPr/>
        <a:lstStyle/>
        <a:p>
          <a:endParaRPr lang="zh-CN" altLang="en-US"/>
        </a:p>
      </dgm:t>
    </dgm:pt>
    <dgm:pt modelId="{CAF10C21-FC8C-4A0C-9300-E75A01794449}" type="pres">
      <dgm:prSet presAssocID="{7F1ABDE6-714B-45F7-8292-CC9E22D3222B}" presName="connTx" presStyleLbl="parChTrans1D2" presStyleIdx="0" presStyleCnt="5"/>
      <dgm:spPr/>
      <dgm:t>
        <a:bodyPr/>
        <a:lstStyle/>
        <a:p>
          <a:endParaRPr lang="zh-CN" altLang="en-US"/>
        </a:p>
      </dgm:t>
    </dgm:pt>
    <dgm:pt modelId="{CE196D73-A47E-4D70-B48C-F0631B120AB3}" type="pres">
      <dgm:prSet presAssocID="{291E4DD4-B844-448E-8A08-F4519DFE39F5}" presName="node" presStyleLbl="node1" presStyleIdx="0" presStyleCnt="5">
        <dgm:presLayoutVars>
          <dgm:bulletEnabled val="1"/>
        </dgm:presLayoutVars>
      </dgm:prSet>
      <dgm:spPr/>
      <dgm:t>
        <a:bodyPr/>
        <a:lstStyle/>
        <a:p>
          <a:endParaRPr lang="zh-CN" altLang="en-US"/>
        </a:p>
      </dgm:t>
    </dgm:pt>
    <dgm:pt modelId="{2845469C-23F5-4596-9BC4-C3DAB01FDB13}" type="pres">
      <dgm:prSet presAssocID="{252F60E0-FCA5-4295-94C9-166C793A93C7}" presName="Name9" presStyleLbl="parChTrans1D2" presStyleIdx="1" presStyleCnt="5"/>
      <dgm:spPr/>
      <dgm:t>
        <a:bodyPr/>
        <a:lstStyle/>
        <a:p>
          <a:endParaRPr lang="zh-CN" altLang="en-US"/>
        </a:p>
      </dgm:t>
    </dgm:pt>
    <dgm:pt modelId="{7216AB50-0E09-4940-A741-D8B113F55FC3}" type="pres">
      <dgm:prSet presAssocID="{252F60E0-FCA5-4295-94C9-166C793A93C7}" presName="connTx" presStyleLbl="parChTrans1D2" presStyleIdx="1" presStyleCnt="5"/>
      <dgm:spPr/>
      <dgm:t>
        <a:bodyPr/>
        <a:lstStyle/>
        <a:p>
          <a:endParaRPr lang="zh-CN" altLang="en-US"/>
        </a:p>
      </dgm:t>
    </dgm:pt>
    <dgm:pt modelId="{73B3AE6F-12A2-48B0-9D2E-AFF24959AC23}" type="pres">
      <dgm:prSet presAssocID="{DDAD64CF-4A15-4745-8ABA-7738134BAB85}" presName="node" presStyleLbl="node1" presStyleIdx="1" presStyleCnt="5">
        <dgm:presLayoutVars>
          <dgm:bulletEnabled val="1"/>
        </dgm:presLayoutVars>
      </dgm:prSet>
      <dgm:spPr/>
      <dgm:t>
        <a:bodyPr/>
        <a:lstStyle/>
        <a:p>
          <a:endParaRPr lang="zh-CN" altLang="en-US"/>
        </a:p>
      </dgm:t>
    </dgm:pt>
    <dgm:pt modelId="{C9EF5031-9AD1-4A90-BCB1-F8A52EBE7E82}" type="pres">
      <dgm:prSet presAssocID="{39104750-F250-4E6D-9FF4-CBC0969CD086}" presName="Name9" presStyleLbl="parChTrans1D2" presStyleIdx="2" presStyleCnt="5"/>
      <dgm:spPr/>
      <dgm:t>
        <a:bodyPr/>
        <a:lstStyle/>
        <a:p>
          <a:endParaRPr lang="zh-CN" altLang="en-US"/>
        </a:p>
      </dgm:t>
    </dgm:pt>
    <dgm:pt modelId="{6CBA92C4-EE9E-4F4A-AF90-F6FC6465ACDD}" type="pres">
      <dgm:prSet presAssocID="{39104750-F250-4E6D-9FF4-CBC0969CD086}" presName="connTx" presStyleLbl="parChTrans1D2" presStyleIdx="2" presStyleCnt="5"/>
      <dgm:spPr/>
      <dgm:t>
        <a:bodyPr/>
        <a:lstStyle/>
        <a:p>
          <a:endParaRPr lang="zh-CN" altLang="en-US"/>
        </a:p>
      </dgm:t>
    </dgm:pt>
    <dgm:pt modelId="{0F8284C9-FAD1-4DE4-B419-DC0E0EC118D3}" type="pres">
      <dgm:prSet presAssocID="{4BF35977-F8CA-48B0-A0E3-09C24FB7E737}" presName="node" presStyleLbl="node1" presStyleIdx="2" presStyleCnt="5">
        <dgm:presLayoutVars>
          <dgm:bulletEnabled val="1"/>
        </dgm:presLayoutVars>
      </dgm:prSet>
      <dgm:spPr/>
      <dgm:t>
        <a:bodyPr/>
        <a:lstStyle/>
        <a:p>
          <a:endParaRPr lang="zh-CN" altLang="en-US"/>
        </a:p>
      </dgm:t>
    </dgm:pt>
    <dgm:pt modelId="{B75E689B-99D0-4EBC-8B89-95A83C0DA1B4}" type="pres">
      <dgm:prSet presAssocID="{151BD584-6573-4A8F-89F1-98230C5F253E}" presName="Name9" presStyleLbl="parChTrans1D2" presStyleIdx="3" presStyleCnt="5"/>
      <dgm:spPr/>
      <dgm:t>
        <a:bodyPr/>
        <a:lstStyle/>
        <a:p>
          <a:endParaRPr lang="zh-CN" altLang="en-US"/>
        </a:p>
      </dgm:t>
    </dgm:pt>
    <dgm:pt modelId="{C4917DF5-4E9A-486F-B544-6AA53F76DC0D}" type="pres">
      <dgm:prSet presAssocID="{151BD584-6573-4A8F-89F1-98230C5F253E}" presName="connTx" presStyleLbl="parChTrans1D2" presStyleIdx="3" presStyleCnt="5"/>
      <dgm:spPr/>
      <dgm:t>
        <a:bodyPr/>
        <a:lstStyle/>
        <a:p>
          <a:endParaRPr lang="zh-CN" altLang="en-US"/>
        </a:p>
      </dgm:t>
    </dgm:pt>
    <dgm:pt modelId="{98F64341-7D3F-44E1-BB13-06DC148A0B03}" type="pres">
      <dgm:prSet presAssocID="{824B39CD-A663-42E8-B5A9-6EF454C8BD4F}" presName="node" presStyleLbl="node1" presStyleIdx="3" presStyleCnt="5">
        <dgm:presLayoutVars>
          <dgm:bulletEnabled val="1"/>
        </dgm:presLayoutVars>
      </dgm:prSet>
      <dgm:spPr/>
      <dgm:t>
        <a:bodyPr/>
        <a:lstStyle/>
        <a:p>
          <a:endParaRPr lang="zh-CN" altLang="en-US"/>
        </a:p>
      </dgm:t>
    </dgm:pt>
    <dgm:pt modelId="{9D5C6FF4-99DB-4A01-81F9-F6DB0DF49F47}" type="pres">
      <dgm:prSet presAssocID="{57D48B59-C704-454B-B4BE-1CB8CD0D0EB9}" presName="Name9" presStyleLbl="parChTrans1D2" presStyleIdx="4" presStyleCnt="5"/>
      <dgm:spPr/>
      <dgm:t>
        <a:bodyPr/>
        <a:lstStyle/>
        <a:p>
          <a:endParaRPr lang="zh-CN" altLang="en-US"/>
        </a:p>
      </dgm:t>
    </dgm:pt>
    <dgm:pt modelId="{26862E22-2FE7-4201-9545-A8C334E43CDA}" type="pres">
      <dgm:prSet presAssocID="{57D48B59-C704-454B-B4BE-1CB8CD0D0EB9}" presName="connTx" presStyleLbl="parChTrans1D2" presStyleIdx="4" presStyleCnt="5"/>
      <dgm:spPr/>
      <dgm:t>
        <a:bodyPr/>
        <a:lstStyle/>
        <a:p>
          <a:endParaRPr lang="zh-CN" altLang="en-US"/>
        </a:p>
      </dgm:t>
    </dgm:pt>
    <dgm:pt modelId="{92B1DB4C-67FF-47E7-B052-19BF22D0D7A0}" type="pres">
      <dgm:prSet presAssocID="{7B7E3E9A-3904-4A72-93A3-B3C48B0699F8}" presName="node" presStyleLbl="node1" presStyleIdx="4" presStyleCnt="5">
        <dgm:presLayoutVars>
          <dgm:bulletEnabled val="1"/>
        </dgm:presLayoutVars>
      </dgm:prSet>
      <dgm:spPr/>
      <dgm:t>
        <a:bodyPr/>
        <a:lstStyle/>
        <a:p>
          <a:endParaRPr lang="zh-CN" altLang="en-US"/>
        </a:p>
      </dgm:t>
    </dgm:pt>
  </dgm:ptLst>
  <dgm:cxnLst>
    <dgm:cxn modelId="{53E9A28E-C6F4-4C5F-92CD-9BCB67ADA747}" type="presOf" srcId="{151BD584-6573-4A8F-89F1-98230C5F253E}" destId="{B75E689B-99D0-4EBC-8B89-95A83C0DA1B4}" srcOrd="0" destOrd="0" presId="urn:microsoft.com/office/officeart/2005/8/layout/radial1"/>
    <dgm:cxn modelId="{1AAB7796-2490-490B-BBB6-CBA0D58C3E41}" type="presOf" srcId="{57D48B59-C704-454B-B4BE-1CB8CD0D0EB9}" destId="{9D5C6FF4-99DB-4A01-81F9-F6DB0DF49F47}" srcOrd="0" destOrd="0" presId="urn:microsoft.com/office/officeart/2005/8/layout/radial1"/>
    <dgm:cxn modelId="{2E602D76-9CAF-4184-B5B5-F6B8C31D7A08}" type="presOf" srcId="{7F1ABDE6-714B-45F7-8292-CC9E22D3222B}" destId="{85A2C15A-653F-478E-945E-A17F83A23B78}" srcOrd="0" destOrd="0" presId="urn:microsoft.com/office/officeart/2005/8/layout/radial1"/>
    <dgm:cxn modelId="{B51DCE9B-4AA3-4E3C-B9DD-75B7DCD547D7}" type="presOf" srcId="{151BD584-6573-4A8F-89F1-98230C5F253E}" destId="{C4917DF5-4E9A-486F-B544-6AA53F76DC0D}" srcOrd="1" destOrd="0" presId="urn:microsoft.com/office/officeart/2005/8/layout/radial1"/>
    <dgm:cxn modelId="{9FB9BC8B-FB85-4144-8E59-C37EC6141E53}" srcId="{E7B070AC-9CF6-4E38-9739-5B077E1240A5}" destId="{291E4DD4-B844-448E-8A08-F4519DFE39F5}" srcOrd="0" destOrd="0" parTransId="{7F1ABDE6-714B-45F7-8292-CC9E22D3222B}" sibTransId="{78D765ED-6B90-4706-A462-933D3636EBD6}"/>
    <dgm:cxn modelId="{1496921D-7C71-4EE9-B8A7-0B8661ED9C58}" type="presOf" srcId="{252F60E0-FCA5-4295-94C9-166C793A93C7}" destId="{2845469C-23F5-4596-9BC4-C3DAB01FDB13}" srcOrd="0" destOrd="0" presId="urn:microsoft.com/office/officeart/2005/8/layout/radial1"/>
    <dgm:cxn modelId="{31DE05D1-EA12-4044-ABA3-1358B56DBE2C}" type="presOf" srcId="{252F60E0-FCA5-4295-94C9-166C793A93C7}" destId="{7216AB50-0E09-4940-A741-D8B113F55FC3}" srcOrd="1" destOrd="0" presId="urn:microsoft.com/office/officeart/2005/8/layout/radial1"/>
    <dgm:cxn modelId="{BEF2D073-74B2-43E9-AE07-F3FE05508F3F}" type="presOf" srcId="{291E4DD4-B844-448E-8A08-F4519DFE39F5}" destId="{CE196D73-A47E-4D70-B48C-F0631B120AB3}" srcOrd="0" destOrd="0" presId="urn:microsoft.com/office/officeart/2005/8/layout/radial1"/>
    <dgm:cxn modelId="{AC001B95-9F45-4502-960B-829772963FC5}" srcId="{69008B20-660D-476F-BC96-826A509C6EE8}" destId="{E7B070AC-9CF6-4E38-9739-5B077E1240A5}" srcOrd="0" destOrd="0" parTransId="{AAEC5FBE-D146-4B1B-848A-155B714B5AC8}" sibTransId="{60A0C844-C443-4C97-B22D-863ABAFF76D6}"/>
    <dgm:cxn modelId="{FCC2893F-382B-4200-AB30-D27785664620}" srcId="{E7B070AC-9CF6-4E38-9739-5B077E1240A5}" destId="{824B39CD-A663-42E8-B5A9-6EF454C8BD4F}" srcOrd="3" destOrd="0" parTransId="{151BD584-6573-4A8F-89F1-98230C5F253E}" sibTransId="{E2475FEB-F061-45EB-B0A0-7F6C4CAD09A2}"/>
    <dgm:cxn modelId="{6C2B86C7-83D0-4610-92A9-620EFC8C3D75}" type="presOf" srcId="{DDAD64CF-4A15-4745-8ABA-7738134BAB85}" destId="{73B3AE6F-12A2-48B0-9D2E-AFF24959AC23}" srcOrd="0" destOrd="0" presId="urn:microsoft.com/office/officeart/2005/8/layout/radial1"/>
    <dgm:cxn modelId="{AF8F6C9D-5772-4D44-A55E-A7D8307BE42E}" type="presOf" srcId="{39104750-F250-4E6D-9FF4-CBC0969CD086}" destId="{6CBA92C4-EE9E-4F4A-AF90-F6FC6465ACDD}" srcOrd="1" destOrd="0" presId="urn:microsoft.com/office/officeart/2005/8/layout/radial1"/>
    <dgm:cxn modelId="{4D498EC4-76B8-4379-B9A5-A2A4D1605090}" srcId="{E7B070AC-9CF6-4E38-9739-5B077E1240A5}" destId="{DDAD64CF-4A15-4745-8ABA-7738134BAB85}" srcOrd="1" destOrd="0" parTransId="{252F60E0-FCA5-4295-94C9-166C793A93C7}" sibTransId="{B0CB3E50-768A-4B3B-BAA6-A542B57F9EE2}"/>
    <dgm:cxn modelId="{58F5244A-60D4-4399-B379-4014DA5A8807}" srcId="{E7B070AC-9CF6-4E38-9739-5B077E1240A5}" destId="{4BF35977-F8CA-48B0-A0E3-09C24FB7E737}" srcOrd="2" destOrd="0" parTransId="{39104750-F250-4E6D-9FF4-CBC0969CD086}" sibTransId="{F3D0EE23-2A52-4739-9BAD-C1D18845329C}"/>
    <dgm:cxn modelId="{E309AAFA-BAB8-49C6-A1C7-F9C40B2CD2B8}" srcId="{E7B070AC-9CF6-4E38-9739-5B077E1240A5}" destId="{7B7E3E9A-3904-4A72-93A3-B3C48B0699F8}" srcOrd="4" destOrd="0" parTransId="{57D48B59-C704-454B-B4BE-1CB8CD0D0EB9}" sibTransId="{3E88A8D1-01A6-4201-8594-C5A2C6E66403}"/>
    <dgm:cxn modelId="{C8583429-9FA2-4111-9B85-2BFF27C2F43A}" type="presOf" srcId="{39104750-F250-4E6D-9FF4-CBC0969CD086}" destId="{C9EF5031-9AD1-4A90-BCB1-F8A52EBE7E82}" srcOrd="0" destOrd="0" presId="urn:microsoft.com/office/officeart/2005/8/layout/radial1"/>
    <dgm:cxn modelId="{961838A5-45C9-43D4-9349-6584C877F04E}" type="presOf" srcId="{E7B070AC-9CF6-4E38-9739-5B077E1240A5}" destId="{6D8FF53B-8871-4889-98F9-4D5391D3EFE2}" srcOrd="0" destOrd="0" presId="urn:microsoft.com/office/officeart/2005/8/layout/radial1"/>
    <dgm:cxn modelId="{4666C5E2-7201-411A-9C7B-3027BF2FD334}" type="presOf" srcId="{69008B20-660D-476F-BC96-826A509C6EE8}" destId="{7E1DA77F-CAC0-43F6-8365-46495220145E}" srcOrd="0" destOrd="0" presId="urn:microsoft.com/office/officeart/2005/8/layout/radial1"/>
    <dgm:cxn modelId="{A490503D-BF13-40FF-834D-5FC081080156}" type="presOf" srcId="{824B39CD-A663-42E8-B5A9-6EF454C8BD4F}" destId="{98F64341-7D3F-44E1-BB13-06DC148A0B03}" srcOrd="0" destOrd="0" presId="urn:microsoft.com/office/officeart/2005/8/layout/radial1"/>
    <dgm:cxn modelId="{1416CF51-7745-43F3-AF00-0F30D7B531FE}" type="presOf" srcId="{57D48B59-C704-454B-B4BE-1CB8CD0D0EB9}" destId="{26862E22-2FE7-4201-9545-A8C334E43CDA}" srcOrd="1" destOrd="0" presId="urn:microsoft.com/office/officeart/2005/8/layout/radial1"/>
    <dgm:cxn modelId="{788AB849-36DA-49C2-AFD3-C5F190F2A61E}" type="presOf" srcId="{4BF35977-F8CA-48B0-A0E3-09C24FB7E737}" destId="{0F8284C9-FAD1-4DE4-B419-DC0E0EC118D3}" srcOrd="0" destOrd="0" presId="urn:microsoft.com/office/officeart/2005/8/layout/radial1"/>
    <dgm:cxn modelId="{A72C696D-934B-4CDF-AE96-C4B81E5B571B}" type="presOf" srcId="{7F1ABDE6-714B-45F7-8292-CC9E22D3222B}" destId="{CAF10C21-FC8C-4A0C-9300-E75A01794449}" srcOrd="1" destOrd="0" presId="urn:microsoft.com/office/officeart/2005/8/layout/radial1"/>
    <dgm:cxn modelId="{F6219AF7-0FA5-43F4-B899-EA7112491311}" type="presOf" srcId="{7B7E3E9A-3904-4A72-93A3-B3C48B0699F8}" destId="{92B1DB4C-67FF-47E7-B052-19BF22D0D7A0}" srcOrd="0" destOrd="0" presId="urn:microsoft.com/office/officeart/2005/8/layout/radial1"/>
    <dgm:cxn modelId="{E382F1E9-D449-4447-AD9D-0FFF6050ECC9}" type="presParOf" srcId="{7E1DA77F-CAC0-43F6-8365-46495220145E}" destId="{6D8FF53B-8871-4889-98F9-4D5391D3EFE2}" srcOrd="0" destOrd="0" presId="urn:microsoft.com/office/officeart/2005/8/layout/radial1"/>
    <dgm:cxn modelId="{CCBF6FEF-339E-46B2-8949-64BAF1604C2B}" type="presParOf" srcId="{7E1DA77F-CAC0-43F6-8365-46495220145E}" destId="{85A2C15A-653F-478E-945E-A17F83A23B78}" srcOrd="1" destOrd="0" presId="urn:microsoft.com/office/officeart/2005/8/layout/radial1"/>
    <dgm:cxn modelId="{94CC0442-A6E8-42E9-BA93-0FEF27369C45}" type="presParOf" srcId="{85A2C15A-653F-478E-945E-A17F83A23B78}" destId="{CAF10C21-FC8C-4A0C-9300-E75A01794449}" srcOrd="0" destOrd="0" presId="urn:microsoft.com/office/officeart/2005/8/layout/radial1"/>
    <dgm:cxn modelId="{3DFE50B0-9F3A-49C3-9C72-A1EBD86BBD78}" type="presParOf" srcId="{7E1DA77F-CAC0-43F6-8365-46495220145E}" destId="{CE196D73-A47E-4D70-B48C-F0631B120AB3}" srcOrd="2" destOrd="0" presId="urn:microsoft.com/office/officeart/2005/8/layout/radial1"/>
    <dgm:cxn modelId="{352ABB60-5BD7-4BA0-A14A-AAB8CD9703B7}" type="presParOf" srcId="{7E1DA77F-CAC0-43F6-8365-46495220145E}" destId="{2845469C-23F5-4596-9BC4-C3DAB01FDB13}" srcOrd="3" destOrd="0" presId="urn:microsoft.com/office/officeart/2005/8/layout/radial1"/>
    <dgm:cxn modelId="{4845B837-6F72-44BE-80C5-DD875E0CE447}" type="presParOf" srcId="{2845469C-23F5-4596-9BC4-C3DAB01FDB13}" destId="{7216AB50-0E09-4940-A741-D8B113F55FC3}" srcOrd="0" destOrd="0" presId="urn:microsoft.com/office/officeart/2005/8/layout/radial1"/>
    <dgm:cxn modelId="{EAFA0720-27D6-4B70-9823-9E81EE60BDEA}" type="presParOf" srcId="{7E1DA77F-CAC0-43F6-8365-46495220145E}" destId="{73B3AE6F-12A2-48B0-9D2E-AFF24959AC23}" srcOrd="4" destOrd="0" presId="urn:microsoft.com/office/officeart/2005/8/layout/radial1"/>
    <dgm:cxn modelId="{EB3E4466-95BD-4E42-84B8-B0658556B9D1}" type="presParOf" srcId="{7E1DA77F-CAC0-43F6-8365-46495220145E}" destId="{C9EF5031-9AD1-4A90-BCB1-F8A52EBE7E82}" srcOrd="5" destOrd="0" presId="urn:microsoft.com/office/officeart/2005/8/layout/radial1"/>
    <dgm:cxn modelId="{7E84FAFC-F42A-4C1C-9FFA-9A1C07C7F282}" type="presParOf" srcId="{C9EF5031-9AD1-4A90-BCB1-F8A52EBE7E82}" destId="{6CBA92C4-EE9E-4F4A-AF90-F6FC6465ACDD}" srcOrd="0" destOrd="0" presId="urn:microsoft.com/office/officeart/2005/8/layout/radial1"/>
    <dgm:cxn modelId="{B145F6D7-0A8A-457B-932B-71B7401C3279}" type="presParOf" srcId="{7E1DA77F-CAC0-43F6-8365-46495220145E}" destId="{0F8284C9-FAD1-4DE4-B419-DC0E0EC118D3}" srcOrd="6" destOrd="0" presId="urn:microsoft.com/office/officeart/2005/8/layout/radial1"/>
    <dgm:cxn modelId="{70EDC965-C4E9-410F-8701-C70A93812128}" type="presParOf" srcId="{7E1DA77F-CAC0-43F6-8365-46495220145E}" destId="{B75E689B-99D0-4EBC-8B89-95A83C0DA1B4}" srcOrd="7" destOrd="0" presId="urn:microsoft.com/office/officeart/2005/8/layout/radial1"/>
    <dgm:cxn modelId="{4F41B7E6-FC83-4AF3-9786-85B08A88DA42}" type="presParOf" srcId="{B75E689B-99D0-4EBC-8B89-95A83C0DA1B4}" destId="{C4917DF5-4E9A-486F-B544-6AA53F76DC0D}" srcOrd="0" destOrd="0" presId="urn:microsoft.com/office/officeart/2005/8/layout/radial1"/>
    <dgm:cxn modelId="{084545EF-6529-4E78-AAD3-A8708A05CD61}" type="presParOf" srcId="{7E1DA77F-CAC0-43F6-8365-46495220145E}" destId="{98F64341-7D3F-44E1-BB13-06DC148A0B03}" srcOrd="8" destOrd="0" presId="urn:microsoft.com/office/officeart/2005/8/layout/radial1"/>
    <dgm:cxn modelId="{C2B49DDF-E895-4C47-8083-F1CD378CF83C}" type="presParOf" srcId="{7E1DA77F-CAC0-43F6-8365-46495220145E}" destId="{9D5C6FF4-99DB-4A01-81F9-F6DB0DF49F47}" srcOrd="9" destOrd="0" presId="urn:microsoft.com/office/officeart/2005/8/layout/radial1"/>
    <dgm:cxn modelId="{DB5AA747-EF33-4A30-A4AA-BAF6A22FB8C3}" type="presParOf" srcId="{9D5C6FF4-99DB-4A01-81F9-F6DB0DF49F47}" destId="{26862E22-2FE7-4201-9545-A8C334E43CDA}" srcOrd="0" destOrd="0" presId="urn:microsoft.com/office/officeart/2005/8/layout/radial1"/>
    <dgm:cxn modelId="{F6A87412-EF7A-4C06-AED4-8CBC2AF6DA30}" type="presParOf" srcId="{7E1DA77F-CAC0-43F6-8365-46495220145E}" destId="{92B1DB4C-67FF-47E7-B052-19BF22D0D7A0}" srcOrd="1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1C9917-1CB3-45BD-8FE2-278A723F000D}" type="doc">
      <dgm:prSet loTypeId="urn:microsoft.com/office/officeart/2005/8/layout/radial1" loCatId="relationship" qsTypeId="urn:microsoft.com/office/officeart/2005/8/quickstyle/3d1" qsCatId="3D" csTypeId="urn:microsoft.com/office/officeart/2005/8/colors/colorful1" csCatId="colorful" phldr="1"/>
      <dgm:spPr/>
      <dgm:t>
        <a:bodyPr/>
        <a:lstStyle/>
        <a:p>
          <a:endParaRPr lang="zh-CN" altLang="en-US"/>
        </a:p>
      </dgm:t>
    </dgm:pt>
    <dgm:pt modelId="{87F1BA9E-A89D-4AFC-BAD5-0BAA3F3EB1D1}">
      <dgm:prSet phldrT="[文本]" custT="1"/>
      <dgm:spPr/>
      <dgm:t>
        <a:bodyPr/>
        <a:lstStyle/>
        <a:p>
          <a:r>
            <a:rPr lang="zh-CN" altLang="en-US" sz="3600" b="1" dirty="0" smtClean="0">
              <a:solidFill>
                <a:srgbClr val="FFFF00"/>
              </a:solidFill>
            </a:rPr>
            <a:t>作者</a:t>
          </a:r>
          <a:endParaRPr lang="zh-CN" altLang="en-US" sz="3600" b="1" dirty="0">
            <a:solidFill>
              <a:srgbClr val="FFFF00"/>
            </a:solidFill>
          </a:endParaRPr>
        </a:p>
      </dgm:t>
    </dgm:pt>
    <dgm:pt modelId="{1A98A61C-E588-4A63-AFEB-73DAA6BF4603}" type="parTrans" cxnId="{CC2A80A2-AB1E-45FD-B327-2F60A685B47C}">
      <dgm:prSet/>
      <dgm:spPr/>
      <dgm:t>
        <a:bodyPr/>
        <a:lstStyle/>
        <a:p>
          <a:endParaRPr lang="zh-CN" altLang="en-US" sz="1600" b="1"/>
        </a:p>
      </dgm:t>
    </dgm:pt>
    <dgm:pt modelId="{DDDE080F-D798-40E9-8CB8-8630E34E0EDC}" type="sibTrans" cxnId="{CC2A80A2-AB1E-45FD-B327-2F60A685B47C}">
      <dgm:prSet/>
      <dgm:spPr/>
      <dgm:t>
        <a:bodyPr/>
        <a:lstStyle/>
        <a:p>
          <a:endParaRPr lang="zh-CN" altLang="en-US" sz="1600" b="1"/>
        </a:p>
      </dgm:t>
    </dgm:pt>
    <dgm:pt modelId="{2F4518BA-9332-49A2-A3CC-B15247068DF8}">
      <dgm:prSet phldrT="[文本]" custT="1"/>
      <dgm:spPr/>
      <dgm:t>
        <a:bodyPr/>
        <a:lstStyle/>
        <a:p>
          <a:r>
            <a:rPr lang="zh-CN" altLang="en-US" sz="2000" b="1" dirty="0" smtClean="0"/>
            <a:t>编著数</a:t>
          </a:r>
          <a:endParaRPr lang="zh-CN" altLang="en-US" sz="2000" b="1" dirty="0"/>
        </a:p>
      </dgm:t>
    </dgm:pt>
    <dgm:pt modelId="{A43B5356-44A8-4A5D-9215-CC5D8D31AE03}" type="parTrans" cxnId="{DEFD85D3-2420-400C-9B25-F050B57F579A}">
      <dgm:prSet custT="1"/>
      <dgm:spPr/>
      <dgm:t>
        <a:bodyPr/>
        <a:lstStyle/>
        <a:p>
          <a:endParaRPr lang="zh-CN" altLang="en-US" sz="400" b="1"/>
        </a:p>
      </dgm:t>
    </dgm:pt>
    <dgm:pt modelId="{0B0EC244-F549-4266-87CD-E5E9BCC1113B}" type="sibTrans" cxnId="{DEFD85D3-2420-400C-9B25-F050B57F579A}">
      <dgm:prSet/>
      <dgm:spPr/>
      <dgm:t>
        <a:bodyPr/>
        <a:lstStyle/>
        <a:p>
          <a:endParaRPr lang="zh-CN" altLang="en-US" sz="1600" b="1"/>
        </a:p>
      </dgm:t>
    </dgm:pt>
    <dgm:pt modelId="{FF9EBACA-068E-480D-BA43-5BE601FB43BA}">
      <dgm:prSet phldrT="[文本]" custT="1"/>
      <dgm:spPr/>
      <dgm:t>
        <a:bodyPr/>
        <a:lstStyle/>
        <a:p>
          <a:r>
            <a:rPr lang="zh-CN" altLang="en-US" sz="2000" b="1" dirty="0" smtClean="0"/>
            <a:t>论文数</a:t>
          </a:r>
          <a:endParaRPr lang="zh-CN" altLang="en-US" sz="2000" b="1" dirty="0"/>
        </a:p>
      </dgm:t>
    </dgm:pt>
    <dgm:pt modelId="{B1CA4D56-7429-46DB-8967-8B73F9646D96}" type="parTrans" cxnId="{E30D8B94-3DAB-44C4-960A-E859FA5BD574}">
      <dgm:prSet custT="1"/>
      <dgm:spPr/>
      <dgm:t>
        <a:bodyPr/>
        <a:lstStyle/>
        <a:p>
          <a:endParaRPr lang="zh-CN" altLang="en-US" sz="400" b="1"/>
        </a:p>
      </dgm:t>
    </dgm:pt>
    <dgm:pt modelId="{C0B84182-2CB8-48B8-A244-F3A4A010C505}" type="sibTrans" cxnId="{E30D8B94-3DAB-44C4-960A-E859FA5BD574}">
      <dgm:prSet/>
      <dgm:spPr/>
      <dgm:t>
        <a:bodyPr/>
        <a:lstStyle/>
        <a:p>
          <a:endParaRPr lang="zh-CN" altLang="en-US" sz="1600" b="1"/>
        </a:p>
      </dgm:t>
    </dgm:pt>
    <dgm:pt modelId="{6791D2FA-F03C-4C40-9525-55968481BA78}">
      <dgm:prSet phldrT="[文本]" custT="1"/>
      <dgm:spPr/>
      <dgm:t>
        <a:bodyPr/>
        <a:lstStyle/>
        <a:p>
          <a:r>
            <a:rPr lang="zh-CN" altLang="en-US" sz="2000" b="1" dirty="0" smtClean="0"/>
            <a:t>被引数</a:t>
          </a:r>
          <a:endParaRPr lang="zh-CN" altLang="en-US" sz="2000" b="1" dirty="0"/>
        </a:p>
      </dgm:t>
    </dgm:pt>
    <dgm:pt modelId="{E8114DE7-014B-4643-A814-E79D38A52195}" type="parTrans" cxnId="{4C06D9EA-39F3-45A8-8FA8-EFDA61FA68E3}">
      <dgm:prSet custT="1"/>
      <dgm:spPr/>
      <dgm:t>
        <a:bodyPr/>
        <a:lstStyle/>
        <a:p>
          <a:endParaRPr lang="zh-CN" altLang="en-US" sz="400" b="1"/>
        </a:p>
      </dgm:t>
    </dgm:pt>
    <dgm:pt modelId="{751C68F4-84BC-4ECA-968E-D426B83A7739}" type="sibTrans" cxnId="{4C06D9EA-39F3-45A8-8FA8-EFDA61FA68E3}">
      <dgm:prSet/>
      <dgm:spPr/>
      <dgm:t>
        <a:bodyPr/>
        <a:lstStyle/>
        <a:p>
          <a:endParaRPr lang="zh-CN" altLang="en-US" sz="1600" b="1"/>
        </a:p>
      </dgm:t>
    </dgm:pt>
    <dgm:pt modelId="{EFAF1AE4-660D-41B4-819E-3D98A48023A8}">
      <dgm:prSet phldrT="[文本]" custT="1"/>
      <dgm:spPr/>
      <dgm:t>
        <a:bodyPr/>
        <a:lstStyle/>
        <a:p>
          <a:r>
            <a:rPr lang="zh-CN" altLang="en-US" sz="2000" b="1" dirty="0" smtClean="0"/>
            <a:t>收藏馆数</a:t>
          </a:r>
          <a:endParaRPr lang="zh-CN" altLang="en-US" sz="2000" b="1" dirty="0"/>
        </a:p>
      </dgm:t>
    </dgm:pt>
    <dgm:pt modelId="{232B4B0B-47C7-4403-9152-9FDBA5076C55}" type="parTrans" cxnId="{A4580F76-D950-4CFD-8DBE-37A3E70CAE34}">
      <dgm:prSet custT="1"/>
      <dgm:spPr/>
      <dgm:t>
        <a:bodyPr/>
        <a:lstStyle/>
        <a:p>
          <a:endParaRPr lang="zh-CN" altLang="en-US" sz="400" b="1"/>
        </a:p>
      </dgm:t>
    </dgm:pt>
    <dgm:pt modelId="{F704EE01-BDC0-42EE-BB50-39E8EA5CAB3C}" type="sibTrans" cxnId="{A4580F76-D950-4CFD-8DBE-37A3E70CAE34}">
      <dgm:prSet/>
      <dgm:spPr/>
      <dgm:t>
        <a:bodyPr/>
        <a:lstStyle/>
        <a:p>
          <a:endParaRPr lang="zh-CN" altLang="en-US" sz="1600" b="1"/>
        </a:p>
      </dgm:t>
    </dgm:pt>
    <dgm:pt modelId="{1D2F492E-EA42-4B3A-8E82-4D3A41EA56AE}">
      <dgm:prSet phldrT="[文本]" custT="1"/>
      <dgm:spPr/>
      <dgm:t>
        <a:bodyPr/>
        <a:lstStyle/>
        <a:p>
          <a:pPr>
            <a:lnSpc>
              <a:spcPts val="1900"/>
            </a:lnSpc>
            <a:spcAft>
              <a:spcPts val="600"/>
            </a:spcAft>
          </a:pPr>
          <a:r>
            <a:rPr lang="zh-CN" altLang="en-US" sz="2000" b="1" dirty="0" smtClean="0"/>
            <a:t>浏览</a:t>
          </a:r>
          <a:endParaRPr lang="en-US" altLang="zh-CN" sz="2000" b="1" dirty="0" smtClean="0"/>
        </a:p>
        <a:p>
          <a:pPr>
            <a:lnSpc>
              <a:spcPts val="1900"/>
            </a:lnSpc>
            <a:spcAft>
              <a:spcPts val="600"/>
            </a:spcAft>
          </a:pPr>
          <a:r>
            <a:rPr lang="zh-CN" altLang="en-US" sz="2000" b="1" dirty="0" smtClean="0"/>
            <a:t>下载数</a:t>
          </a:r>
          <a:endParaRPr lang="zh-CN" altLang="en-US" sz="2000" b="1" dirty="0"/>
        </a:p>
      </dgm:t>
    </dgm:pt>
    <dgm:pt modelId="{3BDD1366-7D84-4F18-87AC-5881275CC7F4}" type="parTrans" cxnId="{7E18A9AC-6247-4749-AD6D-3B98553087D2}">
      <dgm:prSet custT="1"/>
      <dgm:spPr/>
      <dgm:t>
        <a:bodyPr/>
        <a:lstStyle/>
        <a:p>
          <a:endParaRPr lang="zh-CN" altLang="en-US" sz="400" b="1"/>
        </a:p>
      </dgm:t>
    </dgm:pt>
    <dgm:pt modelId="{02571687-A32B-415B-8A1F-66F7A9BD7C5B}" type="sibTrans" cxnId="{7E18A9AC-6247-4749-AD6D-3B98553087D2}">
      <dgm:prSet/>
      <dgm:spPr/>
      <dgm:t>
        <a:bodyPr/>
        <a:lstStyle/>
        <a:p>
          <a:endParaRPr lang="zh-CN" altLang="en-US" sz="1600" b="1"/>
        </a:p>
      </dgm:t>
    </dgm:pt>
    <dgm:pt modelId="{C730F047-D948-43EB-A5A1-5AA03DB1FB2C}" type="pres">
      <dgm:prSet presAssocID="{C31C9917-1CB3-45BD-8FE2-278A723F000D}" presName="cycle" presStyleCnt="0">
        <dgm:presLayoutVars>
          <dgm:chMax val="1"/>
          <dgm:dir/>
          <dgm:animLvl val="ctr"/>
          <dgm:resizeHandles val="exact"/>
        </dgm:presLayoutVars>
      </dgm:prSet>
      <dgm:spPr/>
      <dgm:t>
        <a:bodyPr/>
        <a:lstStyle/>
        <a:p>
          <a:endParaRPr lang="zh-CN" altLang="en-US"/>
        </a:p>
      </dgm:t>
    </dgm:pt>
    <dgm:pt modelId="{91CE7E5A-C720-4361-B63D-285C16481995}" type="pres">
      <dgm:prSet presAssocID="{87F1BA9E-A89D-4AFC-BAD5-0BAA3F3EB1D1}" presName="centerShape" presStyleLbl="node0" presStyleIdx="0" presStyleCnt="1"/>
      <dgm:spPr/>
      <dgm:t>
        <a:bodyPr/>
        <a:lstStyle/>
        <a:p>
          <a:endParaRPr lang="zh-CN" altLang="en-US"/>
        </a:p>
      </dgm:t>
    </dgm:pt>
    <dgm:pt modelId="{93CFD44D-732E-4FAF-9220-4E087F9F9AC9}" type="pres">
      <dgm:prSet presAssocID="{A43B5356-44A8-4A5D-9215-CC5D8D31AE03}" presName="Name9" presStyleLbl="parChTrans1D2" presStyleIdx="0" presStyleCnt="5"/>
      <dgm:spPr/>
      <dgm:t>
        <a:bodyPr/>
        <a:lstStyle/>
        <a:p>
          <a:endParaRPr lang="zh-CN" altLang="en-US"/>
        </a:p>
      </dgm:t>
    </dgm:pt>
    <dgm:pt modelId="{AF218394-0B76-4020-98D1-85152D50F021}" type="pres">
      <dgm:prSet presAssocID="{A43B5356-44A8-4A5D-9215-CC5D8D31AE03}" presName="connTx" presStyleLbl="parChTrans1D2" presStyleIdx="0" presStyleCnt="5"/>
      <dgm:spPr/>
      <dgm:t>
        <a:bodyPr/>
        <a:lstStyle/>
        <a:p>
          <a:endParaRPr lang="zh-CN" altLang="en-US"/>
        </a:p>
      </dgm:t>
    </dgm:pt>
    <dgm:pt modelId="{36FAB316-7696-4AC5-978C-9FAA02DB7300}" type="pres">
      <dgm:prSet presAssocID="{2F4518BA-9332-49A2-A3CC-B15247068DF8}" presName="node" presStyleLbl="node1" presStyleIdx="0" presStyleCnt="5">
        <dgm:presLayoutVars>
          <dgm:bulletEnabled val="1"/>
        </dgm:presLayoutVars>
      </dgm:prSet>
      <dgm:spPr/>
      <dgm:t>
        <a:bodyPr/>
        <a:lstStyle/>
        <a:p>
          <a:endParaRPr lang="zh-CN" altLang="en-US"/>
        </a:p>
      </dgm:t>
    </dgm:pt>
    <dgm:pt modelId="{7588094E-64E8-41D8-9CB7-4E781807270A}" type="pres">
      <dgm:prSet presAssocID="{B1CA4D56-7429-46DB-8967-8B73F9646D96}" presName="Name9" presStyleLbl="parChTrans1D2" presStyleIdx="1" presStyleCnt="5"/>
      <dgm:spPr/>
      <dgm:t>
        <a:bodyPr/>
        <a:lstStyle/>
        <a:p>
          <a:endParaRPr lang="zh-CN" altLang="en-US"/>
        </a:p>
      </dgm:t>
    </dgm:pt>
    <dgm:pt modelId="{B0DBA219-CB91-4CB5-BBDA-B4D1577CC5CB}" type="pres">
      <dgm:prSet presAssocID="{B1CA4D56-7429-46DB-8967-8B73F9646D96}" presName="connTx" presStyleLbl="parChTrans1D2" presStyleIdx="1" presStyleCnt="5"/>
      <dgm:spPr/>
      <dgm:t>
        <a:bodyPr/>
        <a:lstStyle/>
        <a:p>
          <a:endParaRPr lang="zh-CN" altLang="en-US"/>
        </a:p>
      </dgm:t>
    </dgm:pt>
    <dgm:pt modelId="{68E2587F-6FCC-4ABD-9D92-BFC9C6D93AD5}" type="pres">
      <dgm:prSet presAssocID="{FF9EBACA-068E-480D-BA43-5BE601FB43BA}" presName="node" presStyleLbl="node1" presStyleIdx="1" presStyleCnt="5">
        <dgm:presLayoutVars>
          <dgm:bulletEnabled val="1"/>
        </dgm:presLayoutVars>
      </dgm:prSet>
      <dgm:spPr/>
      <dgm:t>
        <a:bodyPr/>
        <a:lstStyle/>
        <a:p>
          <a:endParaRPr lang="zh-CN" altLang="en-US"/>
        </a:p>
      </dgm:t>
    </dgm:pt>
    <dgm:pt modelId="{5EA499A4-20B8-4623-9C25-59DDDA53F973}" type="pres">
      <dgm:prSet presAssocID="{E8114DE7-014B-4643-A814-E79D38A52195}" presName="Name9" presStyleLbl="parChTrans1D2" presStyleIdx="2" presStyleCnt="5"/>
      <dgm:spPr/>
      <dgm:t>
        <a:bodyPr/>
        <a:lstStyle/>
        <a:p>
          <a:endParaRPr lang="zh-CN" altLang="en-US"/>
        </a:p>
      </dgm:t>
    </dgm:pt>
    <dgm:pt modelId="{4C6E6544-A816-48FB-B1A3-5EC93E866075}" type="pres">
      <dgm:prSet presAssocID="{E8114DE7-014B-4643-A814-E79D38A52195}" presName="connTx" presStyleLbl="parChTrans1D2" presStyleIdx="2" presStyleCnt="5"/>
      <dgm:spPr/>
      <dgm:t>
        <a:bodyPr/>
        <a:lstStyle/>
        <a:p>
          <a:endParaRPr lang="zh-CN" altLang="en-US"/>
        </a:p>
      </dgm:t>
    </dgm:pt>
    <dgm:pt modelId="{DA13B2B2-1C81-4A58-8613-23EF39934533}" type="pres">
      <dgm:prSet presAssocID="{6791D2FA-F03C-4C40-9525-55968481BA78}" presName="node" presStyleLbl="node1" presStyleIdx="2" presStyleCnt="5">
        <dgm:presLayoutVars>
          <dgm:bulletEnabled val="1"/>
        </dgm:presLayoutVars>
      </dgm:prSet>
      <dgm:spPr/>
      <dgm:t>
        <a:bodyPr/>
        <a:lstStyle/>
        <a:p>
          <a:endParaRPr lang="zh-CN" altLang="en-US"/>
        </a:p>
      </dgm:t>
    </dgm:pt>
    <dgm:pt modelId="{69D6AAD0-3024-4A85-B1B1-CC8A8808C704}" type="pres">
      <dgm:prSet presAssocID="{232B4B0B-47C7-4403-9152-9FDBA5076C55}" presName="Name9" presStyleLbl="parChTrans1D2" presStyleIdx="3" presStyleCnt="5"/>
      <dgm:spPr/>
      <dgm:t>
        <a:bodyPr/>
        <a:lstStyle/>
        <a:p>
          <a:endParaRPr lang="zh-CN" altLang="en-US"/>
        </a:p>
      </dgm:t>
    </dgm:pt>
    <dgm:pt modelId="{D99F6890-40B2-4B4F-85FC-F6EB4B732E1B}" type="pres">
      <dgm:prSet presAssocID="{232B4B0B-47C7-4403-9152-9FDBA5076C55}" presName="connTx" presStyleLbl="parChTrans1D2" presStyleIdx="3" presStyleCnt="5"/>
      <dgm:spPr/>
      <dgm:t>
        <a:bodyPr/>
        <a:lstStyle/>
        <a:p>
          <a:endParaRPr lang="zh-CN" altLang="en-US"/>
        </a:p>
      </dgm:t>
    </dgm:pt>
    <dgm:pt modelId="{8873E777-53CB-412B-8017-A1D63FEB4F9C}" type="pres">
      <dgm:prSet presAssocID="{EFAF1AE4-660D-41B4-819E-3D98A48023A8}" presName="node" presStyleLbl="node1" presStyleIdx="3" presStyleCnt="5">
        <dgm:presLayoutVars>
          <dgm:bulletEnabled val="1"/>
        </dgm:presLayoutVars>
      </dgm:prSet>
      <dgm:spPr/>
      <dgm:t>
        <a:bodyPr/>
        <a:lstStyle/>
        <a:p>
          <a:endParaRPr lang="zh-CN" altLang="en-US"/>
        </a:p>
      </dgm:t>
    </dgm:pt>
    <dgm:pt modelId="{6C971297-A29F-4F02-AEAC-C48359A89078}" type="pres">
      <dgm:prSet presAssocID="{3BDD1366-7D84-4F18-87AC-5881275CC7F4}" presName="Name9" presStyleLbl="parChTrans1D2" presStyleIdx="4" presStyleCnt="5"/>
      <dgm:spPr/>
      <dgm:t>
        <a:bodyPr/>
        <a:lstStyle/>
        <a:p>
          <a:endParaRPr lang="zh-CN" altLang="en-US"/>
        </a:p>
      </dgm:t>
    </dgm:pt>
    <dgm:pt modelId="{8E76BE86-8E9E-43FD-B806-46A3FFFEC508}" type="pres">
      <dgm:prSet presAssocID="{3BDD1366-7D84-4F18-87AC-5881275CC7F4}" presName="connTx" presStyleLbl="parChTrans1D2" presStyleIdx="4" presStyleCnt="5"/>
      <dgm:spPr/>
      <dgm:t>
        <a:bodyPr/>
        <a:lstStyle/>
        <a:p>
          <a:endParaRPr lang="zh-CN" altLang="en-US"/>
        </a:p>
      </dgm:t>
    </dgm:pt>
    <dgm:pt modelId="{A0983EFE-823B-4BAA-B931-45EB04A6B29A}" type="pres">
      <dgm:prSet presAssocID="{1D2F492E-EA42-4B3A-8E82-4D3A41EA56AE}" presName="node" presStyleLbl="node1" presStyleIdx="4" presStyleCnt="5">
        <dgm:presLayoutVars>
          <dgm:bulletEnabled val="1"/>
        </dgm:presLayoutVars>
      </dgm:prSet>
      <dgm:spPr/>
      <dgm:t>
        <a:bodyPr/>
        <a:lstStyle/>
        <a:p>
          <a:endParaRPr lang="zh-CN" altLang="en-US"/>
        </a:p>
      </dgm:t>
    </dgm:pt>
  </dgm:ptLst>
  <dgm:cxnLst>
    <dgm:cxn modelId="{51EEA499-EBBA-4F00-B6D7-969B671D8FF4}" type="presOf" srcId="{C31C9917-1CB3-45BD-8FE2-278A723F000D}" destId="{C730F047-D948-43EB-A5A1-5AA03DB1FB2C}" srcOrd="0" destOrd="0" presId="urn:microsoft.com/office/officeart/2005/8/layout/radial1"/>
    <dgm:cxn modelId="{9C00E97C-14E9-4CCE-A375-A360CC1B148B}" type="presOf" srcId="{A43B5356-44A8-4A5D-9215-CC5D8D31AE03}" destId="{AF218394-0B76-4020-98D1-85152D50F021}" srcOrd="1" destOrd="0" presId="urn:microsoft.com/office/officeart/2005/8/layout/radial1"/>
    <dgm:cxn modelId="{352B23C5-CEF2-4F18-959F-55694D718A32}" type="presOf" srcId="{3BDD1366-7D84-4F18-87AC-5881275CC7F4}" destId="{8E76BE86-8E9E-43FD-B806-46A3FFFEC508}" srcOrd="1" destOrd="0" presId="urn:microsoft.com/office/officeart/2005/8/layout/radial1"/>
    <dgm:cxn modelId="{E4BA973B-9754-4963-B168-172354727552}" type="presOf" srcId="{EFAF1AE4-660D-41B4-819E-3D98A48023A8}" destId="{8873E777-53CB-412B-8017-A1D63FEB4F9C}" srcOrd="0" destOrd="0" presId="urn:microsoft.com/office/officeart/2005/8/layout/radial1"/>
    <dgm:cxn modelId="{29385C2A-F78F-4453-BE07-00BC053F4A35}" type="presOf" srcId="{232B4B0B-47C7-4403-9152-9FDBA5076C55}" destId="{D99F6890-40B2-4B4F-85FC-F6EB4B732E1B}" srcOrd="1" destOrd="0" presId="urn:microsoft.com/office/officeart/2005/8/layout/radial1"/>
    <dgm:cxn modelId="{BDEA4B32-B9B8-49DA-87E3-AC4BE2426AD3}" type="presOf" srcId="{FF9EBACA-068E-480D-BA43-5BE601FB43BA}" destId="{68E2587F-6FCC-4ABD-9D92-BFC9C6D93AD5}" srcOrd="0" destOrd="0" presId="urn:microsoft.com/office/officeart/2005/8/layout/radial1"/>
    <dgm:cxn modelId="{70A36E88-D0BE-4A4D-8FE7-A0F4344F621B}" type="presOf" srcId="{A43B5356-44A8-4A5D-9215-CC5D8D31AE03}" destId="{93CFD44D-732E-4FAF-9220-4E087F9F9AC9}" srcOrd="0" destOrd="0" presId="urn:microsoft.com/office/officeart/2005/8/layout/radial1"/>
    <dgm:cxn modelId="{DE5F7E9F-A6A0-4292-91E2-4A5B451AD3B3}" type="presOf" srcId="{87F1BA9E-A89D-4AFC-BAD5-0BAA3F3EB1D1}" destId="{91CE7E5A-C720-4361-B63D-285C16481995}" srcOrd="0" destOrd="0" presId="urn:microsoft.com/office/officeart/2005/8/layout/radial1"/>
    <dgm:cxn modelId="{D98A0D98-A44C-48B9-8A98-06C0E0486175}" type="presOf" srcId="{6791D2FA-F03C-4C40-9525-55968481BA78}" destId="{DA13B2B2-1C81-4A58-8613-23EF39934533}" srcOrd="0" destOrd="0" presId="urn:microsoft.com/office/officeart/2005/8/layout/radial1"/>
    <dgm:cxn modelId="{BDA9B02D-EE14-42F3-A87E-0CF113E9E992}" type="presOf" srcId="{E8114DE7-014B-4643-A814-E79D38A52195}" destId="{5EA499A4-20B8-4623-9C25-59DDDA53F973}" srcOrd="0" destOrd="0" presId="urn:microsoft.com/office/officeart/2005/8/layout/radial1"/>
    <dgm:cxn modelId="{364FAC5B-33E9-440D-9628-3BA0E723897D}" type="presOf" srcId="{2F4518BA-9332-49A2-A3CC-B15247068DF8}" destId="{36FAB316-7696-4AC5-978C-9FAA02DB7300}" srcOrd="0" destOrd="0" presId="urn:microsoft.com/office/officeart/2005/8/layout/radial1"/>
    <dgm:cxn modelId="{95BDF90A-1DBF-4BCB-8290-FC83C550EEC5}" type="presOf" srcId="{B1CA4D56-7429-46DB-8967-8B73F9646D96}" destId="{7588094E-64E8-41D8-9CB7-4E781807270A}" srcOrd="0" destOrd="0" presId="urn:microsoft.com/office/officeart/2005/8/layout/radial1"/>
    <dgm:cxn modelId="{D4EB5DC1-2F71-4877-B36D-ABEB36256F4C}" type="presOf" srcId="{1D2F492E-EA42-4B3A-8E82-4D3A41EA56AE}" destId="{A0983EFE-823B-4BAA-B931-45EB04A6B29A}" srcOrd="0" destOrd="0" presId="urn:microsoft.com/office/officeart/2005/8/layout/radial1"/>
    <dgm:cxn modelId="{A8EA316A-AD4A-4CD4-96AF-2CA50E6CAC0A}" type="presOf" srcId="{3BDD1366-7D84-4F18-87AC-5881275CC7F4}" destId="{6C971297-A29F-4F02-AEAC-C48359A89078}" srcOrd="0" destOrd="0" presId="urn:microsoft.com/office/officeart/2005/8/layout/radial1"/>
    <dgm:cxn modelId="{A4580F76-D950-4CFD-8DBE-37A3E70CAE34}" srcId="{87F1BA9E-A89D-4AFC-BAD5-0BAA3F3EB1D1}" destId="{EFAF1AE4-660D-41B4-819E-3D98A48023A8}" srcOrd="3" destOrd="0" parTransId="{232B4B0B-47C7-4403-9152-9FDBA5076C55}" sibTransId="{F704EE01-BDC0-42EE-BB50-39E8EA5CAB3C}"/>
    <dgm:cxn modelId="{6A391B93-7ACA-491D-8429-1C69DF4F6CFF}" type="presOf" srcId="{E8114DE7-014B-4643-A814-E79D38A52195}" destId="{4C6E6544-A816-48FB-B1A3-5EC93E866075}" srcOrd="1" destOrd="0" presId="urn:microsoft.com/office/officeart/2005/8/layout/radial1"/>
    <dgm:cxn modelId="{4C06D9EA-39F3-45A8-8FA8-EFDA61FA68E3}" srcId="{87F1BA9E-A89D-4AFC-BAD5-0BAA3F3EB1D1}" destId="{6791D2FA-F03C-4C40-9525-55968481BA78}" srcOrd="2" destOrd="0" parTransId="{E8114DE7-014B-4643-A814-E79D38A52195}" sibTransId="{751C68F4-84BC-4ECA-968E-D426B83A7739}"/>
    <dgm:cxn modelId="{CC2A80A2-AB1E-45FD-B327-2F60A685B47C}" srcId="{C31C9917-1CB3-45BD-8FE2-278A723F000D}" destId="{87F1BA9E-A89D-4AFC-BAD5-0BAA3F3EB1D1}" srcOrd="0" destOrd="0" parTransId="{1A98A61C-E588-4A63-AFEB-73DAA6BF4603}" sibTransId="{DDDE080F-D798-40E9-8CB8-8630E34E0EDC}"/>
    <dgm:cxn modelId="{5F146DA4-1F6B-47CD-89A2-D0DDD2635DBB}" type="presOf" srcId="{232B4B0B-47C7-4403-9152-9FDBA5076C55}" destId="{69D6AAD0-3024-4A85-B1B1-CC8A8808C704}" srcOrd="0" destOrd="0" presId="urn:microsoft.com/office/officeart/2005/8/layout/radial1"/>
    <dgm:cxn modelId="{7E18A9AC-6247-4749-AD6D-3B98553087D2}" srcId="{87F1BA9E-A89D-4AFC-BAD5-0BAA3F3EB1D1}" destId="{1D2F492E-EA42-4B3A-8E82-4D3A41EA56AE}" srcOrd="4" destOrd="0" parTransId="{3BDD1366-7D84-4F18-87AC-5881275CC7F4}" sibTransId="{02571687-A32B-415B-8A1F-66F7A9BD7C5B}"/>
    <dgm:cxn modelId="{DEFD85D3-2420-400C-9B25-F050B57F579A}" srcId="{87F1BA9E-A89D-4AFC-BAD5-0BAA3F3EB1D1}" destId="{2F4518BA-9332-49A2-A3CC-B15247068DF8}" srcOrd="0" destOrd="0" parTransId="{A43B5356-44A8-4A5D-9215-CC5D8D31AE03}" sibTransId="{0B0EC244-F549-4266-87CD-E5E9BCC1113B}"/>
    <dgm:cxn modelId="{E30D8B94-3DAB-44C4-960A-E859FA5BD574}" srcId="{87F1BA9E-A89D-4AFC-BAD5-0BAA3F3EB1D1}" destId="{FF9EBACA-068E-480D-BA43-5BE601FB43BA}" srcOrd="1" destOrd="0" parTransId="{B1CA4D56-7429-46DB-8967-8B73F9646D96}" sibTransId="{C0B84182-2CB8-48B8-A244-F3A4A010C505}"/>
    <dgm:cxn modelId="{03D07CD5-4A69-4361-899F-3721AB36CCED}" type="presOf" srcId="{B1CA4D56-7429-46DB-8967-8B73F9646D96}" destId="{B0DBA219-CB91-4CB5-BBDA-B4D1577CC5CB}" srcOrd="1" destOrd="0" presId="urn:microsoft.com/office/officeart/2005/8/layout/radial1"/>
    <dgm:cxn modelId="{C937D0AF-75B0-4052-9761-ADB5927F1FC0}" type="presParOf" srcId="{C730F047-D948-43EB-A5A1-5AA03DB1FB2C}" destId="{91CE7E5A-C720-4361-B63D-285C16481995}" srcOrd="0" destOrd="0" presId="urn:microsoft.com/office/officeart/2005/8/layout/radial1"/>
    <dgm:cxn modelId="{0F12F789-95FA-4DE3-8149-20BBD561156C}" type="presParOf" srcId="{C730F047-D948-43EB-A5A1-5AA03DB1FB2C}" destId="{93CFD44D-732E-4FAF-9220-4E087F9F9AC9}" srcOrd="1" destOrd="0" presId="urn:microsoft.com/office/officeart/2005/8/layout/radial1"/>
    <dgm:cxn modelId="{F4525C49-2D94-4DF6-8F50-3BC80B13F4EB}" type="presParOf" srcId="{93CFD44D-732E-4FAF-9220-4E087F9F9AC9}" destId="{AF218394-0B76-4020-98D1-85152D50F021}" srcOrd="0" destOrd="0" presId="urn:microsoft.com/office/officeart/2005/8/layout/radial1"/>
    <dgm:cxn modelId="{4D6F62E4-23CE-41A9-91F0-3373EB9A2789}" type="presParOf" srcId="{C730F047-D948-43EB-A5A1-5AA03DB1FB2C}" destId="{36FAB316-7696-4AC5-978C-9FAA02DB7300}" srcOrd="2" destOrd="0" presId="urn:microsoft.com/office/officeart/2005/8/layout/radial1"/>
    <dgm:cxn modelId="{FE5E62E3-C6C7-4D4A-ACED-3D4FD50BB493}" type="presParOf" srcId="{C730F047-D948-43EB-A5A1-5AA03DB1FB2C}" destId="{7588094E-64E8-41D8-9CB7-4E781807270A}" srcOrd="3" destOrd="0" presId="urn:microsoft.com/office/officeart/2005/8/layout/radial1"/>
    <dgm:cxn modelId="{1499F79F-0AC2-43B0-A2F3-EFBA32EC10C5}" type="presParOf" srcId="{7588094E-64E8-41D8-9CB7-4E781807270A}" destId="{B0DBA219-CB91-4CB5-BBDA-B4D1577CC5CB}" srcOrd="0" destOrd="0" presId="urn:microsoft.com/office/officeart/2005/8/layout/radial1"/>
    <dgm:cxn modelId="{6699D5C0-2D4F-4292-8A18-9A069FE19701}" type="presParOf" srcId="{C730F047-D948-43EB-A5A1-5AA03DB1FB2C}" destId="{68E2587F-6FCC-4ABD-9D92-BFC9C6D93AD5}" srcOrd="4" destOrd="0" presId="urn:microsoft.com/office/officeart/2005/8/layout/radial1"/>
    <dgm:cxn modelId="{D54DE275-EEA9-4AB7-ADB5-2A44EBE09094}" type="presParOf" srcId="{C730F047-D948-43EB-A5A1-5AA03DB1FB2C}" destId="{5EA499A4-20B8-4623-9C25-59DDDA53F973}" srcOrd="5" destOrd="0" presId="urn:microsoft.com/office/officeart/2005/8/layout/radial1"/>
    <dgm:cxn modelId="{0F9BE9AE-03D7-4937-8286-0D84E6F45917}" type="presParOf" srcId="{5EA499A4-20B8-4623-9C25-59DDDA53F973}" destId="{4C6E6544-A816-48FB-B1A3-5EC93E866075}" srcOrd="0" destOrd="0" presId="urn:microsoft.com/office/officeart/2005/8/layout/radial1"/>
    <dgm:cxn modelId="{9A7801ED-DE25-4E40-974C-6DCC88D7AEE9}" type="presParOf" srcId="{C730F047-D948-43EB-A5A1-5AA03DB1FB2C}" destId="{DA13B2B2-1C81-4A58-8613-23EF39934533}" srcOrd="6" destOrd="0" presId="urn:microsoft.com/office/officeart/2005/8/layout/radial1"/>
    <dgm:cxn modelId="{48DF4BF9-D9AA-42A3-9978-3D56AB29453B}" type="presParOf" srcId="{C730F047-D948-43EB-A5A1-5AA03DB1FB2C}" destId="{69D6AAD0-3024-4A85-B1B1-CC8A8808C704}" srcOrd="7" destOrd="0" presId="urn:microsoft.com/office/officeart/2005/8/layout/radial1"/>
    <dgm:cxn modelId="{D2827B7C-C7A7-4782-97E5-6C6D146CC0C6}" type="presParOf" srcId="{69D6AAD0-3024-4A85-B1B1-CC8A8808C704}" destId="{D99F6890-40B2-4B4F-85FC-F6EB4B732E1B}" srcOrd="0" destOrd="0" presId="urn:microsoft.com/office/officeart/2005/8/layout/radial1"/>
    <dgm:cxn modelId="{DD2F7D01-7383-4D63-B531-4A0716C633D3}" type="presParOf" srcId="{C730F047-D948-43EB-A5A1-5AA03DB1FB2C}" destId="{8873E777-53CB-412B-8017-A1D63FEB4F9C}" srcOrd="8" destOrd="0" presId="urn:microsoft.com/office/officeart/2005/8/layout/radial1"/>
    <dgm:cxn modelId="{6806A84F-25D6-4660-996F-64154752DE06}" type="presParOf" srcId="{C730F047-D948-43EB-A5A1-5AA03DB1FB2C}" destId="{6C971297-A29F-4F02-AEAC-C48359A89078}" srcOrd="9" destOrd="0" presId="urn:microsoft.com/office/officeart/2005/8/layout/radial1"/>
    <dgm:cxn modelId="{A6FCB4F3-5B36-475D-A703-7A1BF6BAD881}" type="presParOf" srcId="{6C971297-A29F-4F02-AEAC-C48359A89078}" destId="{8E76BE86-8E9E-43FD-B806-46A3FFFEC508}" srcOrd="0" destOrd="0" presId="urn:microsoft.com/office/officeart/2005/8/layout/radial1"/>
    <dgm:cxn modelId="{70A8274B-1DDE-47B3-8F51-12774CC1B71C}" type="presParOf" srcId="{C730F047-D948-43EB-A5A1-5AA03DB1FB2C}" destId="{A0983EFE-823B-4BAA-B931-45EB04A6B29A}" srcOrd="10"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420C68-FE9E-423B-BBA9-415AC40111E2}" type="doc">
      <dgm:prSet loTypeId="urn:microsoft.com/office/officeart/2005/8/layout/hierarchy4" loCatId="list" qsTypeId="urn:microsoft.com/office/officeart/2005/8/quickstyle/3d1" qsCatId="3D" csTypeId="urn:microsoft.com/office/officeart/2005/8/colors/accent1_4" csCatId="accent1" phldr="1"/>
      <dgm:spPr/>
      <dgm:t>
        <a:bodyPr/>
        <a:lstStyle/>
        <a:p>
          <a:endParaRPr lang="zh-CN" altLang="en-US"/>
        </a:p>
      </dgm:t>
    </dgm:pt>
    <dgm:pt modelId="{6D361A9B-63DC-4F63-A099-E59C262BDB79}">
      <dgm:prSet phldrT="[文本]" custT="1"/>
      <dgm:spPr/>
      <dgm:t>
        <a:bodyPr/>
        <a:lstStyle/>
        <a:p>
          <a:r>
            <a:rPr lang="zh-CN" altLang="en-US" sz="3600" b="1" i="0" dirty="0" smtClean="0"/>
            <a:t>智慧应用群</a:t>
          </a:r>
          <a:endParaRPr lang="zh-CN" altLang="en-US" sz="3600" b="1" i="0" dirty="0"/>
        </a:p>
      </dgm:t>
    </dgm:pt>
    <dgm:pt modelId="{DB46FBA1-90C4-4D83-8235-A11CB61EFBE9}" type="parTrans" cxnId="{CE61E2D9-8883-4F8E-A0C8-0B01FD8E7CA9}">
      <dgm:prSet/>
      <dgm:spPr/>
      <dgm:t>
        <a:bodyPr/>
        <a:lstStyle/>
        <a:p>
          <a:endParaRPr lang="zh-CN" altLang="en-US"/>
        </a:p>
      </dgm:t>
    </dgm:pt>
    <dgm:pt modelId="{BB08D23B-908E-45EB-B4EF-87940A74FD24}" type="sibTrans" cxnId="{CE61E2D9-8883-4F8E-A0C8-0B01FD8E7CA9}">
      <dgm:prSet/>
      <dgm:spPr/>
      <dgm:t>
        <a:bodyPr/>
        <a:lstStyle/>
        <a:p>
          <a:endParaRPr lang="zh-CN" altLang="en-US"/>
        </a:p>
      </dgm:t>
    </dgm:pt>
    <dgm:pt modelId="{EFBCFC90-30BC-42CE-A5BF-AB2503B7AB36}">
      <dgm:prSet custT="1"/>
      <dgm:spPr/>
      <dgm:t>
        <a:bodyPr/>
        <a:lstStyle/>
        <a:p>
          <a:r>
            <a:rPr lang="zh-CN" altLang="en-US" sz="2000" b="1" i="0" dirty="0" smtClean="0"/>
            <a:t>数字学科（院）分馆</a:t>
          </a:r>
          <a:endParaRPr lang="zh-CN" altLang="en-US" sz="2000" b="1" i="0" dirty="0"/>
        </a:p>
      </dgm:t>
    </dgm:pt>
    <dgm:pt modelId="{4D22EEC9-178F-444B-B6EB-341A048E059A}" type="parTrans" cxnId="{3DBA3EE2-5138-4960-9E87-ED87248AC56C}">
      <dgm:prSet/>
      <dgm:spPr/>
      <dgm:t>
        <a:bodyPr/>
        <a:lstStyle/>
        <a:p>
          <a:endParaRPr lang="zh-CN" altLang="en-US"/>
        </a:p>
      </dgm:t>
    </dgm:pt>
    <dgm:pt modelId="{4BD3B76C-BC31-4994-8D53-87BAD3B4DCAD}" type="sibTrans" cxnId="{3DBA3EE2-5138-4960-9E87-ED87248AC56C}">
      <dgm:prSet/>
      <dgm:spPr/>
      <dgm:t>
        <a:bodyPr/>
        <a:lstStyle/>
        <a:p>
          <a:endParaRPr lang="zh-CN" altLang="en-US"/>
        </a:p>
      </dgm:t>
    </dgm:pt>
    <dgm:pt modelId="{0D0C7B7B-9FB8-4281-AAEB-C7E1F5205FE3}">
      <dgm:prSet custT="1"/>
      <dgm:spPr/>
      <dgm:t>
        <a:bodyPr/>
        <a:lstStyle/>
        <a:p>
          <a:r>
            <a:rPr lang="zh-CN" altLang="en-US" sz="2000" b="1" i="0" smtClean="0"/>
            <a:t>电子教参服务</a:t>
          </a:r>
          <a:endParaRPr lang="zh-CN" altLang="en-US" sz="2000" b="1" i="0"/>
        </a:p>
      </dgm:t>
    </dgm:pt>
    <dgm:pt modelId="{33975833-F558-4CDC-841C-E99A2DEFC14A}" type="parTrans" cxnId="{610BE705-7F6A-4BD4-9B6A-77206AA8E93C}">
      <dgm:prSet/>
      <dgm:spPr/>
      <dgm:t>
        <a:bodyPr/>
        <a:lstStyle/>
        <a:p>
          <a:endParaRPr lang="zh-CN" altLang="en-US"/>
        </a:p>
      </dgm:t>
    </dgm:pt>
    <dgm:pt modelId="{1D38F941-B1C8-4675-A3CD-F07AFCDBB0B8}" type="sibTrans" cxnId="{610BE705-7F6A-4BD4-9B6A-77206AA8E93C}">
      <dgm:prSet/>
      <dgm:spPr/>
      <dgm:t>
        <a:bodyPr/>
        <a:lstStyle/>
        <a:p>
          <a:endParaRPr lang="zh-CN" altLang="en-US"/>
        </a:p>
      </dgm:t>
    </dgm:pt>
    <dgm:pt modelId="{3AFA4C8D-52D5-4997-8E2A-89EB425B96B8}">
      <dgm:prSet custT="1"/>
      <dgm:spPr/>
      <dgm:t>
        <a:bodyPr/>
        <a:lstStyle/>
        <a:p>
          <a:r>
            <a:rPr lang="zh-CN" altLang="en-US" sz="2000" b="1" i="0" smtClean="0"/>
            <a:t>入馆预约系统</a:t>
          </a:r>
          <a:endParaRPr lang="zh-CN" altLang="en-US" sz="2000" b="1" i="0"/>
        </a:p>
      </dgm:t>
    </dgm:pt>
    <dgm:pt modelId="{D6F8BE70-86E5-4EE8-9C3C-1B08939B96A5}" type="parTrans" cxnId="{2F94B580-45FF-4314-8FF8-CC4069C8D762}">
      <dgm:prSet/>
      <dgm:spPr/>
      <dgm:t>
        <a:bodyPr/>
        <a:lstStyle/>
        <a:p>
          <a:endParaRPr lang="zh-CN" altLang="en-US"/>
        </a:p>
      </dgm:t>
    </dgm:pt>
    <dgm:pt modelId="{D31B89E9-25CE-45B4-9121-CF54589F7009}" type="sibTrans" cxnId="{2F94B580-45FF-4314-8FF8-CC4069C8D762}">
      <dgm:prSet/>
      <dgm:spPr/>
      <dgm:t>
        <a:bodyPr/>
        <a:lstStyle/>
        <a:p>
          <a:endParaRPr lang="zh-CN" altLang="en-US"/>
        </a:p>
      </dgm:t>
    </dgm:pt>
    <dgm:pt modelId="{C4D6C33A-379D-480D-A564-20CDABABBF8D}">
      <dgm:prSet custT="1"/>
      <dgm:spPr/>
      <dgm:t>
        <a:bodyPr/>
        <a:lstStyle/>
        <a:p>
          <a:r>
            <a:rPr lang="zh-CN" altLang="en-US" sz="2000" b="1" i="0" dirty="0" smtClean="0"/>
            <a:t>智能</a:t>
          </a:r>
          <a:r>
            <a:rPr lang="en-US" altLang="zh-CN" sz="2000" b="1" i="0" dirty="0" smtClean="0"/>
            <a:t>O P A C</a:t>
          </a:r>
          <a:endParaRPr lang="zh-CN" altLang="en-US" sz="2000" b="1" i="0" dirty="0"/>
        </a:p>
      </dgm:t>
    </dgm:pt>
    <dgm:pt modelId="{F92BA91E-7BF1-427C-B88C-CCA84CE58893}" type="parTrans" cxnId="{0273D4BF-7CE9-4A48-B45D-A303BA4C9651}">
      <dgm:prSet/>
      <dgm:spPr/>
      <dgm:t>
        <a:bodyPr/>
        <a:lstStyle/>
        <a:p>
          <a:endParaRPr lang="zh-CN" altLang="en-US"/>
        </a:p>
      </dgm:t>
    </dgm:pt>
    <dgm:pt modelId="{A375C214-84F6-4948-A221-123F1F3B5EC2}" type="sibTrans" cxnId="{0273D4BF-7CE9-4A48-B45D-A303BA4C9651}">
      <dgm:prSet/>
      <dgm:spPr/>
      <dgm:t>
        <a:bodyPr/>
        <a:lstStyle/>
        <a:p>
          <a:endParaRPr lang="zh-CN" altLang="en-US"/>
        </a:p>
      </dgm:t>
    </dgm:pt>
    <dgm:pt modelId="{5A885A29-AF9F-44D3-95B8-E3B5CC412472}">
      <dgm:prSet custT="1"/>
      <dgm:spPr/>
      <dgm:t>
        <a:bodyPr/>
        <a:lstStyle/>
        <a:p>
          <a:r>
            <a:rPr lang="zh-CN" altLang="en-US" sz="2000" b="1" i="0" dirty="0" smtClean="0"/>
            <a:t>智能推荐头条</a:t>
          </a:r>
          <a:endParaRPr lang="zh-CN" altLang="en-US" sz="2000" b="1" i="0" dirty="0"/>
        </a:p>
      </dgm:t>
    </dgm:pt>
    <dgm:pt modelId="{56114D38-C438-401E-8DFB-B7307AB3FA35}" type="parTrans" cxnId="{93AE5AC6-DD5D-4E34-921E-6558BDEDF6BA}">
      <dgm:prSet/>
      <dgm:spPr/>
      <dgm:t>
        <a:bodyPr/>
        <a:lstStyle/>
        <a:p>
          <a:endParaRPr lang="zh-CN" altLang="en-US"/>
        </a:p>
      </dgm:t>
    </dgm:pt>
    <dgm:pt modelId="{4A415A38-FA07-4A19-B67E-25C3DC3C756E}" type="sibTrans" cxnId="{93AE5AC6-DD5D-4E34-921E-6558BDEDF6BA}">
      <dgm:prSet/>
      <dgm:spPr/>
      <dgm:t>
        <a:bodyPr/>
        <a:lstStyle/>
        <a:p>
          <a:endParaRPr lang="zh-CN" altLang="en-US"/>
        </a:p>
      </dgm:t>
    </dgm:pt>
    <dgm:pt modelId="{5E08AD78-A710-419F-B956-62E56A659917}">
      <dgm:prSet custT="1"/>
      <dgm:spPr/>
      <dgm:t>
        <a:bodyPr/>
        <a:lstStyle/>
        <a:p>
          <a:r>
            <a:rPr lang="zh-CN" altLang="en-US" sz="2000" b="1" i="0" smtClean="0"/>
            <a:t>库网实时监控</a:t>
          </a:r>
          <a:endParaRPr lang="zh-CN" altLang="en-US" sz="2000" b="1" i="0"/>
        </a:p>
      </dgm:t>
    </dgm:pt>
    <dgm:pt modelId="{6E049B06-15F6-4940-A12A-C0D62F178864}" type="parTrans" cxnId="{C9EEA218-B835-48D0-83A9-D2203FB19609}">
      <dgm:prSet/>
      <dgm:spPr/>
      <dgm:t>
        <a:bodyPr/>
        <a:lstStyle/>
        <a:p>
          <a:endParaRPr lang="zh-CN" altLang="en-US"/>
        </a:p>
      </dgm:t>
    </dgm:pt>
    <dgm:pt modelId="{5D5C4709-FFEB-4DE1-83DE-F46E89E00DF9}" type="sibTrans" cxnId="{C9EEA218-B835-48D0-83A9-D2203FB19609}">
      <dgm:prSet/>
      <dgm:spPr/>
      <dgm:t>
        <a:bodyPr/>
        <a:lstStyle/>
        <a:p>
          <a:endParaRPr lang="zh-CN" altLang="en-US"/>
        </a:p>
      </dgm:t>
    </dgm:pt>
    <dgm:pt modelId="{BA049D7D-17C2-46F7-89B6-616D994B2D61}">
      <dgm:prSet custT="1"/>
      <dgm:spPr/>
      <dgm:t>
        <a:bodyPr/>
        <a:lstStyle/>
        <a:p>
          <a:r>
            <a:rPr lang="zh-CN" altLang="en-US" sz="2000" b="1" i="0" smtClean="0"/>
            <a:t>小超智能客服</a:t>
          </a:r>
          <a:endParaRPr lang="zh-CN" altLang="en-US" sz="2000" b="1" i="0"/>
        </a:p>
      </dgm:t>
    </dgm:pt>
    <dgm:pt modelId="{F09290B4-8968-438B-A9F9-53E62E43072F}" type="parTrans" cxnId="{4F45C539-12AE-4158-80D4-17CB14358E88}">
      <dgm:prSet/>
      <dgm:spPr/>
      <dgm:t>
        <a:bodyPr/>
        <a:lstStyle/>
        <a:p>
          <a:endParaRPr lang="zh-CN" altLang="en-US"/>
        </a:p>
      </dgm:t>
    </dgm:pt>
    <dgm:pt modelId="{7C746822-0AFF-48C9-9B04-16243491FBBB}" type="sibTrans" cxnId="{4F45C539-12AE-4158-80D4-17CB14358E88}">
      <dgm:prSet/>
      <dgm:spPr/>
      <dgm:t>
        <a:bodyPr/>
        <a:lstStyle/>
        <a:p>
          <a:endParaRPr lang="zh-CN" altLang="en-US"/>
        </a:p>
      </dgm:t>
    </dgm:pt>
    <dgm:pt modelId="{0299385A-6948-4CB3-A89E-6D7729244BF2}">
      <dgm:prSet custT="1"/>
      <dgm:spPr/>
      <dgm:t>
        <a:bodyPr/>
        <a:lstStyle/>
        <a:p>
          <a:r>
            <a:rPr lang="zh-CN" altLang="en-US" sz="2000" b="1" i="0" smtClean="0"/>
            <a:t>人脸身份识别</a:t>
          </a:r>
          <a:endParaRPr lang="zh-CN" altLang="en-US" sz="2000" b="1" i="0"/>
        </a:p>
      </dgm:t>
    </dgm:pt>
    <dgm:pt modelId="{9C9DC6E9-852C-4889-97F2-99013BDE11DF}" type="parTrans" cxnId="{F7703DC6-A2EB-4888-BC1D-BC12F1218BE5}">
      <dgm:prSet/>
      <dgm:spPr/>
      <dgm:t>
        <a:bodyPr/>
        <a:lstStyle/>
        <a:p>
          <a:endParaRPr lang="zh-CN" altLang="en-US"/>
        </a:p>
      </dgm:t>
    </dgm:pt>
    <dgm:pt modelId="{DAEE355E-42F6-4A33-B4CA-49DE6C5FA9A9}" type="sibTrans" cxnId="{F7703DC6-A2EB-4888-BC1D-BC12F1218BE5}">
      <dgm:prSet/>
      <dgm:spPr/>
      <dgm:t>
        <a:bodyPr/>
        <a:lstStyle/>
        <a:p>
          <a:endParaRPr lang="zh-CN" altLang="en-US"/>
        </a:p>
      </dgm:t>
    </dgm:pt>
    <dgm:pt modelId="{399068B7-BED2-4B05-AA0D-44CB6C8D0D67}">
      <dgm:prSet custT="1"/>
      <dgm:spPr/>
      <dgm:t>
        <a:bodyPr/>
        <a:lstStyle/>
        <a:p>
          <a:r>
            <a:rPr lang="zh-CN" altLang="en-US" sz="2000" b="1" i="0" smtClean="0"/>
            <a:t>扫码借书还书</a:t>
          </a:r>
          <a:endParaRPr lang="zh-CN" altLang="en-US" sz="2000" b="1" i="0"/>
        </a:p>
      </dgm:t>
    </dgm:pt>
    <dgm:pt modelId="{C5928FB5-F396-4639-A4A1-C0F143B29C60}" type="parTrans" cxnId="{C64F071A-3D63-4E98-B2F2-02BCA6D4C345}">
      <dgm:prSet/>
      <dgm:spPr/>
      <dgm:t>
        <a:bodyPr/>
        <a:lstStyle/>
        <a:p>
          <a:endParaRPr lang="zh-CN" altLang="en-US"/>
        </a:p>
      </dgm:t>
    </dgm:pt>
    <dgm:pt modelId="{434454B7-F651-48B0-9E31-DA95F43241BD}" type="sibTrans" cxnId="{C64F071A-3D63-4E98-B2F2-02BCA6D4C345}">
      <dgm:prSet/>
      <dgm:spPr/>
      <dgm:t>
        <a:bodyPr/>
        <a:lstStyle/>
        <a:p>
          <a:endParaRPr lang="zh-CN" altLang="en-US"/>
        </a:p>
      </dgm:t>
    </dgm:pt>
    <dgm:pt modelId="{6373B09A-8EC7-430E-8F03-30176ADE6FDB}">
      <dgm:prSet custT="1"/>
      <dgm:spPr/>
      <dgm:t>
        <a:bodyPr/>
        <a:lstStyle/>
        <a:p>
          <a:r>
            <a:rPr lang="zh-CN" altLang="en-US" sz="2000" b="1" i="0" smtClean="0"/>
            <a:t>阅读学分系统</a:t>
          </a:r>
          <a:endParaRPr lang="zh-CN" altLang="en-US" sz="2000" b="1" i="0"/>
        </a:p>
      </dgm:t>
    </dgm:pt>
    <dgm:pt modelId="{0314DF56-0CC0-42D3-A4CA-1B9C17D88C86}" type="parTrans" cxnId="{909FBB9B-D72B-43AD-827F-FE4497552106}">
      <dgm:prSet/>
      <dgm:spPr/>
      <dgm:t>
        <a:bodyPr/>
        <a:lstStyle/>
        <a:p>
          <a:endParaRPr lang="zh-CN" altLang="en-US"/>
        </a:p>
      </dgm:t>
    </dgm:pt>
    <dgm:pt modelId="{9CCB591E-0242-49BD-9913-EF6AD39632FF}" type="sibTrans" cxnId="{909FBB9B-D72B-43AD-827F-FE4497552106}">
      <dgm:prSet/>
      <dgm:spPr/>
      <dgm:t>
        <a:bodyPr/>
        <a:lstStyle/>
        <a:p>
          <a:endParaRPr lang="zh-CN" altLang="en-US"/>
        </a:p>
      </dgm:t>
    </dgm:pt>
    <dgm:pt modelId="{CA2CEEB6-0E8B-4125-85CB-5A81A51D7FEF}">
      <dgm:prSet custT="1"/>
      <dgm:spPr/>
      <dgm:t>
        <a:bodyPr/>
        <a:lstStyle/>
        <a:p>
          <a:r>
            <a:rPr lang="zh-CN" altLang="en-US" sz="2000" b="1" i="0" dirty="0" smtClean="0"/>
            <a:t>智能采选系统</a:t>
          </a:r>
          <a:endParaRPr lang="zh-CN" altLang="en-US" sz="2000" b="1" i="0" dirty="0"/>
        </a:p>
      </dgm:t>
    </dgm:pt>
    <dgm:pt modelId="{26CA6A19-82FD-4549-ADE2-C1607E70A214}" type="parTrans" cxnId="{44BA3337-65A4-4019-B350-46A738D0DEB2}">
      <dgm:prSet/>
      <dgm:spPr/>
      <dgm:t>
        <a:bodyPr/>
        <a:lstStyle/>
        <a:p>
          <a:endParaRPr lang="zh-CN" altLang="en-US"/>
        </a:p>
      </dgm:t>
    </dgm:pt>
    <dgm:pt modelId="{4AE41A97-EDC8-4501-AEC4-B2CE29E12089}" type="sibTrans" cxnId="{44BA3337-65A4-4019-B350-46A738D0DEB2}">
      <dgm:prSet/>
      <dgm:spPr/>
      <dgm:t>
        <a:bodyPr/>
        <a:lstStyle/>
        <a:p>
          <a:endParaRPr lang="zh-CN" altLang="en-US"/>
        </a:p>
      </dgm:t>
    </dgm:pt>
    <dgm:pt modelId="{201330C5-63B5-4A33-BFEE-A60C36869EEB}" type="pres">
      <dgm:prSet presAssocID="{C4420C68-FE9E-423B-BBA9-415AC40111E2}" presName="Name0" presStyleCnt="0">
        <dgm:presLayoutVars>
          <dgm:chPref val="1"/>
          <dgm:dir/>
          <dgm:animOne val="branch"/>
          <dgm:animLvl val="lvl"/>
          <dgm:resizeHandles/>
        </dgm:presLayoutVars>
      </dgm:prSet>
      <dgm:spPr/>
      <dgm:t>
        <a:bodyPr/>
        <a:lstStyle/>
        <a:p>
          <a:endParaRPr lang="zh-CN" altLang="en-US"/>
        </a:p>
      </dgm:t>
    </dgm:pt>
    <dgm:pt modelId="{4C0373DF-72B7-4DE0-8897-3F4460DE5019}" type="pres">
      <dgm:prSet presAssocID="{6D361A9B-63DC-4F63-A099-E59C262BDB79}" presName="vertOne" presStyleCnt="0"/>
      <dgm:spPr/>
    </dgm:pt>
    <dgm:pt modelId="{EF995415-DEC4-4D61-91BB-405B84C62C7B}" type="pres">
      <dgm:prSet presAssocID="{6D361A9B-63DC-4F63-A099-E59C262BDB79}" presName="txOne" presStyleLbl="node0" presStyleIdx="0" presStyleCnt="1" custScaleY="31300" custLinFactNeighborX="-52" custLinFactNeighborY="50649">
        <dgm:presLayoutVars>
          <dgm:chPref val="3"/>
        </dgm:presLayoutVars>
      </dgm:prSet>
      <dgm:spPr/>
      <dgm:t>
        <a:bodyPr/>
        <a:lstStyle/>
        <a:p>
          <a:endParaRPr lang="zh-CN" altLang="en-US"/>
        </a:p>
      </dgm:t>
    </dgm:pt>
    <dgm:pt modelId="{8900EEC9-B938-4131-A327-F5879A229980}" type="pres">
      <dgm:prSet presAssocID="{6D361A9B-63DC-4F63-A099-E59C262BDB79}" presName="parTransOne" presStyleCnt="0"/>
      <dgm:spPr/>
    </dgm:pt>
    <dgm:pt modelId="{A6D317C2-7F71-4B05-A5E4-C6C74C257E79}" type="pres">
      <dgm:prSet presAssocID="{6D361A9B-63DC-4F63-A099-E59C262BDB79}" presName="horzOne" presStyleCnt="0"/>
      <dgm:spPr/>
    </dgm:pt>
    <dgm:pt modelId="{001C20C1-AF18-40E5-B6CE-A41656BE1694}" type="pres">
      <dgm:prSet presAssocID="{EFBCFC90-30BC-42CE-A5BF-AB2503B7AB36}" presName="vertTwo" presStyleCnt="0"/>
      <dgm:spPr/>
    </dgm:pt>
    <dgm:pt modelId="{9343BDA1-39BB-465B-904F-1518F999B6F5}" type="pres">
      <dgm:prSet presAssocID="{EFBCFC90-30BC-42CE-A5BF-AB2503B7AB36}" presName="txTwo" presStyleLbl="node2" presStyleIdx="0" presStyleCnt="11" custFlipHor="1" custScaleX="35074">
        <dgm:presLayoutVars>
          <dgm:chPref val="3"/>
        </dgm:presLayoutVars>
      </dgm:prSet>
      <dgm:spPr/>
      <dgm:t>
        <a:bodyPr/>
        <a:lstStyle/>
        <a:p>
          <a:endParaRPr lang="zh-CN" altLang="en-US"/>
        </a:p>
      </dgm:t>
    </dgm:pt>
    <dgm:pt modelId="{69AC176A-EBD7-413A-A565-795F7CDC85DA}" type="pres">
      <dgm:prSet presAssocID="{EFBCFC90-30BC-42CE-A5BF-AB2503B7AB36}" presName="horzTwo" presStyleCnt="0"/>
      <dgm:spPr/>
    </dgm:pt>
    <dgm:pt modelId="{2B9B7AAE-1DDD-4CF7-8204-21BE544F72F5}" type="pres">
      <dgm:prSet presAssocID="{4BD3B76C-BC31-4994-8D53-87BAD3B4DCAD}" presName="sibSpaceTwo" presStyleCnt="0"/>
      <dgm:spPr/>
    </dgm:pt>
    <dgm:pt modelId="{946499A1-F732-4CA1-9189-339BB5D552FD}" type="pres">
      <dgm:prSet presAssocID="{0D0C7B7B-9FB8-4281-AAEB-C7E1F5205FE3}" presName="vertTwo" presStyleCnt="0"/>
      <dgm:spPr/>
    </dgm:pt>
    <dgm:pt modelId="{07A168AE-032E-4FBB-BD38-CAA6861E3C22}" type="pres">
      <dgm:prSet presAssocID="{0D0C7B7B-9FB8-4281-AAEB-C7E1F5205FE3}" presName="txTwo" presStyleLbl="node2" presStyleIdx="1" presStyleCnt="11" custFlipHor="1" custScaleX="35074">
        <dgm:presLayoutVars>
          <dgm:chPref val="3"/>
        </dgm:presLayoutVars>
      </dgm:prSet>
      <dgm:spPr/>
      <dgm:t>
        <a:bodyPr/>
        <a:lstStyle/>
        <a:p>
          <a:endParaRPr lang="zh-CN" altLang="en-US"/>
        </a:p>
      </dgm:t>
    </dgm:pt>
    <dgm:pt modelId="{16CE1AD3-C245-4207-A4E2-AFCC5E745AC0}" type="pres">
      <dgm:prSet presAssocID="{0D0C7B7B-9FB8-4281-AAEB-C7E1F5205FE3}" presName="horzTwo" presStyleCnt="0"/>
      <dgm:spPr/>
    </dgm:pt>
    <dgm:pt modelId="{59925756-4462-446C-9CE3-4A521260922D}" type="pres">
      <dgm:prSet presAssocID="{1D38F941-B1C8-4675-A3CD-F07AFCDBB0B8}" presName="sibSpaceTwo" presStyleCnt="0"/>
      <dgm:spPr/>
    </dgm:pt>
    <dgm:pt modelId="{E9854D99-FD16-4B57-9F62-3C2862AE9AB8}" type="pres">
      <dgm:prSet presAssocID="{3AFA4C8D-52D5-4997-8E2A-89EB425B96B8}" presName="vertTwo" presStyleCnt="0"/>
      <dgm:spPr/>
    </dgm:pt>
    <dgm:pt modelId="{7549B2FC-594E-4359-B1D0-6BDEAE2B78A6}" type="pres">
      <dgm:prSet presAssocID="{3AFA4C8D-52D5-4997-8E2A-89EB425B96B8}" presName="txTwo" presStyleLbl="node2" presStyleIdx="2" presStyleCnt="11" custFlipHor="1" custScaleX="35074">
        <dgm:presLayoutVars>
          <dgm:chPref val="3"/>
        </dgm:presLayoutVars>
      </dgm:prSet>
      <dgm:spPr/>
      <dgm:t>
        <a:bodyPr/>
        <a:lstStyle/>
        <a:p>
          <a:endParaRPr lang="zh-CN" altLang="en-US"/>
        </a:p>
      </dgm:t>
    </dgm:pt>
    <dgm:pt modelId="{B6789D17-9B49-49DE-8FBE-9489E41B0107}" type="pres">
      <dgm:prSet presAssocID="{3AFA4C8D-52D5-4997-8E2A-89EB425B96B8}" presName="horzTwo" presStyleCnt="0"/>
      <dgm:spPr/>
    </dgm:pt>
    <dgm:pt modelId="{4CFD19FB-C7E4-4966-9ACE-AD94CF59EFFB}" type="pres">
      <dgm:prSet presAssocID="{D31B89E9-25CE-45B4-9121-CF54589F7009}" presName="sibSpaceTwo" presStyleCnt="0"/>
      <dgm:spPr/>
    </dgm:pt>
    <dgm:pt modelId="{D838BFAC-4F6F-4123-9167-361F46D6A614}" type="pres">
      <dgm:prSet presAssocID="{C4D6C33A-379D-480D-A564-20CDABABBF8D}" presName="vertTwo" presStyleCnt="0"/>
      <dgm:spPr/>
    </dgm:pt>
    <dgm:pt modelId="{938A9D39-1A4C-46E1-BCF2-3FBEF0112A48}" type="pres">
      <dgm:prSet presAssocID="{C4D6C33A-379D-480D-A564-20CDABABBF8D}" presName="txTwo" presStyleLbl="node2" presStyleIdx="3" presStyleCnt="11" custFlipHor="1" custScaleX="35074">
        <dgm:presLayoutVars>
          <dgm:chPref val="3"/>
        </dgm:presLayoutVars>
      </dgm:prSet>
      <dgm:spPr/>
      <dgm:t>
        <a:bodyPr/>
        <a:lstStyle/>
        <a:p>
          <a:endParaRPr lang="zh-CN" altLang="en-US"/>
        </a:p>
      </dgm:t>
    </dgm:pt>
    <dgm:pt modelId="{933DFB5F-3195-4B28-8CD5-74251C2F93DC}" type="pres">
      <dgm:prSet presAssocID="{C4D6C33A-379D-480D-A564-20CDABABBF8D}" presName="horzTwo" presStyleCnt="0"/>
      <dgm:spPr/>
    </dgm:pt>
    <dgm:pt modelId="{86FCC2F5-2A8B-40BA-AE8F-142DA896A29F}" type="pres">
      <dgm:prSet presAssocID="{A375C214-84F6-4948-A221-123F1F3B5EC2}" presName="sibSpaceTwo" presStyleCnt="0"/>
      <dgm:spPr/>
    </dgm:pt>
    <dgm:pt modelId="{9490AF2A-3926-449C-A7A0-DC5DFEA43B01}" type="pres">
      <dgm:prSet presAssocID="{5A885A29-AF9F-44D3-95B8-E3B5CC412472}" presName="vertTwo" presStyleCnt="0"/>
      <dgm:spPr/>
    </dgm:pt>
    <dgm:pt modelId="{FB177F65-4CB3-41B6-821C-7EF8DA1D3D91}" type="pres">
      <dgm:prSet presAssocID="{5A885A29-AF9F-44D3-95B8-E3B5CC412472}" presName="txTwo" presStyleLbl="node2" presStyleIdx="4" presStyleCnt="11" custFlipHor="1" custScaleX="35074">
        <dgm:presLayoutVars>
          <dgm:chPref val="3"/>
        </dgm:presLayoutVars>
      </dgm:prSet>
      <dgm:spPr/>
      <dgm:t>
        <a:bodyPr/>
        <a:lstStyle/>
        <a:p>
          <a:endParaRPr lang="zh-CN" altLang="en-US"/>
        </a:p>
      </dgm:t>
    </dgm:pt>
    <dgm:pt modelId="{3CCB6C69-F20E-4C54-86CB-C58B1A351825}" type="pres">
      <dgm:prSet presAssocID="{5A885A29-AF9F-44D3-95B8-E3B5CC412472}" presName="horzTwo" presStyleCnt="0"/>
      <dgm:spPr/>
    </dgm:pt>
    <dgm:pt modelId="{5235DA94-CCAA-40B8-8C67-67D10E820784}" type="pres">
      <dgm:prSet presAssocID="{4A415A38-FA07-4A19-B67E-25C3DC3C756E}" presName="sibSpaceTwo" presStyleCnt="0"/>
      <dgm:spPr/>
    </dgm:pt>
    <dgm:pt modelId="{B468CEEE-D7AD-475B-AC65-A4B261269433}" type="pres">
      <dgm:prSet presAssocID="{5E08AD78-A710-419F-B956-62E56A659917}" presName="vertTwo" presStyleCnt="0"/>
      <dgm:spPr/>
    </dgm:pt>
    <dgm:pt modelId="{E9D6CAB5-76B2-487C-B85A-9AD36C201BC5}" type="pres">
      <dgm:prSet presAssocID="{5E08AD78-A710-419F-B956-62E56A659917}" presName="txTwo" presStyleLbl="node2" presStyleIdx="5" presStyleCnt="11" custFlipHor="1" custScaleX="35074">
        <dgm:presLayoutVars>
          <dgm:chPref val="3"/>
        </dgm:presLayoutVars>
      </dgm:prSet>
      <dgm:spPr/>
      <dgm:t>
        <a:bodyPr/>
        <a:lstStyle/>
        <a:p>
          <a:endParaRPr lang="zh-CN" altLang="en-US"/>
        </a:p>
      </dgm:t>
    </dgm:pt>
    <dgm:pt modelId="{66C9355A-9A66-466A-9592-2A3D2CD96E6B}" type="pres">
      <dgm:prSet presAssocID="{5E08AD78-A710-419F-B956-62E56A659917}" presName="horzTwo" presStyleCnt="0"/>
      <dgm:spPr/>
    </dgm:pt>
    <dgm:pt modelId="{F51BE051-80A1-4780-8B68-1D6F5D5CA390}" type="pres">
      <dgm:prSet presAssocID="{5D5C4709-FFEB-4DE1-83DE-F46E89E00DF9}" presName="sibSpaceTwo" presStyleCnt="0"/>
      <dgm:spPr/>
    </dgm:pt>
    <dgm:pt modelId="{F948A5EF-218D-4808-BAFC-FA748195D547}" type="pres">
      <dgm:prSet presAssocID="{BA049D7D-17C2-46F7-89B6-616D994B2D61}" presName="vertTwo" presStyleCnt="0"/>
      <dgm:spPr/>
    </dgm:pt>
    <dgm:pt modelId="{D00CA696-A33B-4667-814B-615BECB5C57A}" type="pres">
      <dgm:prSet presAssocID="{BA049D7D-17C2-46F7-89B6-616D994B2D61}" presName="txTwo" presStyleLbl="node2" presStyleIdx="6" presStyleCnt="11" custFlipHor="1" custScaleX="35074">
        <dgm:presLayoutVars>
          <dgm:chPref val="3"/>
        </dgm:presLayoutVars>
      </dgm:prSet>
      <dgm:spPr/>
      <dgm:t>
        <a:bodyPr/>
        <a:lstStyle/>
        <a:p>
          <a:endParaRPr lang="zh-CN" altLang="en-US"/>
        </a:p>
      </dgm:t>
    </dgm:pt>
    <dgm:pt modelId="{0DA51BB1-5BFC-4D9F-949C-DD6033E06AC8}" type="pres">
      <dgm:prSet presAssocID="{BA049D7D-17C2-46F7-89B6-616D994B2D61}" presName="horzTwo" presStyleCnt="0"/>
      <dgm:spPr/>
    </dgm:pt>
    <dgm:pt modelId="{3CE0037C-5273-4BB7-88AC-FC8A581126A8}" type="pres">
      <dgm:prSet presAssocID="{7C746822-0AFF-48C9-9B04-16243491FBBB}" presName="sibSpaceTwo" presStyleCnt="0"/>
      <dgm:spPr/>
    </dgm:pt>
    <dgm:pt modelId="{5810DFE4-B12F-4064-B519-BEB902C54887}" type="pres">
      <dgm:prSet presAssocID="{0299385A-6948-4CB3-A89E-6D7729244BF2}" presName="vertTwo" presStyleCnt="0"/>
      <dgm:spPr/>
    </dgm:pt>
    <dgm:pt modelId="{A5355729-911A-48B6-8532-566F9D9898AB}" type="pres">
      <dgm:prSet presAssocID="{0299385A-6948-4CB3-A89E-6D7729244BF2}" presName="txTwo" presStyleLbl="node2" presStyleIdx="7" presStyleCnt="11" custFlipHor="1" custScaleX="35074">
        <dgm:presLayoutVars>
          <dgm:chPref val="3"/>
        </dgm:presLayoutVars>
      </dgm:prSet>
      <dgm:spPr/>
      <dgm:t>
        <a:bodyPr/>
        <a:lstStyle/>
        <a:p>
          <a:endParaRPr lang="zh-CN" altLang="en-US"/>
        </a:p>
      </dgm:t>
    </dgm:pt>
    <dgm:pt modelId="{A14FE4C4-1191-410C-B1A3-46C3395A4BEC}" type="pres">
      <dgm:prSet presAssocID="{0299385A-6948-4CB3-A89E-6D7729244BF2}" presName="horzTwo" presStyleCnt="0"/>
      <dgm:spPr/>
    </dgm:pt>
    <dgm:pt modelId="{105243C4-A38B-4E64-8833-53365ACF1866}" type="pres">
      <dgm:prSet presAssocID="{DAEE355E-42F6-4A33-B4CA-49DE6C5FA9A9}" presName="sibSpaceTwo" presStyleCnt="0"/>
      <dgm:spPr/>
    </dgm:pt>
    <dgm:pt modelId="{3B317DDE-61F1-40E7-BBA2-C68E1C02F5B1}" type="pres">
      <dgm:prSet presAssocID="{399068B7-BED2-4B05-AA0D-44CB6C8D0D67}" presName="vertTwo" presStyleCnt="0"/>
      <dgm:spPr/>
    </dgm:pt>
    <dgm:pt modelId="{A9C1BA11-A140-4136-8BC9-F1A3202600BE}" type="pres">
      <dgm:prSet presAssocID="{399068B7-BED2-4B05-AA0D-44CB6C8D0D67}" presName="txTwo" presStyleLbl="node2" presStyleIdx="8" presStyleCnt="11" custFlipHor="1" custScaleX="35074">
        <dgm:presLayoutVars>
          <dgm:chPref val="3"/>
        </dgm:presLayoutVars>
      </dgm:prSet>
      <dgm:spPr/>
      <dgm:t>
        <a:bodyPr/>
        <a:lstStyle/>
        <a:p>
          <a:endParaRPr lang="zh-CN" altLang="en-US"/>
        </a:p>
      </dgm:t>
    </dgm:pt>
    <dgm:pt modelId="{DD8F78B1-611F-44C3-B236-E048E7E43A31}" type="pres">
      <dgm:prSet presAssocID="{399068B7-BED2-4B05-AA0D-44CB6C8D0D67}" presName="horzTwo" presStyleCnt="0"/>
      <dgm:spPr/>
    </dgm:pt>
    <dgm:pt modelId="{2F962A29-DB8B-421C-AF76-096E9CED95D6}" type="pres">
      <dgm:prSet presAssocID="{434454B7-F651-48B0-9E31-DA95F43241BD}" presName="sibSpaceTwo" presStyleCnt="0"/>
      <dgm:spPr/>
    </dgm:pt>
    <dgm:pt modelId="{D6D8DE71-C850-4E80-9D00-6E331D00CF98}" type="pres">
      <dgm:prSet presAssocID="{6373B09A-8EC7-430E-8F03-30176ADE6FDB}" presName="vertTwo" presStyleCnt="0"/>
      <dgm:spPr/>
    </dgm:pt>
    <dgm:pt modelId="{29C4770E-6213-4599-A562-D5DA027189B6}" type="pres">
      <dgm:prSet presAssocID="{6373B09A-8EC7-430E-8F03-30176ADE6FDB}" presName="txTwo" presStyleLbl="node2" presStyleIdx="9" presStyleCnt="11" custFlipHor="1" custScaleX="35074">
        <dgm:presLayoutVars>
          <dgm:chPref val="3"/>
        </dgm:presLayoutVars>
      </dgm:prSet>
      <dgm:spPr/>
      <dgm:t>
        <a:bodyPr/>
        <a:lstStyle/>
        <a:p>
          <a:endParaRPr lang="zh-CN" altLang="en-US"/>
        </a:p>
      </dgm:t>
    </dgm:pt>
    <dgm:pt modelId="{8745296B-912A-4F19-843A-1F2A274409D7}" type="pres">
      <dgm:prSet presAssocID="{6373B09A-8EC7-430E-8F03-30176ADE6FDB}" presName="horzTwo" presStyleCnt="0"/>
      <dgm:spPr/>
    </dgm:pt>
    <dgm:pt modelId="{283D856E-8CAD-4DD1-A6F6-E0FC08E774F2}" type="pres">
      <dgm:prSet presAssocID="{9CCB591E-0242-49BD-9913-EF6AD39632FF}" presName="sibSpaceTwo" presStyleCnt="0"/>
      <dgm:spPr/>
    </dgm:pt>
    <dgm:pt modelId="{EC456507-76C7-4CE9-9E96-1CBFB1400F4E}" type="pres">
      <dgm:prSet presAssocID="{CA2CEEB6-0E8B-4125-85CB-5A81A51D7FEF}" presName="vertTwo" presStyleCnt="0"/>
      <dgm:spPr/>
    </dgm:pt>
    <dgm:pt modelId="{B3FD23F2-6188-41EE-AB9A-388DE83D0AA1}" type="pres">
      <dgm:prSet presAssocID="{CA2CEEB6-0E8B-4125-85CB-5A81A51D7FEF}" presName="txTwo" presStyleLbl="node2" presStyleIdx="10" presStyleCnt="11" custFlipHor="1" custScaleX="35074">
        <dgm:presLayoutVars>
          <dgm:chPref val="3"/>
        </dgm:presLayoutVars>
      </dgm:prSet>
      <dgm:spPr/>
      <dgm:t>
        <a:bodyPr/>
        <a:lstStyle/>
        <a:p>
          <a:endParaRPr lang="zh-CN" altLang="en-US"/>
        </a:p>
      </dgm:t>
    </dgm:pt>
    <dgm:pt modelId="{7D09A397-B4FE-409A-9378-FD470578205A}" type="pres">
      <dgm:prSet presAssocID="{CA2CEEB6-0E8B-4125-85CB-5A81A51D7FEF}" presName="horzTwo" presStyleCnt="0"/>
      <dgm:spPr/>
    </dgm:pt>
  </dgm:ptLst>
  <dgm:cxnLst>
    <dgm:cxn modelId="{C7749DEF-419F-4BB0-A012-3BACD50B830C}" type="presOf" srcId="{5E08AD78-A710-419F-B956-62E56A659917}" destId="{E9D6CAB5-76B2-487C-B85A-9AD36C201BC5}" srcOrd="0" destOrd="0" presId="urn:microsoft.com/office/officeart/2005/8/layout/hierarchy4"/>
    <dgm:cxn modelId="{A6EE8A03-477F-4E02-9857-DB5DCEDE05FC}" type="presOf" srcId="{3AFA4C8D-52D5-4997-8E2A-89EB425B96B8}" destId="{7549B2FC-594E-4359-B1D0-6BDEAE2B78A6}" srcOrd="0" destOrd="0" presId="urn:microsoft.com/office/officeart/2005/8/layout/hierarchy4"/>
    <dgm:cxn modelId="{B013D7E3-964B-4DD0-AD41-C9DA1B13D3E9}" type="presOf" srcId="{C4420C68-FE9E-423B-BBA9-415AC40111E2}" destId="{201330C5-63B5-4A33-BFEE-A60C36869EEB}" srcOrd="0" destOrd="0" presId="urn:microsoft.com/office/officeart/2005/8/layout/hierarchy4"/>
    <dgm:cxn modelId="{C9EEA218-B835-48D0-83A9-D2203FB19609}" srcId="{6D361A9B-63DC-4F63-A099-E59C262BDB79}" destId="{5E08AD78-A710-419F-B956-62E56A659917}" srcOrd="5" destOrd="0" parTransId="{6E049B06-15F6-4940-A12A-C0D62F178864}" sibTransId="{5D5C4709-FFEB-4DE1-83DE-F46E89E00DF9}"/>
    <dgm:cxn modelId="{93AE5AC6-DD5D-4E34-921E-6558BDEDF6BA}" srcId="{6D361A9B-63DC-4F63-A099-E59C262BDB79}" destId="{5A885A29-AF9F-44D3-95B8-E3B5CC412472}" srcOrd="4" destOrd="0" parTransId="{56114D38-C438-401E-8DFB-B7307AB3FA35}" sibTransId="{4A415A38-FA07-4A19-B67E-25C3DC3C756E}"/>
    <dgm:cxn modelId="{BD5458E2-61A7-455D-9489-7063537467CC}" type="presOf" srcId="{0299385A-6948-4CB3-A89E-6D7729244BF2}" destId="{A5355729-911A-48B6-8532-566F9D9898AB}" srcOrd="0" destOrd="0" presId="urn:microsoft.com/office/officeart/2005/8/layout/hierarchy4"/>
    <dgm:cxn modelId="{1DAA1CC0-F3FE-44F7-A8F7-8AB34B08BE69}" type="presOf" srcId="{C4D6C33A-379D-480D-A564-20CDABABBF8D}" destId="{938A9D39-1A4C-46E1-BCF2-3FBEF0112A48}" srcOrd="0" destOrd="0" presId="urn:microsoft.com/office/officeart/2005/8/layout/hierarchy4"/>
    <dgm:cxn modelId="{909FBB9B-D72B-43AD-827F-FE4497552106}" srcId="{6D361A9B-63DC-4F63-A099-E59C262BDB79}" destId="{6373B09A-8EC7-430E-8F03-30176ADE6FDB}" srcOrd="9" destOrd="0" parTransId="{0314DF56-0CC0-42D3-A4CA-1B9C17D88C86}" sibTransId="{9CCB591E-0242-49BD-9913-EF6AD39632FF}"/>
    <dgm:cxn modelId="{D9199534-65E3-44F4-96A0-A363720A6081}" type="presOf" srcId="{BA049D7D-17C2-46F7-89B6-616D994B2D61}" destId="{D00CA696-A33B-4667-814B-615BECB5C57A}" srcOrd="0" destOrd="0" presId="urn:microsoft.com/office/officeart/2005/8/layout/hierarchy4"/>
    <dgm:cxn modelId="{06E69C00-94F6-4B50-B426-5855DF6CCE24}" type="presOf" srcId="{6373B09A-8EC7-430E-8F03-30176ADE6FDB}" destId="{29C4770E-6213-4599-A562-D5DA027189B6}" srcOrd="0" destOrd="0" presId="urn:microsoft.com/office/officeart/2005/8/layout/hierarchy4"/>
    <dgm:cxn modelId="{2F94B580-45FF-4314-8FF8-CC4069C8D762}" srcId="{6D361A9B-63DC-4F63-A099-E59C262BDB79}" destId="{3AFA4C8D-52D5-4997-8E2A-89EB425B96B8}" srcOrd="2" destOrd="0" parTransId="{D6F8BE70-86E5-4EE8-9C3C-1B08939B96A5}" sibTransId="{D31B89E9-25CE-45B4-9121-CF54589F7009}"/>
    <dgm:cxn modelId="{08A2F80F-A5A0-409E-8108-75725D3F3256}" type="presOf" srcId="{CA2CEEB6-0E8B-4125-85CB-5A81A51D7FEF}" destId="{B3FD23F2-6188-41EE-AB9A-388DE83D0AA1}" srcOrd="0" destOrd="0" presId="urn:microsoft.com/office/officeart/2005/8/layout/hierarchy4"/>
    <dgm:cxn modelId="{20CAF6AF-9695-4CAF-ADEA-5EB99F29E32D}" type="presOf" srcId="{6D361A9B-63DC-4F63-A099-E59C262BDB79}" destId="{EF995415-DEC4-4D61-91BB-405B84C62C7B}" srcOrd="0" destOrd="0" presId="urn:microsoft.com/office/officeart/2005/8/layout/hierarchy4"/>
    <dgm:cxn modelId="{16FE52C8-2980-4F4F-8924-CA845CBA538F}" type="presOf" srcId="{0D0C7B7B-9FB8-4281-AAEB-C7E1F5205FE3}" destId="{07A168AE-032E-4FBB-BD38-CAA6861E3C22}" srcOrd="0" destOrd="0" presId="urn:microsoft.com/office/officeart/2005/8/layout/hierarchy4"/>
    <dgm:cxn modelId="{CE61E2D9-8883-4F8E-A0C8-0B01FD8E7CA9}" srcId="{C4420C68-FE9E-423B-BBA9-415AC40111E2}" destId="{6D361A9B-63DC-4F63-A099-E59C262BDB79}" srcOrd="0" destOrd="0" parTransId="{DB46FBA1-90C4-4D83-8235-A11CB61EFBE9}" sibTransId="{BB08D23B-908E-45EB-B4EF-87940A74FD24}"/>
    <dgm:cxn modelId="{0273D4BF-7CE9-4A48-B45D-A303BA4C9651}" srcId="{6D361A9B-63DC-4F63-A099-E59C262BDB79}" destId="{C4D6C33A-379D-480D-A564-20CDABABBF8D}" srcOrd="3" destOrd="0" parTransId="{F92BA91E-7BF1-427C-B88C-CCA84CE58893}" sibTransId="{A375C214-84F6-4948-A221-123F1F3B5EC2}"/>
    <dgm:cxn modelId="{F7703DC6-A2EB-4888-BC1D-BC12F1218BE5}" srcId="{6D361A9B-63DC-4F63-A099-E59C262BDB79}" destId="{0299385A-6948-4CB3-A89E-6D7729244BF2}" srcOrd="7" destOrd="0" parTransId="{9C9DC6E9-852C-4889-97F2-99013BDE11DF}" sibTransId="{DAEE355E-42F6-4A33-B4CA-49DE6C5FA9A9}"/>
    <dgm:cxn modelId="{C64F071A-3D63-4E98-B2F2-02BCA6D4C345}" srcId="{6D361A9B-63DC-4F63-A099-E59C262BDB79}" destId="{399068B7-BED2-4B05-AA0D-44CB6C8D0D67}" srcOrd="8" destOrd="0" parTransId="{C5928FB5-F396-4639-A4A1-C0F143B29C60}" sibTransId="{434454B7-F651-48B0-9E31-DA95F43241BD}"/>
    <dgm:cxn modelId="{1AE9F83D-8495-47FF-8B89-459A5BB0D7FB}" type="presOf" srcId="{5A885A29-AF9F-44D3-95B8-E3B5CC412472}" destId="{FB177F65-4CB3-41B6-821C-7EF8DA1D3D91}" srcOrd="0" destOrd="0" presId="urn:microsoft.com/office/officeart/2005/8/layout/hierarchy4"/>
    <dgm:cxn modelId="{A46644E8-7B7B-44BC-9E39-7012015868A6}" type="presOf" srcId="{EFBCFC90-30BC-42CE-A5BF-AB2503B7AB36}" destId="{9343BDA1-39BB-465B-904F-1518F999B6F5}" srcOrd="0" destOrd="0" presId="urn:microsoft.com/office/officeart/2005/8/layout/hierarchy4"/>
    <dgm:cxn modelId="{4F45C539-12AE-4158-80D4-17CB14358E88}" srcId="{6D361A9B-63DC-4F63-A099-E59C262BDB79}" destId="{BA049D7D-17C2-46F7-89B6-616D994B2D61}" srcOrd="6" destOrd="0" parTransId="{F09290B4-8968-438B-A9F9-53E62E43072F}" sibTransId="{7C746822-0AFF-48C9-9B04-16243491FBBB}"/>
    <dgm:cxn modelId="{44BA3337-65A4-4019-B350-46A738D0DEB2}" srcId="{6D361A9B-63DC-4F63-A099-E59C262BDB79}" destId="{CA2CEEB6-0E8B-4125-85CB-5A81A51D7FEF}" srcOrd="10" destOrd="0" parTransId="{26CA6A19-82FD-4549-ADE2-C1607E70A214}" sibTransId="{4AE41A97-EDC8-4501-AEC4-B2CE29E12089}"/>
    <dgm:cxn modelId="{3DBA3EE2-5138-4960-9E87-ED87248AC56C}" srcId="{6D361A9B-63DC-4F63-A099-E59C262BDB79}" destId="{EFBCFC90-30BC-42CE-A5BF-AB2503B7AB36}" srcOrd="0" destOrd="0" parTransId="{4D22EEC9-178F-444B-B6EB-341A048E059A}" sibTransId="{4BD3B76C-BC31-4994-8D53-87BAD3B4DCAD}"/>
    <dgm:cxn modelId="{610BE705-7F6A-4BD4-9B6A-77206AA8E93C}" srcId="{6D361A9B-63DC-4F63-A099-E59C262BDB79}" destId="{0D0C7B7B-9FB8-4281-AAEB-C7E1F5205FE3}" srcOrd="1" destOrd="0" parTransId="{33975833-F558-4CDC-841C-E99A2DEFC14A}" sibTransId="{1D38F941-B1C8-4675-A3CD-F07AFCDBB0B8}"/>
    <dgm:cxn modelId="{73B45E23-4D9B-4E7C-A0CD-5D3E8F9C100A}" type="presOf" srcId="{399068B7-BED2-4B05-AA0D-44CB6C8D0D67}" destId="{A9C1BA11-A140-4136-8BC9-F1A3202600BE}" srcOrd="0" destOrd="0" presId="urn:microsoft.com/office/officeart/2005/8/layout/hierarchy4"/>
    <dgm:cxn modelId="{1128DB0E-BDF7-44FD-80E2-0B549D3BB54B}" type="presParOf" srcId="{201330C5-63B5-4A33-BFEE-A60C36869EEB}" destId="{4C0373DF-72B7-4DE0-8897-3F4460DE5019}" srcOrd="0" destOrd="0" presId="urn:microsoft.com/office/officeart/2005/8/layout/hierarchy4"/>
    <dgm:cxn modelId="{31C49230-A28F-4CBA-9E23-AC1D9C744882}" type="presParOf" srcId="{4C0373DF-72B7-4DE0-8897-3F4460DE5019}" destId="{EF995415-DEC4-4D61-91BB-405B84C62C7B}" srcOrd="0" destOrd="0" presId="urn:microsoft.com/office/officeart/2005/8/layout/hierarchy4"/>
    <dgm:cxn modelId="{85E04277-BDAD-4512-92C7-FFC63C122517}" type="presParOf" srcId="{4C0373DF-72B7-4DE0-8897-3F4460DE5019}" destId="{8900EEC9-B938-4131-A327-F5879A229980}" srcOrd="1" destOrd="0" presId="urn:microsoft.com/office/officeart/2005/8/layout/hierarchy4"/>
    <dgm:cxn modelId="{EE98F16B-41DA-4E25-AAD7-876F2C3643C6}" type="presParOf" srcId="{4C0373DF-72B7-4DE0-8897-3F4460DE5019}" destId="{A6D317C2-7F71-4B05-A5E4-C6C74C257E79}" srcOrd="2" destOrd="0" presId="urn:microsoft.com/office/officeart/2005/8/layout/hierarchy4"/>
    <dgm:cxn modelId="{28808D72-BB1D-45CC-809E-F44270C16363}" type="presParOf" srcId="{A6D317C2-7F71-4B05-A5E4-C6C74C257E79}" destId="{001C20C1-AF18-40E5-B6CE-A41656BE1694}" srcOrd="0" destOrd="0" presId="urn:microsoft.com/office/officeart/2005/8/layout/hierarchy4"/>
    <dgm:cxn modelId="{6A22B291-E687-4842-A610-C60CDA44F3C6}" type="presParOf" srcId="{001C20C1-AF18-40E5-B6CE-A41656BE1694}" destId="{9343BDA1-39BB-465B-904F-1518F999B6F5}" srcOrd="0" destOrd="0" presId="urn:microsoft.com/office/officeart/2005/8/layout/hierarchy4"/>
    <dgm:cxn modelId="{C70302D4-0CF9-4AB9-A1F0-8CEA5AEFBAE3}" type="presParOf" srcId="{001C20C1-AF18-40E5-B6CE-A41656BE1694}" destId="{69AC176A-EBD7-413A-A565-795F7CDC85DA}" srcOrd="1" destOrd="0" presId="urn:microsoft.com/office/officeart/2005/8/layout/hierarchy4"/>
    <dgm:cxn modelId="{F503A46B-9EB8-4B35-9920-E37481E78F8C}" type="presParOf" srcId="{A6D317C2-7F71-4B05-A5E4-C6C74C257E79}" destId="{2B9B7AAE-1DDD-4CF7-8204-21BE544F72F5}" srcOrd="1" destOrd="0" presId="urn:microsoft.com/office/officeart/2005/8/layout/hierarchy4"/>
    <dgm:cxn modelId="{EE932885-7826-4DC4-B673-A233046645CF}" type="presParOf" srcId="{A6D317C2-7F71-4B05-A5E4-C6C74C257E79}" destId="{946499A1-F732-4CA1-9189-339BB5D552FD}" srcOrd="2" destOrd="0" presId="urn:microsoft.com/office/officeart/2005/8/layout/hierarchy4"/>
    <dgm:cxn modelId="{CA7D369E-FAEF-43E9-B462-09BB01C91468}" type="presParOf" srcId="{946499A1-F732-4CA1-9189-339BB5D552FD}" destId="{07A168AE-032E-4FBB-BD38-CAA6861E3C22}" srcOrd="0" destOrd="0" presId="urn:microsoft.com/office/officeart/2005/8/layout/hierarchy4"/>
    <dgm:cxn modelId="{6162B295-8082-4A05-AB72-55A47671DFA0}" type="presParOf" srcId="{946499A1-F732-4CA1-9189-339BB5D552FD}" destId="{16CE1AD3-C245-4207-A4E2-AFCC5E745AC0}" srcOrd="1" destOrd="0" presId="urn:microsoft.com/office/officeart/2005/8/layout/hierarchy4"/>
    <dgm:cxn modelId="{0DC5F4D6-586D-43C5-8128-840C8B2899A9}" type="presParOf" srcId="{A6D317C2-7F71-4B05-A5E4-C6C74C257E79}" destId="{59925756-4462-446C-9CE3-4A521260922D}" srcOrd="3" destOrd="0" presId="urn:microsoft.com/office/officeart/2005/8/layout/hierarchy4"/>
    <dgm:cxn modelId="{7AC8EB7B-4703-43A7-823E-AA085F8EC9A3}" type="presParOf" srcId="{A6D317C2-7F71-4B05-A5E4-C6C74C257E79}" destId="{E9854D99-FD16-4B57-9F62-3C2862AE9AB8}" srcOrd="4" destOrd="0" presId="urn:microsoft.com/office/officeart/2005/8/layout/hierarchy4"/>
    <dgm:cxn modelId="{C1C5BB08-4656-4199-8278-042979B72710}" type="presParOf" srcId="{E9854D99-FD16-4B57-9F62-3C2862AE9AB8}" destId="{7549B2FC-594E-4359-B1D0-6BDEAE2B78A6}" srcOrd="0" destOrd="0" presId="urn:microsoft.com/office/officeart/2005/8/layout/hierarchy4"/>
    <dgm:cxn modelId="{F259E476-CB4A-4A19-B93B-28ED5FAD6D54}" type="presParOf" srcId="{E9854D99-FD16-4B57-9F62-3C2862AE9AB8}" destId="{B6789D17-9B49-49DE-8FBE-9489E41B0107}" srcOrd="1" destOrd="0" presId="urn:microsoft.com/office/officeart/2005/8/layout/hierarchy4"/>
    <dgm:cxn modelId="{BF3B7C86-7C1E-4DFA-A9F0-B69BD8FFB647}" type="presParOf" srcId="{A6D317C2-7F71-4B05-A5E4-C6C74C257E79}" destId="{4CFD19FB-C7E4-4966-9ACE-AD94CF59EFFB}" srcOrd="5" destOrd="0" presId="urn:microsoft.com/office/officeart/2005/8/layout/hierarchy4"/>
    <dgm:cxn modelId="{A38EE353-A8FB-4C90-8842-CDF2CC0742A4}" type="presParOf" srcId="{A6D317C2-7F71-4B05-A5E4-C6C74C257E79}" destId="{D838BFAC-4F6F-4123-9167-361F46D6A614}" srcOrd="6" destOrd="0" presId="urn:microsoft.com/office/officeart/2005/8/layout/hierarchy4"/>
    <dgm:cxn modelId="{872957F6-B17D-487E-8465-EFA0166BDEF9}" type="presParOf" srcId="{D838BFAC-4F6F-4123-9167-361F46D6A614}" destId="{938A9D39-1A4C-46E1-BCF2-3FBEF0112A48}" srcOrd="0" destOrd="0" presId="urn:microsoft.com/office/officeart/2005/8/layout/hierarchy4"/>
    <dgm:cxn modelId="{92C3483F-F210-48B5-8396-A85C4C9E7501}" type="presParOf" srcId="{D838BFAC-4F6F-4123-9167-361F46D6A614}" destId="{933DFB5F-3195-4B28-8CD5-74251C2F93DC}" srcOrd="1" destOrd="0" presId="urn:microsoft.com/office/officeart/2005/8/layout/hierarchy4"/>
    <dgm:cxn modelId="{011974D6-988D-4D9C-8E44-8A0B71383EAA}" type="presParOf" srcId="{A6D317C2-7F71-4B05-A5E4-C6C74C257E79}" destId="{86FCC2F5-2A8B-40BA-AE8F-142DA896A29F}" srcOrd="7" destOrd="0" presId="urn:microsoft.com/office/officeart/2005/8/layout/hierarchy4"/>
    <dgm:cxn modelId="{AF800B08-4DDC-4401-9884-DA50EBEED279}" type="presParOf" srcId="{A6D317C2-7F71-4B05-A5E4-C6C74C257E79}" destId="{9490AF2A-3926-449C-A7A0-DC5DFEA43B01}" srcOrd="8" destOrd="0" presId="urn:microsoft.com/office/officeart/2005/8/layout/hierarchy4"/>
    <dgm:cxn modelId="{E4353A64-D7C6-46F0-AC39-B8917B3F3322}" type="presParOf" srcId="{9490AF2A-3926-449C-A7A0-DC5DFEA43B01}" destId="{FB177F65-4CB3-41B6-821C-7EF8DA1D3D91}" srcOrd="0" destOrd="0" presId="urn:microsoft.com/office/officeart/2005/8/layout/hierarchy4"/>
    <dgm:cxn modelId="{809A64FA-3714-4E6E-A9A4-FD161656E78E}" type="presParOf" srcId="{9490AF2A-3926-449C-A7A0-DC5DFEA43B01}" destId="{3CCB6C69-F20E-4C54-86CB-C58B1A351825}" srcOrd="1" destOrd="0" presId="urn:microsoft.com/office/officeart/2005/8/layout/hierarchy4"/>
    <dgm:cxn modelId="{A2312423-3AC9-4CB7-8567-5E632C6332A6}" type="presParOf" srcId="{A6D317C2-7F71-4B05-A5E4-C6C74C257E79}" destId="{5235DA94-CCAA-40B8-8C67-67D10E820784}" srcOrd="9" destOrd="0" presId="urn:microsoft.com/office/officeart/2005/8/layout/hierarchy4"/>
    <dgm:cxn modelId="{C26F932C-75D4-4D9C-A5F7-99CBCC3A858D}" type="presParOf" srcId="{A6D317C2-7F71-4B05-A5E4-C6C74C257E79}" destId="{B468CEEE-D7AD-475B-AC65-A4B261269433}" srcOrd="10" destOrd="0" presId="urn:microsoft.com/office/officeart/2005/8/layout/hierarchy4"/>
    <dgm:cxn modelId="{03E3E76E-0FBC-4B4E-AF7E-5698413B01FA}" type="presParOf" srcId="{B468CEEE-D7AD-475B-AC65-A4B261269433}" destId="{E9D6CAB5-76B2-487C-B85A-9AD36C201BC5}" srcOrd="0" destOrd="0" presId="urn:microsoft.com/office/officeart/2005/8/layout/hierarchy4"/>
    <dgm:cxn modelId="{7807A6A0-BE76-4771-8AE3-24E7E2AFD8FE}" type="presParOf" srcId="{B468CEEE-D7AD-475B-AC65-A4B261269433}" destId="{66C9355A-9A66-466A-9592-2A3D2CD96E6B}" srcOrd="1" destOrd="0" presId="urn:microsoft.com/office/officeart/2005/8/layout/hierarchy4"/>
    <dgm:cxn modelId="{FA57E6C4-DAF1-48A3-87AE-27CA5B82EF10}" type="presParOf" srcId="{A6D317C2-7F71-4B05-A5E4-C6C74C257E79}" destId="{F51BE051-80A1-4780-8B68-1D6F5D5CA390}" srcOrd="11" destOrd="0" presId="urn:microsoft.com/office/officeart/2005/8/layout/hierarchy4"/>
    <dgm:cxn modelId="{B1D437ED-FCF6-434C-BF95-590DA6D63D86}" type="presParOf" srcId="{A6D317C2-7F71-4B05-A5E4-C6C74C257E79}" destId="{F948A5EF-218D-4808-BAFC-FA748195D547}" srcOrd="12" destOrd="0" presId="urn:microsoft.com/office/officeart/2005/8/layout/hierarchy4"/>
    <dgm:cxn modelId="{33802B9A-A579-451B-BFCE-21F65098C4FE}" type="presParOf" srcId="{F948A5EF-218D-4808-BAFC-FA748195D547}" destId="{D00CA696-A33B-4667-814B-615BECB5C57A}" srcOrd="0" destOrd="0" presId="urn:microsoft.com/office/officeart/2005/8/layout/hierarchy4"/>
    <dgm:cxn modelId="{FBC22367-2559-4555-A043-C8B58240BC8F}" type="presParOf" srcId="{F948A5EF-218D-4808-BAFC-FA748195D547}" destId="{0DA51BB1-5BFC-4D9F-949C-DD6033E06AC8}" srcOrd="1" destOrd="0" presId="urn:microsoft.com/office/officeart/2005/8/layout/hierarchy4"/>
    <dgm:cxn modelId="{7083BB72-FAED-4551-AFF2-A267AE2E75C9}" type="presParOf" srcId="{A6D317C2-7F71-4B05-A5E4-C6C74C257E79}" destId="{3CE0037C-5273-4BB7-88AC-FC8A581126A8}" srcOrd="13" destOrd="0" presId="urn:microsoft.com/office/officeart/2005/8/layout/hierarchy4"/>
    <dgm:cxn modelId="{46909C63-4B81-4D8D-AEB3-8C1AC0C60232}" type="presParOf" srcId="{A6D317C2-7F71-4B05-A5E4-C6C74C257E79}" destId="{5810DFE4-B12F-4064-B519-BEB902C54887}" srcOrd="14" destOrd="0" presId="urn:microsoft.com/office/officeart/2005/8/layout/hierarchy4"/>
    <dgm:cxn modelId="{F269CE21-8ECE-40A8-8385-8B0001CB4364}" type="presParOf" srcId="{5810DFE4-B12F-4064-B519-BEB902C54887}" destId="{A5355729-911A-48B6-8532-566F9D9898AB}" srcOrd="0" destOrd="0" presId="urn:microsoft.com/office/officeart/2005/8/layout/hierarchy4"/>
    <dgm:cxn modelId="{6A3DFE24-58B7-4DE8-B805-A05DFAD6DBAB}" type="presParOf" srcId="{5810DFE4-B12F-4064-B519-BEB902C54887}" destId="{A14FE4C4-1191-410C-B1A3-46C3395A4BEC}" srcOrd="1" destOrd="0" presId="urn:microsoft.com/office/officeart/2005/8/layout/hierarchy4"/>
    <dgm:cxn modelId="{408D5261-CB61-40AD-A27E-10A48FF8F9B7}" type="presParOf" srcId="{A6D317C2-7F71-4B05-A5E4-C6C74C257E79}" destId="{105243C4-A38B-4E64-8833-53365ACF1866}" srcOrd="15" destOrd="0" presId="urn:microsoft.com/office/officeart/2005/8/layout/hierarchy4"/>
    <dgm:cxn modelId="{5DA05CBC-7B6B-434F-AC98-D447E017D278}" type="presParOf" srcId="{A6D317C2-7F71-4B05-A5E4-C6C74C257E79}" destId="{3B317DDE-61F1-40E7-BBA2-C68E1C02F5B1}" srcOrd="16" destOrd="0" presId="urn:microsoft.com/office/officeart/2005/8/layout/hierarchy4"/>
    <dgm:cxn modelId="{03E8ABCD-9A5F-4BC3-BAB5-4C2C5EBBE832}" type="presParOf" srcId="{3B317DDE-61F1-40E7-BBA2-C68E1C02F5B1}" destId="{A9C1BA11-A140-4136-8BC9-F1A3202600BE}" srcOrd="0" destOrd="0" presId="urn:microsoft.com/office/officeart/2005/8/layout/hierarchy4"/>
    <dgm:cxn modelId="{E07EAADA-D5BB-475F-B72F-618EF35FB10E}" type="presParOf" srcId="{3B317DDE-61F1-40E7-BBA2-C68E1C02F5B1}" destId="{DD8F78B1-611F-44C3-B236-E048E7E43A31}" srcOrd="1" destOrd="0" presId="urn:microsoft.com/office/officeart/2005/8/layout/hierarchy4"/>
    <dgm:cxn modelId="{C1428B55-9953-447B-839C-BF0FF6416241}" type="presParOf" srcId="{A6D317C2-7F71-4B05-A5E4-C6C74C257E79}" destId="{2F962A29-DB8B-421C-AF76-096E9CED95D6}" srcOrd="17" destOrd="0" presId="urn:microsoft.com/office/officeart/2005/8/layout/hierarchy4"/>
    <dgm:cxn modelId="{5CD357F5-CC32-44EB-98C1-66DAEFA6E950}" type="presParOf" srcId="{A6D317C2-7F71-4B05-A5E4-C6C74C257E79}" destId="{D6D8DE71-C850-4E80-9D00-6E331D00CF98}" srcOrd="18" destOrd="0" presId="urn:microsoft.com/office/officeart/2005/8/layout/hierarchy4"/>
    <dgm:cxn modelId="{D89DEB95-B1BF-4184-8676-45B698097587}" type="presParOf" srcId="{D6D8DE71-C850-4E80-9D00-6E331D00CF98}" destId="{29C4770E-6213-4599-A562-D5DA027189B6}" srcOrd="0" destOrd="0" presId="urn:microsoft.com/office/officeart/2005/8/layout/hierarchy4"/>
    <dgm:cxn modelId="{AF686288-D071-4566-B4B3-BB06FFB8B7C9}" type="presParOf" srcId="{D6D8DE71-C850-4E80-9D00-6E331D00CF98}" destId="{8745296B-912A-4F19-843A-1F2A274409D7}" srcOrd="1" destOrd="0" presId="urn:microsoft.com/office/officeart/2005/8/layout/hierarchy4"/>
    <dgm:cxn modelId="{AB43039F-7158-4F7F-AF4A-43FED1A03249}" type="presParOf" srcId="{A6D317C2-7F71-4B05-A5E4-C6C74C257E79}" destId="{283D856E-8CAD-4DD1-A6F6-E0FC08E774F2}" srcOrd="19" destOrd="0" presId="urn:microsoft.com/office/officeart/2005/8/layout/hierarchy4"/>
    <dgm:cxn modelId="{91062C31-9971-4933-9C90-3BC692D74816}" type="presParOf" srcId="{A6D317C2-7F71-4B05-A5E4-C6C74C257E79}" destId="{EC456507-76C7-4CE9-9E96-1CBFB1400F4E}" srcOrd="20" destOrd="0" presId="urn:microsoft.com/office/officeart/2005/8/layout/hierarchy4"/>
    <dgm:cxn modelId="{7028D565-9E1F-4D62-A955-BFAD566B13F5}" type="presParOf" srcId="{EC456507-76C7-4CE9-9E96-1CBFB1400F4E}" destId="{B3FD23F2-6188-41EE-AB9A-388DE83D0AA1}" srcOrd="0" destOrd="0" presId="urn:microsoft.com/office/officeart/2005/8/layout/hierarchy4"/>
    <dgm:cxn modelId="{3000A0AD-85F4-46B5-B95B-B165D6F6F6A6}" type="presParOf" srcId="{EC456507-76C7-4CE9-9E96-1CBFB1400F4E}" destId="{7D09A397-B4FE-409A-9378-FD470578205A}"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420C68-FE9E-423B-BBA9-415AC40111E2}" type="doc">
      <dgm:prSet loTypeId="urn:microsoft.com/office/officeart/2005/8/layout/hierarchy4" loCatId="list" qsTypeId="urn:microsoft.com/office/officeart/2005/8/quickstyle/3d1" qsCatId="3D" csTypeId="urn:microsoft.com/office/officeart/2005/8/colors/accent0_3" csCatId="mainScheme" phldr="1"/>
      <dgm:spPr/>
      <dgm:t>
        <a:bodyPr/>
        <a:lstStyle/>
        <a:p>
          <a:endParaRPr lang="zh-CN" altLang="en-US"/>
        </a:p>
      </dgm:t>
    </dgm:pt>
    <dgm:pt modelId="{6D361A9B-63DC-4F63-A099-E59C262BDB79}">
      <dgm:prSet phldrT="[文本]" custT="1"/>
      <dgm:spPr/>
      <dgm:t>
        <a:bodyPr/>
        <a:lstStyle/>
        <a:p>
          <a:r>
            <a:rPr lang="zh-CN" altLang="en-US" sz="3600" b="1" i="0" u="none" dirty="0" smtClean="0"/>
            <a:t>智慧图书馆管理平台</a:t>
          </a:r>
          <a:endParaRPr lang="zh-CN" altLang="en-US" sz="3600" dirty="0"/>
        </a:p>
      </dgm:t>
    </dgm:pt>
    <dgm:pt modelId="{DB46FBA1-90C4-4D83-8235-A11CB61EFBE9}" type="parTrans" cxnId="{CE61E2D9-8883-4F8E-A0C8-0B01FD8E7CA9}">
      <dgm:prSet/>
      <dgm:spPr/>
      <dgm:t>
        <a:bodyPr/>
        <a:lstStyle/>
        <a:p>
          <a:endParaRPr lang="zh-CN" altLang="en-US" sz="1400"/>
        </a:p>
      </dgm:t>
    </dgm:pt>
    <dgm:pt modelId="{BB08D23B-908E-45EB-B4EF-87940A74FD24}" type="sibTrans" cxnId="{CE61E2D9-8883-4F8E-A0C8-0B01FD8E7CA9}">
      <dgm:prSet/>
      <dgm:spPr/>
      <dgm:t>
        <a:bodyPr/>
        <a:lstStyle/>
        <a:p>
          <a:endParaRPr lang="zh-CN" altLang="en-US" sz="1400"/>
        </a:p>
      </dgm:t>
    </dgm:pt>
    <dgm:pt modelId="{6F15701F-AA3B-4FAE-A3DE-BD94DEC0019F}">
      <dgm:prSet custT="1"/>
      <dgm:spPr/>
      <dgm:t>
        <a:bodyPr/>
        <a:lstStyle/>
        <a:p>
          <a:r>
            <a:rPr lang="zh-CN" altLang="en-US" sz="1600" b="1" i="0" dirty="0" smtClean="0"/>
            <a:t>智慧门户管理系统</a:t>
          </a:r>
          <a:endParaRPr lang="zh-CN" altLang="en-US" sz="1600" b="1" i="0" dirty="0"/>
        </a:p>
      </dgm:t>
    </dgm:pt>
    <dgm:pt modelId="{600D95FD-400F-470D-B0CA-E1530573A90D}" type="parTrans" cxnId="{432824FC-430C-47F3-9404-13EC3C20EBED}">
      <dgm:prSet/>
      <dgm:spPr/>
      <dgm:t>
        <a:bodyPr/>
        <a:lstStyle/>
        <a:p>
          <a:endParaRPr lang="zh-CN" altLang="en-US" sz="1400"/>
        </a:p>
      </dgm:t>
    </dgm:pt>
    <dgm:pt modelId="{8AFDEBFB-7138-4E3A-AECD-9BCBBBB17B54}" type="sibTrans" cxnId="{432824FC-430C-47F3-9404-13EC3C20EBED}">
      <dgm:prSet/>
      <dgm:spPr/>
      <dgm:t>
        <a:bodyPr/>
        <a:lstStyle/>
        <a:p>
          <a:endParaRPr lang="zh-CN" altLang="en-US" sz="1400"/>
        </a:p>
      </dgm:t>
    </dgm:pt>
    <dgm:pt modelId="{B58E3596-DF97-4402-8FFC-5BA015569F68}">
      <dgm:prSet custT="1"/>
      <dgm:spPr/>
      <dgm:t>
        <a:bodyPr/>
        <a:lstStyle/>
        <a:p>
          <a:r>
            <a:rPr lang="zh-CN" altLang="en-US" sz="1600" b="1" i="0" dirty="0" smtClean="0"/>
            <a:t>纸电一体元数据编目系统</a:t>
          </a:r>
          <a:endParaRPr lang="zh-CN" altLang="en-US" sz="1600" b="1" i="0" dirty="0"/>
        </a:p>
      </dgm:t>
    </dgm:pt>
    <dgm:pt modelId="{79E8D542-7431-4DD6-B8A8-64899B495F1F}" type="parTrans" cxnId="{50542529-261B-4E2E-BB96-4E8C5EDCA7E0}">
      <dgm:prSet/>
      <dgm:spPr/>
      <dgm:t>
        <a:bodyPr/>
        <a:lstStyle/>
        <a:p>
          <a:endParaRPr lang="zh-CN" altLang="en-US" sz="1400"/>
        </a:p>
      </dgm:t>
    </dgm:pt>
    <dgm:pt modelId="{89E24DC0-592A-40D3-9F22-C7637A02CBFC}" type="sibTrans" cxnId="{50542529-261B-4E2E-BB96-4E8C5EDCA7E0}">
      <dgm:prSet/>
      <dgm:spPr/>
      <dgm:t>
        <a:bodyPr/>
        <a:lstStyle/>
        <a:p>
          <a:endParaRPr lang="zh-CN" altLang="en-US" sz="1400"/>
        </a:p>
      </dgm:t>
    </dgm:pt>
    <dgm:pt modelId="{1F41B844-8FC3-4BE8-9F4E-8E4FD193A82A}">
      <dgm:prSet custT="1"/>
      <dgm:spPr/>
      <dgm:t>
        <a:bodyPr/>
        <a:lstStyle/>
        <a:p>
          <a:r>
            <a:rPr lang="zh-CN" altLang="en-US" sz="1600" b="1" i="0" dirty="0" smtClean="0"/>
            <a:t>电子资源生命周期管理系统</a:t>
          </a:r>
          <a:endParaRPr lang="zh-CN" altLang="en-US" sz="1600" b="1" i="0" dirty="0"/>
        </a:p>
      </dgm:t>
    </dgm:pt>
    <dgm:pt modelId="{86D2A429-A837-42E7-A1AA-B5447062081C}" type="parTrans" cxnId="{C6392D81-CE83-48AB-8811-6EDB90DFE79C}">
      <dgm:prSet/>
      <dgm:spPr/>
      <dgm:t>
        <a:bodyPr/>
        <a:lstStyle/>
        <a:p>
          <a:endParaRPr lang="zh-CN" altLang="en-US" sz="1400"/>
        </a:p>
      </dgm:t>
    </dgm:pt>
    <dgm:pt modelId="{D05E8F51-9B41-4E51-AC25-3F0A333988E4}" type="sibTrans" cxnId="{C6392D81-CE83-48AB-8811-6EDB90DFE79C}">
      <dgm:prSet/>
      <dgm:spPr/>
      <dgm:t>
        <a:bodyPr/>
        <a:lstStyle/>
        <a:p>
          <a:endParaRPr lang="zh-CN" altLang="en-US" sz="1400"/>
        </a:p>
      </dgm:t>
    </dgm:pt>
    <dgm:pt modelId="{A2A19468-AAD9-4D2D-91F7-6308AC353373}">
      <dgm:prSet custT="1"/>
      <dgm:spPr/>
      <dgm:t>
        <a:bodyPr/>
        <a:lstStyle/>
        <a:p>
          <a:r>
            <a:rPr lang="zh-CN" altLang="en-US" sz="1600" b="1" i="0" dirty="0" smtClean="0"/>
            <a:t>借阅服务管理系统</a:t>
          </a:r>
          <a:endParaRPr lang="zh-CN" altLang="en-US" sz="1600" b="1" i="0" dirty="0"/>
        </a:p>
      </dgm:t>
    </dgm:pt>
    <dgm:pt modelId="{E97BB64C-801D-4058-8AF5-39CAC3A6839D}" type="parTrans" cxnId="{FD373B24-AFB8-4D25-8C00-8267D4BA7FDF}">
      <dgm:prSet/>
      <dgm:spPr/>
      <dgm:t>
        <a:bodyPr/>
        <a:lstStyle/>
        <a:p>
          <a:endParaRPr lang="zh-CN" altLang="en-US" sz="1400"/>
        </a:p>
      </dgm:t>
    </dgm:pt>
    <dgm:pt modelId="{CDA90069-5520-4813-89E2-B6B4B4094559}" type="sibTrans" cxnId="{FD373B24-AFB8-4D25-8C00-8267D4BA7FDF}">
      <dgm:prSet/>
      <dgm:spPr/>
      <dgm:t>
        <a:bodyPr/>
        <a:lstStyle/>
        <a:p>
          <a:endParaRPr lang="zh-CN" altLang="en-US" sz="1400"/>
        </a:p>
      </dgm:t>
    </dgm:pt>
    <dgm:pt modelId="{1B105409-3973-4645-9A53-EEDF86884A5B}">
      <dgm:prSet custT="1"/>
      <dgm:spPr/>
      <dgm:t>
        <a:bodyPr/>
        <a:lstStyle/>
        <a:p>
          <a:r>
            <a:rPr lang="zh-CN" altLang="en-US" sz="1600" b="1" i="0" dirty="0" smtClean="0"/>
            <a:t>总分馆与联盟管理系统</a:t>
          </a:r>
          <a:endParaRPr lang="zh-CN" altLang="en-US" sz="1600" b="1" i="0" dirty="0"/>
        </a:p>
      </dgm:t>
    </dgm:pt>
    <dgm:pt modelId="{5C8A01EC-B5F8-4FA0-9612-1CE38564E6F8}" type="parTrans" cxnId="{B55EDDCE-419B-4CBA-B71D-3445FD931AC9}">
      <dgm:prSet/>
      <dgm:spPr/>
      <dgm:t>
        <a:bodyPr/>
        <a:lstStyle/>
        <a:p>
          <a:endParaRPr lang="zh-CN" altLang="en-US" sz="1400"/>
        </a:p>
      </dgm:t>
    </dgm:pt>
    <dgm:pt modelId="{C31181F8-3DD3-419A-98E2-6A9822404A7D}" type="sibTrans" cxnId="{B55EDDCE-419B-4CBA-B71D-3445FD931AC9}">
      <dgm:prSet/>
      <dgm:spPr/>
      <dgm:t>
        <a:bodyPr/>
        <a:lstStyle/>
        <a:p>
          <a:endParaRPr lang="zh-CN" altLang="en-US" sz="1400"/>
        </a:p>
      </dgm:t>
    </dgm:pt>
    <dgm:pt modelId="{EB9A9D2D-4CF1-4057-BD39-D0913FF6295C}">
      <dgm:prSet custT="1"/>
      <dgm:spPr/>
      <dgm:t>
        <a:bodyPr/>
        <a:lstStyle/>
        <a:p>
          <a:r>
            <a:rPr lang="zh-CN" altLang="en-US" sz="1600" b="1" i="0" dirty="0" smtClean="0"/>
            <a:t>图书馆数据中心</a:t>
          </a:r>
          <a:endParaRPr lang="zh-CN" altLang="en-US" sz="1600" b="1" i="0" dirty="0"/>
        </a:p>
      </dgm:t>
    </dgm:pt>
    <dgm:pt modelId="{FBDE9D8C-34F1-465E-9506-196139713F8C}" type="parTrans" cxnId="{DA6D192F-4E01-452A-8CB5-4DF952799EAC}">
      <dgm:prSet/>
      <dgm:spPr/>
      <dgm:t>
        <a:bodyPr/>
        <a:lstStyle/>
        <a:p>
          <a:endParaRPr lang="zh-CN" altLang="en-US" sz="1400"/>
        </a:p>
      </dgm:t>
    </dgm:pt>
    <dgm:pt modelId="{745B2CD5-D22C-421B-8E3A-B09B6417D581}" type="sibTrans" cxnId="{DA6D192F-4E01-452A-8CB5-4DF952799EAC}">
      <dgm:prSet/>
      <dgm:spPr/>
      <dgm:t>
        <a:bodyPr/>
        <a:lstStyle/>
        <a:p>
          <a:endParaRPr lang="zh-CN" altLang="en-US" sz="1400"/>
        </a:p>
      </dgm:t>
    </dgm:pt>
    <dgm:pt modelId="{C2433DFA-3319-42FE-A941-CFEBB03F7A53}">
      <dgm:prSet custT="1"/>
      <dgm:spPr/>
      <dgm:t>
        <a:bodyPr/>
        <a:lstStyle/>
        <a:p>
          <a:r>
            <a:rPr lang="zh-CN" altLang="en-US" sz="1600" b="1" i="0" dirty="0" smtClean="0"/>
            <a:t>运行监控与决策支持系统</a:t>
          </a:r>
          <a:endParaRPr lang="zh-CN" altLang="en-US" sz="1600" b="1" i="0" dirty="0"/>
        </a:p>
      </dgm:t>
    </dgm:pt>
    <dgm:pt modelId="{03AE6050-0F29-4626-96A9-80AEE438C9AB}" type="parTrans" cxnId="{B439957E-49D2-4DF5-A986-CEC0E13B7503}">
      <dgm:prSet/>
      <dgm:spPr/>
      <dgm:t>
        <a:bodyPr/>
        <a:lstStyle/>
        <a:p>
          <a:endParaRPr lang="zh-CN" altLang="en-US" sz="1400"/>
        </a:p>
      </dgm:t>
    </dgm:pt>
    <dgm:pt modelId="{110FD21B-CCC7-46D6-95A1-599AF210C8E0}" type="sibTrans" cxnId="{B439957E-49D2-4DF5-A986-CEC0E13B7503}">
      <dgm:prSet/>
      <dgm:spPr/>
      <dgm:t>
        <a:bodyPr/>
        <a:lstStyle/>
        <a:p>
          <a:endParaRPr lang="zh-CN" altLang="en-US" sz="1400"/>
        </a:p>
      </dgm:t>
    </dgm:pt>
    <dgm:pt modelId="{C075344B-2C8C-43E1-B0DF-A8DE56B9055C}">
      <dgm:prSet custT="1"/>
      <dgm:spPr/>
      <dgm:t>
        <a:bodyPr/>
        <a:lstStyle/>
        <a:p>
          <a:r>
            <a:rPr lang="zh-CN" altLang="en-US" sz="1600" b="1" i="0" dirty="0" smtClean="0"/>
            <a:t>全终端应用管理系统</a:t>
          </a:r>
          <a:endParaRPr lang="zh-CN" altLang="en-US" sz="1600" b="1" i="0" dirty="0"/>
        </a:p>
      </dgm:t>
    </dgm:pt>
    <dgm:pt modelId="{C1A27C74-C14D-408B-B49A-0A9E11E5564E}" type="parTrans" cxnId="{7A75F525-2C52-4C49-A71C-7540BDD9B929}">
      <dgm:prSet/>
      <dgm:spPr/>
      <dgm:t>
        <a:bodyPr/>
        <a:lstStyle/>
        <a:p>
          <a:endParaRPr lang="zh-CN" altLang="en-US" sz="1400"/>
        </a:p>
      </dgm:t>
    </dgm:pt>
    <dgm:pt modelId="{55AA97AA-F0D2-4905-97E1-81D9C70775B5}" type="sibTrans" cxnId="{7A75F525-2C52-4C49-A71C-7540BDD9B929}">
      <dgm:prSet/>
      <dgm:spPr/>
      <dgm:t>
        <a:bodyPr/>
        <a:lstStyle/>
        <a:p>
          <a:endParaRPr lang="zh-CN" altLang="en-US" sz="1400"/>
        </a:p>
      </dgm:t>
    </dgm:pt>
    <dgm:pt modelId="{5C2E3073-8F12-4BEA-9B93-C9CB75C7706A}">
      <dgm:prSet custT="1"/>
      <dgm:spPr/>
      <dgm:t>
        <a:bodyPr/>
        <a:lstStyle/>
        <a:p>
          <a:r>
            <a:rPr lang="zh-CN" altLang="en-US" sz="1600" b="1" i="0" dirty="0" smtClean="0"/>
            <a:t>用户统一管理系统</a:t>
          </a:r>
          <a:endParaRPr lang="zh-CN" altLang="en-US" sz="1600" b="1" i="0" dirty="0"/>
        </a:p>
      </dgm:t>
    </dgm:pt>
    <dgm:pt modelId="{E1A0192A-E909-4200-8E04-20AB1FCFAD34}" type="parTrans" cxnId="{9C1FF987-7938-4A18-BE17-E79F637F9F96}">
      <dgm:prSet/>
      <dgm:spPr/>
      <dgm:t>
        <a:bodyPr/>
        <a:lstStyle/>
        <a:p>
          <a:endParaRPr lang="zh-CN" altLang="en-US" sz="1400"/>
        </a:p>
      </dgm:t>
    </dgm:pt>
    <dgm:pt modelId="{B8B0DDE9-722A-467A-9161-4099ADD61350}" type="sibTrans" cxnId="{9C1FF987-7938-4A18-BE17-E79F637F9F96}">
      <dgm:prSet/>
      <dgm:spPr/>
      <dgm:t>
        <a:bodyPr/>
        <a:lstStyle/>
        <a:p>
          <a:endParaRPr lang="zh-CN" altLang="en-US" sz="1400"/>
        </a:p>
      </dgm:t>
    </dgm:pt>
    <dgm:pt modelId="{201330C5-63B5-4A33-BFEE-A60C36869EEB}" type="pres">
      <dgm:prSet presAssocID="{C4420C68-FE9E-423B-BBA9-415AC40111E2}" presName="Name0" presStyleCnt="0">
        <dgm:presLayoutVars>
          <dgm:chPref val="1"/>
          <dgm:dir/>
          <dgm:animOne val="branch"/>
          <dgm:animLvl val="lvl"/>
          <dgm:resizeHandles/>
        </dgm:presLayoutVars>
      </dgm:prSet>
      <dgm:spPr/>
      <dgm:t>
        <a:bodyPr/>
        <a:lstStyle/>
        <a:p>
          <a:endParaRPr lang="zh-CN" altLang="en-US"/>
        </a:p>
      </dgm:t>
    </dgm:pt>
    <dgm:pt modelId="{4C0373DF-72B7-4DE0-8897-3F4460DE5019}" type="pres">
      <dgm:prSet presAssocID="{6D361A9B-63DC-4F63-A099-E59C262BDB79}" presName="vertOne" presStyleCnt="0"/>
      <dgm:spPr/>
    </dgm:pt>
    <dgm:pt modelId="{EF995415-DEC4-4D61-91BB-405B84C62C7B}" type="pres">
      <dgm:prSet presAssocID="{6D361A9B-63DC-4F63-A099-E59C262BDB79}" presName="txOne" presStyleLbl="node0" presStyleIdx="0" presStyleCnt="1" custScaleY="31300" custLinFactNeighborX="58" custLinFactNeighborY="57563">
        <dgm:presLayoutVars>
          <dgm:chPref val="3"/>
        </dgm:presLayoutVars>
      </dgm:prSet>
      <dgm:spPr/>
      <dgm:t>
        <a:bodyPr/>
        <a:lstStyle/>
        <a:p>
          <a:endParaRPr lang="zh-CN" altLang="en-US"/>
        </a:p>
      </dgm:t>
    </dgm:pt>
    <dgm:pt modelId="{8900EEC9-B938-4131-A327-F5879A229980}" type="pres">
      <dgm:prSet presAssocID="{6D361A9B-63DC-4F63-A099-E59C262BDB79}" presName="parTransOne" presStyleCnt="0"/>
      <dgm:spPr/>
    </dgm:pt>
    <dgm:pt modelId="{A6D317C2-7F71-4B05-A5E4-C6C74C257E79}" type="pres">
      <dgm:prSet presAssocID="{6D361A9B-63DC-4F63-A099-E59C262BDB79}" presName="horzOne" presStyleCnt="0"/>
      <dgm:spPr/>
    </dgm:pt>
    <dgm:pt modelId="{B99E8D2C-E389-487A-B58C-153831589D93}" type="pres">
      <dgm:prSet presAssocID="{6F15701F-AA3B-4FAE-A3DE-BD94DEC0019F}" presName="vertTwo" presStyleCnt="0"/>
      <dgm:spPr/>
    </dgm:pt>
    <dgm:pt modelId="{5668CDAC-243F-40F6-BD88-09BBC04F013B}" type="pres">
      <dgm:prSet presAssocID="{6F15701F-AA3B-4FAE-A3DE-BD94DEC0019F}" presName="txTwo" presStyleLbl="node2" presStyleIdx="0" presStyleCnt="9">
        <dgm:presLayoutVars>
          <dgm:chPref val="3"/>
        </dgm:presLayoutVars>
      </dgm:prSet>
      <dgm:spPr/>
      <dgm:t>
        <a:bodyPr/>
        <a:lstStyle/>
        <a:p>
          <a:endParaRPr lang="zh-CN" altLang="en-US"/>
        </a:p>
      </dgm:t>
    </dgm:pt>
    <dgm:pt modelId="{7A186113-3411-412B-8083-A5B3263201F9}" type="pres">
      <dgm:prSet presAssocID="{6F15701F-AA3B-4FAE-A3DE-BD94DEC0019F}" presName="horzTwo" presStyleCnt="0"/>
      <dgm:spPr/>
    </dgm:pt>
    <dgm:pt modelId="{98737CD4-826A-4C21-B8C9-26E352B16382}" type="pres">
      <dgm:prSet presAssocID="{8AFDEBFB-7138-4E3A-AECD-9BCBBBB17B54}" presName="sibSpaceTwo" presStyleCnt="0"/>
      <dgm:spPr/>
    </dgm:pt>
    <dgm:pt modelId="{D231A3B2-9689-4E83-B507-0EED63178A32}" type="pres">
      <dgm:prSet presAssocID="{B58E3596-DF97-4402-8FFC-5BA015569F68}" presName="vertTwo" presStyleCnt="0"/>
      <dgm:spPr/>
    </dgm:pt>
    <dgm:pt modelId="{8E0067A0-A78F-4954-84E9-6625AB44AD24}" type="pres">
      <dgm:prSet presAssocID="{B58E3596-DF97-4402-8FFC-5BA015569F68}" presName="txTwo" presStyleLbl="node2" presStyleIdx="1" presStyleCnt="9">
        <dgm:presLayoutVars>
          <dgm:chPref val="3"/>
        </dgm:presLayoutVars>
      </dgm:prSet>
      <dgm:spPr/>
      <dgm:t>
        <a:bodyPr/>
        <a:lstStyle/>
        <a:p>
          <a:endParaRPr lang="zh-CN" altLang="en-US"/>
        </a:p>
      </dgm:t>
    </dgm:pt>
    <dgm:pt modelId="{955A0976-F5A0-47BC-A09A-08D3A2D20F32}" type="pres">
      <dgm:prSet presAssocID="{B58E3596-DF97-4402-8FFC-5BA015569F68}" presName="horzTwo" presStyleCnt="0"/>
      <dgm:spPr/>
    </dgm:pt>
    <dgm:pt modelId="{CB91ADBA-9D22-429A-8A51-7A49C307E41E}" type="pres">
      <dgm:prSet presAssocID="{89E24DC0-592A-40D3-9F22-C7637A02CBFC}" presName="sibSpaceTwo" presStyleCnt="0"/>
      <dgm:spPr/>
    </dgm:pt>
    <dgm:pt modelId="{A3615897-7189-408F-96DB-467489396589}" type="pres">
      <dgm:prSet presAssocID="{1F41B844-8FC3-4BE8-9F4E-8E4FD193A82A}" presName="vertTwo" presStyleCnt="0"/>
      <dgm:spPr/>
    </dgm:pt>
    <dgm:pt modelId="{0CF1EB78-F904-4DD7-AE4A-C77F8EEE4D60}" type="pres">
      <dgm:prSet presAssocID="{1F41B844-8FC3-4BE8-9F4E-8E4FD193A82A}" presName="txTwo" presStyleLbl="node2" presStyleIdx="2" presStyleCnt="9">
        <dgm:presLayoutVars>
          <dgm:chPref val="3"/>
        </dgm:presLayoutVars>
      </dgm:prSet>
      <dgm:spPr/>
      <dgm:t>
        <a:bodyPr/>
        <a:lstStyle/>
        <a:p>
          <a:endParaRPr lang="zh-CN" altLang="en-US"/>
        </a:p>
      </dgm:t>
    </dgm:pt>
    <dgm:pt modelId="{5AE2ACDA-914F-4ACB-89AE-625F5527E4D4}" type="pres">
      <dgm:prSet presAssocID="{1F41B844-8FC3-4BE8-9F4E-8E4FD193A82A}" presName="horzTwo" presStyleCnt="0"/>
      <dgm:spPr/>
    </dgm:pt>
    <dgm:pt modelId="{17B3CE45-6DF5-419E-9CA4-47C998CFC675}" type="pres">
      <dgm:prSet presAssocID="{D05E8F51-9B41-4E51-AC25-3F0A333988E4}" presName="sibSpaceTwo" presStyleCnt="0"/>
      <dgm:spPr/>
    </dgm:pt>
    <dgm:pt modelId="{DC4D6902-FD72-48A8-A2AB-527A84638CF5}" type="pres">
      <dgm:prSet presAssocID="{A2A19468-AAD9-4D2D-91F7-6308AC353373}" presName="vertTwo" presStyleCnt="0"/>
      <dgm:spPr/>
    </dgm:pt>
    <dgm:pt modelId="{5A7E0AC6-0BB2-4DEB-B879-CFEF8B53B63E}" type="pres">
      <dgm:prSet presAssocID="{A2A19468-AAD9-4D2D-91F7-6308AC353373}" presName="txTwo" presStyleLbl="node2" presStyleIdx="3" presStyleCnt="9">
        <dgm:presLayoutVars>
          <dgm:chPref val="3"/>
        </dgm:presLayoutVars>
      </dgm:prSet>
      <dgm:spPr/>
      <dgm:t>
        <a:bodyPr/>
        <a:lstStyle/>
        <a:p>
          <a:endParaRPr lang="zh-CN" altLang="en-US"/>
        </a:p>
      </dgm:t>
    </dgm:pt>
    <dgm:pt modelId="{EB67857E-8339-4947-83FF-E6C3C7AFBA77}" type="pres">
      <dgm:prSet presAssocID="{A2A19468-AAD9-4D2D-91F7-6308AC353373}" presName="horzTwo" presStyleCnt="0"/>
      <dgm:spPr/>
    </dgm:pt>
    <dgm:pt modelId="{6A863F7B-2441-4832-9D2A-185C446510F7}" type="pres">
      <dgm:prSet presAssocID="{CDA90069-5520-4813-89E2-B6B4B4094559}" presName="sibSpaceTwo" presStyleCnt="0"/>
      <dgm:spPr/>
    </dgm:pt>
    <dgm:pt modelId="{DA8DE8BF-FEA5-47AC-8641-1BA28330358A}" type="pres">
      <dgm:prSet presAssocID="{1B105409-3973-4645-9A53-EEDF86884A5B}" presName="vertTwo" presStyleCnt="0"/>
      <dgm:spPr/>
    </dgm:pt>
    <dgm:pt modelId="{5B98132C-8A5D-4ACC-BA73-69B11A176040}" type="pres">
      <dgm:prSet presAssocID="{1B105409-3973-4645-9A53-EEDF86884A5B}" presName="txTwo" presStyleLbl="node2" presStyleIdx="4" presStyleCnt="9">
        <dgm:presLayoutVars>
          <dgm:chPref val="3"/>
        </dgm:presLayoutVars>
      </dgm:prSet>
      <dgm:spPr/>
      <dgm:t>
        <a:bodyPr/>
        <a:lstStyle/>
        <a:p>
          <a:endParaRPr lang="zh-CN" altLang="en-US"/>
        </a:p>
      </dgm:t>
    </dgm:pt>
    <dgm:pt modelId="{6C2B0FCB-5C2D-429F-B733-CB0716986009}" type="pres">
      <dgm:prSet presAssocID="{1B105409-3973-4645-9A53-EEDF86884A5B}" presName="horzTwo" presStyleCnt="0"/>
      <dgm:spPr/>
    </dgm:pt>
    <dgm:pt modelId="{D2AD9EA2-4C80-4A1E-BDE2-FCF5B3BB0902}" type="pres">
      <dgm:prSet presAssocID="{C31181F8-3DD3-419A-98E2-6A9822404A7D}" presName="sibSpaceTwo" presStyleCnt="0"/>
      <dgm:spPr/>
    </dgm:pt>
    <dgm:pt modelId="{D257E052-9C88-4EAA-B510-5672B17B767A}" type="pres">
      <dgm:prSet presAssocID="{EB9A9D2D-4CF1-4057-BD39-D0913FF6295C}" presName="vertTwo" presStyleCnt="0"/>
      <dgm:spPr/>
    </dgm:pt>
    <dgm:pt modelId="{2784FC46-8C43-42D9-8114-247A4269858B}" type="pres">
      <dgm:prSet presAssocID="{EB9A9D2D-4CF1-4057-BD39-D0913FF6295C}" presName="txTwo" presStyleLbl="node2" presStyleIdx="5" presStyleCnt="9">
        <dgm:presLayoutVars>
          <dgm:chPref val="3"/>
        </dgm:presLayoutVars>
      </dgm:prSet>
      <dgm:spPr/>
      <dgm:t>
        <a:bodyPr/>
        <a:lstStyle/>
        <a:p>
          <a:endParaRPr lang="zh-CN" altLang="en-US"/>
        </a:p>
      </dgm:t>
    </dgm:pt>
    <dgm:pt modelId="{E1633A68-2F63-400E-926A-063B4843828D}" type="pres">
      <dgm:prSet presAssocID="{EB9A9D2D-4CF1-4057-BD39-D0913FF6295C}" presName="horzTwo" presStyleCnt="0"/>
      <dgm:spPr/>
    </dgm:pt>
    <dgm:pt modelId="{21532AF2-BB56-43B9-8200-13520F8EFEB6}" type="pres">
      <dgm:prSet presAssocID="{745B2CD5-D22C-421B-8E3A-B09B6417D581}" presName="sibSpaceTwo" presStyleCnt="0"/>
      <dgm:spPr/>
    </dgm:pt>
    <dgm:pt modelId="{BE54349D-684E-4632-A06B-2FDA5F5361CD}" type="pres">
      <dgm:prSet presAssocID="{C2433DFA-3319-42FE-A941-CFEBB03F7A53}" presName="vertTwo" presStyleCnt="0"/>
      <dgm:spPr/>
    </dgm:pt>
    <dgm:pt modelId="{0A520B61-025F-4622-97CE-ECC47C1B61FE}" type="pres">
      <dgm:prSet presAssocID="{C2433DFA-3319-42FE-A941-CFEBB03F7A53}" presName="txTwo" presStyleLbl="node2" presStyleIdx="6" presStyleCnt="9">
        <dgm:presLayoutVars>
          <dgm:chPref val="3"/>
        </dgm:presLayoutVars>
      </dgm:prSet>
      <dgm:spPr/>
      <dgm:t>
        <a:bodyPr/>
        <a:lstStyle/>
        <a:p>
          <a:endParaRPr lang="zh-CN" altLang="en-US"/>
        </a:p>
      </dgm:t>
    </dgm:pt>
    <dgm:pt modelId="{7A270AAC-6EE4-4EF6-BF08-58010E8D384E}" type="pres">
      <dgm:prSet presAssocID="{C2433DFA-3319-42FE-A941-CFEBB03F7A53}" presName="horzTwo" presStyleCnt="0"/>
      <dgm:spPr/>
    </dgm:pt>
    <dgm:pt modelId="{6C1B20EA-A71C-4B88-BE76-01024697AD26}" type="pres">
      <dgm:prSet presAssocID="{110FD21B-CCC7-46D6-95A1-599AF210C8E0}" presName="sibSpaceTwo" presStyleCnt="0"/>
      <dgm:spPr/>
    </dgm:pt>
    <dgm:pt modelId="{93F6F5A9-5E64-4240-A3FA-F58F4A478A08}" type="pres">
      <dgm:prSet presAssocID="{C075344B-2C8C-43E1-B0DF-A8DE56B9055C}" presName="vertTwo" presStyleCnt="0"/>
      <dgm:spPr/>
    </dgm:pt>
    <dgm:pt modelId="{5B496F9A-939E-435D-9D66-85CF980ADEC3}" type="pres">
      <dgm:prSet presAssocID="{C075344B-2C8C-43E1-B0DF-A8DE56B9055C}" presName="txTwo" presStyleLbl="node2" presStyleIdx="7" presStyleCnt="9">
        <dgm:presLayoutVars>
          <dgm:chPref val="3"/>
        </dgm:presLayoutVars>
      </dgm:prSet>
      <dgm:spPr/>
      <dgm:t>
        <a:bodyPr/>
        <a:lstStyle/>
        <a:p>
          <a:endParaRPr lang="zh-CN" altLang="en-US"/>
        </a:p>
      </dgm:t>
    </dgm:pt>
    <dgm:pt modelId="{68E5AEDA-65AB-4A63-972F-60DAE905723C}" type="pres">
      <dgm:prSet presAssocID="{C075344B-2C8C-43E1-B0DF-A8DE56B9055C}" presName="horzTwo" presStyleCnt="0"/>
      <dgm:spPr/>
    </dgm:pt>
    <dgm:pt modelId="{A495741A-CD39-425F-8083-26A3402689CB}" type="pres">
      <dgm:prSet presAssocID="{55AA97AA-F0D2-4905-97E1-81D9C70775B5}" presName="sibSpaceTwo" presStyleCnt="0"/>
      <dgm:spPr/>
    </dgm:pt>
    <dgm:pt modelId="{264609D7-F42E-48BF-A971-6704EEE70A24}" type="pres">
      <dgm:prSet presAssocID="{5C2E3073-8F12-4BEA-9B93-C9CB75C7706A}" presName="vertTwo" presStyleCnt="0"/>
      <dgm:spPr/>
    </dgm:pt>
    <dgm:pt modelId="{A4D408E2-5D47-4043-8CC9-B72F10FF01A3}" type="pres">
      <dgm:prSet presAssocID="{5C2E3073-8F12-4BEA-9B93-C9CB75C7706A}" presName="txTwo" presStyleLbl="node2" presStyleIdx="8" presStyleCnt="9">
        <dgm:presLayoutVars>
          <dgm:chPref val="3"/>
        </dgm:presLayoutVars>
      </dgm:prSet>
      <dgm:spPr/>
      <dgm:t>
        <a:bodyPr/>
        <a:lstStyle/>
        <a:p>
          <a:endParaRPr lang="zh-CN" altLang="en-US"/>
        </a:p>
      </dgm:t>
    </dgm:pt>
    <dgm:pt modelId="{4A9D643A-722D-477A-933D-D2CDD5056878}" type="pres">
      <dgm:prSet presAssocID="{5C2E3073-8F12-4BEA-9B93-C9CB75C7706A}" presName="horzTwo" presStyleCnt="0"/>
      <dgm:spPr/>
    </dgm:pt>
  </dgm:ptLst>
  <dgm:cxnLst>
    <dgm:cxn modelId="{414E934D-0B86-4492-B79D-7D1224FDD6E9}" type="presOf" srcId="{5C2E3073-8F12-4BEA-9B93-C9CB75C7706A}" destId="{A4D408E2-5D47-4043-8CC9-B72F10FF01A3}" srcOrd="0" destOrd="0" presId="urn:microsoft.com/office/officeart/2005/8/layout/hierarchy4"/>
    <dgm:cxn modelId="{B013D7E3-964B-4DD0-AD41-C9DA1B13D3E9}" type="presOf" srcId="{C4420C68-FE9E-423B-BBA9-415AC40111E2}" destId="{201330C5-63B5-4A33-BFEE-A60C36869EEB}" srcOrd="0" destOrd="0" presId="urn:microsoft.com/office/officeart/2005/8/layout/hierarchy4"/>
    <dgm:cxn modelId="{C7918408-CB14-4320-A24E-32FD298BF032}" type="presOf" srcId="{C075344B-2C8C-43E1-B0DF-A8DE56B9055C}" destId="{5B496F9A-939E-435D-9D66-85CF980ADEC3}" srcOrd="0" destOrd="0" presId="urn:microsoft.com/office/officeart/2005/8/layout/hierarchy4"/>
    <dgm:cxn modelId="{17991AEB-FD45-4FB5-AF07-56C58D07C80A}" type="presOf" srcId="{1B105409-3973-4645-9A53-EEDF86884A5B}" destId="{5B98132C-8A5D-4ACC-BA73-69B11A176040}" srcOrd="0" destOrd="0" presId="urn:microsoft.com/office/officeart/2005/8/layout/hierarchy4"/>
    <dgm:cxn modelId="{9C1FF987-7938-4A18-BE17-E79F637F9F96}" srcId="{6D361A9B-63DC-4F63-A099-E59C262BDB79}" destId="{5C2E3073-8F12-4BEA-9B93-C9CB75C7706A}" srcOrd="8" destOrd="0" parTransId="{E1A0192A-E909-4200-8E04-20AB1FCFAD34}" sibTransId="{B8B0DDE9-722A-467A-9161-4099ADD61350}"/>
    <dgm:cxn modelId="{EC005DB6-12E7-4EF3-8D83-0CA939E4937D}" type="presOf" srcId="{EB9A9D2D-4CF1-4057-BD39-D0913FF6295C}" destId="{2784FC46-8C43-42D9-8114-247A4269858B}" srcOrd="0" destOrd="0" presId="urn:microsoft.com/office/officeart/2005/8/layout/hierarchy4"/>
    <dgm:cxn modelId="{FD373B24-AFB8-4D25-8C00-8267D4BA7FDF}" srcId="{6D361A9B-63DC-4F63-A099-E59C262BDB79}" destId="{A2A19468-AAD9-4D2D-91F7-6308AC353373}" srcOrd="3" destOrd="0" parTransId="{E97BB64C-801D-4058-8AF5-39CAC3A6839D}" sibTransId="{CDA90069-5520-4813-89E2-B6B4B4094559}"/>
    <dgm:cxn modelId="{AEFFBF63-194A-47ED-881C-4CA6A08C72C2}" type="presOf" srcId="{6F15701F-AA3B-4FAE-A3DE-BD94DEC0019F}" destId="{5668CDAC-243F-40F6-BD88-09BBC04F013B}" srcOrd="0" destOrd="0" presId="urn:microsoft.com/office/officeart/2005/8/layout/hierarchy4"/>
    <dgm:cxn modelId="{B439957E-49D2-4DF5-A986-CEC0E13B7503}" srcId="{6D361A9B-63DC-4F63-A099-E59C262BDB79}" destId="{C2433DFA-3319-42FE-A941-CFEBB03F7A53}" srcOrd="6" destOrd="0" parTransId="{03AE6050-0F29-4626-96A9-80AEE438C9AB}" sibTransId="{110FD21B-CCC7-46D6-95A1-599AF210C8E0}"/>
    <dgm:cxn modelId="{AB114981-C37A-4DAE-8752-8CE6C48F41B6}" type="presOf" srcId="{C2433DFA-3319-42FE-A941-CFEBB03F7A53}" destId="{0A520B61-025F-4622-97CE-ECC47C1B61FE}" srcOrd="0" destOrd="0" presId="urn:microsoft.com/office/officeart/2005/8/layout/hierarchy4"/>
    <dgm:cxn modelId="{914F3AB4-8073-4DD5-8F3C-CDD95A5965F7}" type="presOf" srcId="{A2A19468-AAD9-4D2D-91F7-6308AC353373}" destId="{5A7E0AC6-0BB2-4DEB-B879-CFEF8B53B63E}" srcOrd="0" destOrd="0" presId="urn:microsoft.com/office/officeart/2005/8/layout/hierarchy4"/>
    <dgm:cxn modelId="{432824FC-430C-47F3-9404-13EC3C20EBED}" srcId="{6D361A9B-63DC-4F63-A099-E59C262BDB79}" destId="{6F15701F-AA3B-4FAE-A3DE-BD94DEC0019F}" srcOrd="0" destOrd="0" parTransId="{600D95FD-400F-470D-B0CA-E1530573A90D}" sibTransId="{8AFDEBFB-7138-4E3A-AECD-9BCBBBB17B54}"/>
    <dgm:cxn modelId="{20CAF6AF-9695-4CAF-ADEA-5EB99F29E32D}" type="presOf" srcId="{6D361A9B-63DC-4F63-A099-E59C262BDB79}" destId="{EF995415-DEC4-4D61-91BB-405B84C62C7B}" srcOrd="0" destOrd="0" presId="urn:microsoft.com/office/officeart/2005/8/layout/hierarchy4"/>
    <dgm:cxn modelId="{7A75F525-2C52-4C49-A71C-7540BDD9B929}" srcId="{6D361A9B-63DC-4F63-A099-E59C262BDB79}" destId="{C075344B-2C8C-43E1-B0DF-A8DE56B9055C}" srcOrd="7" destOrd="0" parTransId="{C1A27C74-C14D-408B-B49A-0A9E11E5564E}" sibTransId="{55AA97AA-F0D2-4905-97E1-81D9C70775B5}"/>
    <dgm:cxn modelId="{CE61E2D9-8883-4F8E-A0C8-0B01FD8E7CA9}" srcId="{C4420C68-FE9E-423B-BBA9-415AC40111E2}" destId="{6D361A9B-63DC-4F63-A099-E59C262BDB79}" srcOrd="0" destOrd="0" parTransId="{DB46FBA1-90C4-4D83-8235-A11CB61EFBE9}" sibTransId="{BB08D23B-908E-45EB-B4EF-87940A74FD24}"/>
    <dgm:cxn modelId="{50542529-261B-4E2E-BB96-4E8C5EDCA7E0}" srcId="{6D361A9B-63DC-4F63-A099-E59C262BDB79}" destId="{B58E3596-DF97-4402-8FFC-5BA015569F68}" srcOrd="1" destOrd="0" parTransId="{79E8D542-7431-4DD6-B8A8-64899B495F1F}" sibTransId="{89E24DC0-592A-40D3-9F22-C7637A02CBFC}"/>
    <dgm:cxn modelId="{B55EDDCE-419B-4CBA-B71D-3445FD931AC9}" srcId="{6D361A9B-63DC-4F63-A099-E59C262BDB79}" destId="{1B105409-3973-4645-9A53-EEDF86884A5B}" srcOrd="4" destOrd="0" parTransId="{5C8A01EC-B5F8-4FA0-9612-1CE38564E6F8}" sibTransId="{C31181F8-3DD3-419A-98E2-6A9822404A7D}"/>
    <dgm:cxn modelId="{8C382609-ADD2-445F-AD22-A7C2C1BE6412}" type="presOf" srcId="{1F41B844-8FC3-4BE8-9F4E-8E4FD193A82A}" destId="{0CF1EB78-F904-4DD7-AE4A-C77F8EEE4D60}" srcOrd="0" destOrd="0" presId="urn:microsoft.com/office/officeart/2005/8/layout/hierarchy4"/>
    <dgm:cxn modelId="{DA6D192F-4E01-452A-8CB5-4DF952799EAC}" srcId="{6D361A9B-63DC-4F63-A099-E59C262BDB79}" destId="{EB9A9D2D-4CF1-4057-BD39-D0913FF6295C}" srcOrd="5" destOrd="0" parTransId="{FBDE9D8C-34F1-465E-9506-196139713F8C}" sibTransId="{745B2CD5-D22C-421B-8E3A-B09B6417D581}"/>
    <dgm:cxn modelId="{E390E90E-68CC-40E4-AA9A-D17B2CC63CF9}" type="presOf" srcId="{B58E3596-DF97-4402-8FFC-5BA015569F68}" destId="{8E0067A0-A78F-4954-84E9-6625AB44AD24}" srcOrd="0" destOrd="0" presId="urn:microsoft.com/office/officeart/2005/8/layout/hierarchy4"/>
    <dgm:cxn modelId="{C6392D81-CE83-48AB-8811-6EDB90DFE79C}" srcId="{6D361A9B-63DC-4F63-A099-E59C262BDB79}" destId="{1F41B844-8FC3-4BE8-9F4E-8E4FD193A82A}" srcOrd="2" destOrd="0" parTransId="{86D2A429-A837-42E7-A1AA-B5447062081C}" sibTransId="{D05E8F51-9B41-4E51-AC25-3F0A333988E4}"/>
    <dgm:cxn modelId="{1128DB0E-BDF7-44FD-80E2-0B549D3BB54B}" type="presParOf" srcId="{201330C5-63B5-4A33-BFEE-A60C36869EEB}" destId="{4C0373DF-72B7-4DE0-8897-3F4460DE5019}" srcOrd="0" destOrd="0" presId="urn:microsoft.com/office/officeart/2005/8/layout/hierarchy4"/>
    <dgm:cxn modelId="{31C49230-A28F-4CBA-9E23-AC1D9C744882}" type="presParOf" srcId="{4C0373DF-72B7-4DE0-8897-3F4460DE5019}" destId="{EF995415-DEC4-4D61-91BB-405B84C62C7B}" srcOrd="0" destOrd="0" presId="urn:microsoft.com/office/officeart/2005/8/layout/hierarchy4"/>
    <dgm:cxn modelId="{03E2C3E8-B40B-45A0-8339-A13967FD58CC}" type="presParOf" srcId="{4C0373DF-72B7-4DE0-8897-3F4460DE5019}" destId="{8900EEC9-B938-4131-A327-F5879A229980}" srcOrd="1" destOrd="0" presId="urn:microsoft.com/office/officeart/2005/8/layout/hierarchy4"/>
    <dgm:cxn modelId="{EE98F16B-41DA-4E25-AAD7-876F2C3643C6}" type="presParOf" srcId="{4C0373DF-72B7-4DE0-8897-3F4460DE5019}" destId="{A6D317C2-7F71-4B05-A5E4-C6C74C257E79}" srcOrd="2" destOrd="0" presId="urn:microsoft.com/office/officeart/2005/8/layout/hierarchy4"/>
    <dgm:cxn modelId="{5470CACA-EEF7-41A7-B27D-8B8EF8D34332}" type="presParOf" srcId="{A6D317C2-7F71-4B05-A5E4-C6C74C257E79}" destId="{B99E8D2C-E389-487A-B58C-153831589D93}" srcOrd="0" destOrd="0" presId="urn:microsoft.com/office/officeart/2005/8/layout/hierarchy4"/>
    <dgm:cxn modelId="{BD6D076E-702D-4697-8778-319C7AEB474E}" type="presParOf" srcId="{B99E8D2C-E389-487A-B58C-153831589D93}" destId="{5668CDAC-243F-40F6-BD88-09BBC04F013B}" srcOrd="0" destOrd="0" presId="urn:microsoft.com/office/officeart/2005/8/layout/hierarchy4"/>
    <dgm:cxn modelId="{EA68819D-3415-4F10-A54F-A91AF50ADF91}" type="presParOf" srcId="{B99E8D2C-E389-487A-B58C-153831589D93}" destId="{7A186113-3411-412B-8083-A5B3263201F9}" srcOrd="1" destOrd="0" presId="urn:microsoft.com/office/officeart/2005/8/layout/hierarchy4"/>
    <dgm:cxn modelId="{FE65255F-3CAC-4534-AA10-18B3C2BAE4B4}" type="presParOf" srcId="{A6D317C2-7F71-4B05-A5E4-C6C74C257E79}" destId="{98737CD4-826A-4C21-B8C9-26E352B16382}" srcOrd="1" destOrd="0" presId="urn:microsoft.com/office/officeart/2005/8/layout/hierarchy4"/>
    <dgm:cxn modelId="{F8D9ECB5-D245-49D2-8460-26C83918F3E9}" type="presParOf" srcId="{A6D317C2-7F71-4B05-A5E4-C6C74C257E79}" destId="{D231A3B2-9689-4E83-B507-0EED63178A32}" srcOrd="2" destOrd="0" presId="urn:microsoft.com/office/officeart/2005/8/layout/hierarchy4"/>
    <dgm:cxn modelId="{1D725639-0E11-4CEC-A62B-B582C08C7E39}" type="presParOf" srcId="{D231A3B2-9689-4E83-B507-0EED63178A32}" destId="{8E0067A0-A78F-4954-84E9-6625AB44AD24}" srcOrd="0" destOrd="0" presId="urn:microsoft.com/office/officeart/2005/8/layout/hierarchy4"/>
    <dgm:cxn modelId="{3713716C-0682-4097-9E45-B74E2847928C}" type="presParOf" srcId="{D231A3B2-9689-4E83-B507-0EED63178A32}" destId="{955A0976-F5A0-47BC-A09A-08D3A2D20F32}" srcOrd="1" destOrd="0" presId="urn:microsoft.com/office/officeart/2005/8/layout/hierarchy4"/>
    <dgm:cxn modelId="{4A88878B-1C8E-4EA0-8011-F6EC0CB8EA1D}" type="presParOf" srcId="{A6D317C2-7F71-4B05-A5E4-C6C74C257E79}" destId="{CB91ADBA-9D22-429A-8A51-7A49C307E41E}" srcOrd="3" destOrd="0" presId="urn:microsoft.com/office/officeart/2005/8/layout/hierarchy4"/>
    <dgm:cxn modelId="{7C179070-7878-423E-9FA1-73245B1BA3B3}" type="presParOf" srcId="{A6D317C2-7F71-4B05-A5E4-C6C74C257E79}" destId="{A3615897-7189-408F-96DB-467489396589}" srcOrd="4" destOrd="0" presId="urn:microsoft.com/office/officeart/2005/8/layout/hierarchy4"/>
    <dgm:cxn modelId="{A1872061-3C59-4625-83FD-E17F8DF81AB6}" type="presParOf" srcId="{A3615897-7189-408F-96DB-467489396589}" destId="{0CF1EB78-F904-4DD7-AE4A-C77F8EEE4D60}" srcOrd="0" destOrd="0" presId="urn:microsoft.com/office/officeart/2005/8/layout/hierarchy4"/>
    <dgm:cxn modelId="{48FC03B7-D6CE-45B0-8866-0BC10D712189}" type="presParOf" srcId="{A3615897-7189-408F-96DB-467489396589}" destId="{5AE2ACDA-914F-4ACB-89AE-625F5527E4D4}" srcOrd="1" destOrd="0" presId="urn:microsoft.com/office/officeart/2005/8/layout/hierarchy4"/>
    <dgm:cxn modelId="{77679915-A3F6-4E09-8A4E-8E3DDF072956}" type="presParOf" srcId="{A6D317C2-7F71-4B05-A5E4-C6C74C257E79}" destId="{17B3CE45-6DF5-419E-9CA4-47C998CFC675}" srcOrd="5" destOrd="0" presId="urn:microsoft.com/office/officeart/2005/8/layout/hierarchy4"/>
    <dgm:cxn modelId="{8AD43830-EAC5-4044-9C94-C6DE735D1B77}" type="presParOf" srcId="{A6D317C2-7F71-4B05-A5E4-C6C74C257E79}" destId="{DC4D6902-FD72-48A8-A2AB-527A84638CF5}" srcOrd="6" destOrd="0" presId="urn:microsoft.com/office/officeart/2005/8/layout/hierarchy4"/>
    <dgm:cxn modelId="{51512673-4807-4719-AF5E-99F595F8224E}" type="presParOf" srcId="{DC4D6902-FD72-48A8-A2AB-527A84638CF5}" destId="{5A7E0AC6-0BB2-4DEB-B879-CFEF8B53B63E}" srcOrd="0" destOrd="0" presId="urn:microsoft.com/office/officeart/2005/8/layout/hierarchy4"/>
    <dgm:cxn modelId="{1EDC0D6F-E8D4-4255-92E4-662076499772}" type="presParOf" srcId="{DC4D6902-FD72-48A8-A2AB-527A84638CF5}" destId="{EB67857E-8339-4947-83FF-E6C3C7AFBA77}" srcOrd="1" destOrd="0" presId="urn:microsoft.com/office/officeart/2005/8/layout/hierarchy4"/>
    <dgm:cxn modelId="{B46EBC27-B65A-47FA-92F4-44215EFDD96A}" type="presParOf" srcId="{A6D317C2-7F71-4B05-A5E4-C6C74C257E79}" destId="{6A863F7B-2441-4832-9D2A-185C446510F7}" srcOrd="7" destOrd="0" presId="urn:microsoft.com/office/officeart/2005/8/layout/hierarchy4"/>
    <dgm:cxn modelId="{8E196B9E-D9B9-4997-A264-86EDF46ECB6F}" type="presParOf" srcId="{A6D317C2-7F71-4B05-A5E4-C6C74C257E79}" destId="{DA8DE8BF-FEA5-47AC-8641-1BA28330358A}" srcOrd="8" destOrd="0" presId="urn:microsoft.com/office/officeart/2005/8/layout/hierarchy4"/>
    <dgm:cxn modelId="{A0F5FBF3-CCC0-4868-89F7-E3A4B1EF454D}" type="presParOf" srcId="{DA8DE8BF-FEA5-47AC-8641-1BA28330358A}" destId="{5B98132C-8A5D-4ACC-BA73-69B11A176040}" srcOrd="0" destOrd="0" presId="urn:microsoft.com/office/officeart/2005/8/layout/hierarchy4"/>
    <dgm:cxn modelId="{9BDA2603-3892-4609-A39F-DE0270FEEE2F}" type="presParOf" srcId="{DA8DE8BF-FEA5-47AC-8641-1BA28330358A}" destId="{6C2B0FCB-5C2D-429F-B733-CB0716986009}" srcOrd="1" destOrd="0" presId="urn:microsoft.com/office/officeart/2005/8/layout/hierarchy4"/>
    <dgm:cxn modelId="{2DCE6E3E-5BE6-4F22-A1E4-FE063E62666E}" type="presParOf" srcId="{A6D317C2-7F71-4B05-A5E4-C6C74C257E79}" destId="{D2AD9EA2-4C80-4A1E-BDE2-FCF5B3BB0902}" srcOrd="9" destOrd="0" presId="urn:microsoft.com/office/officeart/2005/8/layout/hierarchy4"/>
    <dgm:cxn modelId="{BD128935-8E86-4DFF-8981-64E2877A8238}" type="presParOf" srcId="{A6D317C2-7F71-4B05-A5E4-C6C74C257E79}" destId="{D257E052-9C88-4EAA-B510-5672B17B767A}" srcOrd="10" destOrd="0" presId="urn:microsoft.com/office/officeart/2005/8/layout/hierarchy4"/>
    <dgm:cxn modelId="{960A7AD4-70CD-496F-99A3-147740D7D2C6}" type="presParOf" srcId="{D257E052-9C88-4EAA-B510-5672B17B767A}" destId="{2784FC46-8C43-42D9-8114-247A4269858B}" srcOrd="0" destOrd="0" presId="urn:microsoft.com/office/officeart/2005/8/layout/hierarchy4"/>
    <dgm:cxn modelId="{B2E81F5C-1EFB-4A73-9557-EA0FC196AEE3}" type="presParOf" srcId="{D257E052-9C88-4EAA-B510-5672B17B767A}" destId="{E1633A68-2F63-400E-926A-063B4843828D}" srcOrd="1" destOrd="0" presId="urn:microsoft.com/office/officeart/2005/8/layout/hierarchy4"/>
    <dgm:cxn modelId="{9316A459-D2D9-48D3-BBFC-85CB0B61F619}" type="presParOf" srcId="{A6D317C2-7F71-4B05-A5E4-C6C74C257E79}" destId="{21532AF2-BB56-43B9-8200-13520F8EFEB6}" srcOrd="11" destOrd="0" presId="urn:microsoft.com/office/officeart/2005/8/layout/hierarchy4"/>
    <dgm:cxn modelId="{04FB324D-871A-4153-81F4-38009EC25DA6}" type="presParOf" srcId="{A6D317C2-7F71-4B05-A5E4-C6C74C257E79}" destId="{BE54349D-684E-4632-A06B-2FDA5F5361CD}" srcOrd="12" destOrd="0" presId="urn:microsoft.com/office/officeart/2005/8/layout/hierarchy4"/>
    <dgm:cxn modelId="{284F762A-ECB1-42CD-B57E-C5EF0C0E9FEB}" type="presParOf" srcId="{BE54349D-684E-4632-A06B-2FDA5F5361CD}" destId="{0A520B61-025F-4622-97CE-ECC47C1B61FE}" srcOrd="0" destOrd="0" presId="urn:microsoft.com/office/officeart/2005/8/layout/hierarchy4"/>
    <dgm:cxn modelId="{F1179379-3FF0-42CC-874A-E2BFCE30E466}" type="presParOf" srcId="{BE54349D-684E-4632-A06B-2FDA5F5361CD}" destId="{7A270AAC-6EE4-4EF6-BF08-58010E8D384E}" srcOrd="1" destOrd="0" presId="urn:microsoft.com/office/officeart/2005/8/layout/hierarchy4"/>
    <dgm:cxn modelId="{1E22124A-71EE-41D7-A507-A18E19F0007E}" type="presParOf" srcId="{A6D317C2-7F71-4B05-A5E4-C6C74C257E79}" destId="{6C1B20EA-A71C-4B88-BE76-01024697AD26}" srcOrd="13" destOrd="0" presId="urn:microsoft.com/office/officeart/2005/8/layout/hierarchy4"/>
    <dgm:cxn modelId="{F208076F-AAC9-45DA-BC42-9FFC1D055579}" type="presParOf" srcId="{A6D317C2-7F71-4B05-A5E4-C6C74C257E79}" destId="{93F6F5A9-5E64-4240-A3FA-F58F4A478A08}" srcOrd="14" destOrd="0" presId="urn:microsoft.com/office/officeart/2005/8/layout/hierarchy4"/>
    <dgm:cxn modelId="{1BC66FE0-609E-42DC-ACB5-58D895578CDE}" type="presParOf" srcId="{93F6F5A9-5E64-4240-A3FA-F58F4A478A08}" destId="{5B496F9A-939E-435D-9D66-85CF980ADEC3}" srcOrd="0" destOrd="0" presId="urn:microsoft.com/office/officeart/2005/8/layout/hierarchy4"/>
    <dgm:cxn modelId="{06376470-E142-43F8-84D2-AFDC9810256F}" type="presParOf" srcId="{93F6F5A9-5E64-4240-A3FA-F58F4A478A08}" destId="{68E5AEDA-65AB-4A63-972F-60DAE905723C}" srcOrd="1" destOrd="0" presId="urn:microsoft.com/office/officeart/2005/8/layout/hierarchy4"/>
    <dgm:cxn modelId="{F155EA1A-116F-4C09-913C-4C4F798E7CCE}" type="presParOf" srcId="{A6D317C2-7F71-4B05-A5E4-C6C74C257E79}" destId="{A495741A-CD39-425F-8083-26A3402689CB}" srcOrd="15" destOrd="0" presId="urn:microsoft.com/office/officeart/2005/8/layout/hierarchy4"/>
    <dgm:cxn modelId="{108B6E42-AA2C-4B03-9ACB-89CC3C69F1BD}" type="presParOf" srcId="{A6D317C2-7F71-4B05-A5E4-C6C74C257E79}" destId="{264609D7-F42E-48BF-A971-6704EEE70A24}" srcOrd="16" destOrd="0" presId="urn:microsoft.com/office/officeart/2005/8/layout/hierarchy4"/>
    <dgm:cxn modelId="{86F3C904-35FE-4FFE-B101-3C24B8B9CEEF}" type="presParOf" srcId="{264609D7-F42E-48BF-A971-6704EEE70A24}" destId="{A4D408E2-5D47-4043-8CC9-B72F10FF01A3}" srcOrd="0" destOrd="0" presId="urn:microsoft.com/office/officeart/2005/8/layout/hierarchy4"/>
    <dgm:cxn modelId="{8A529CC2-46CC-4014-B87B-6AA397A0D3D0}" type="presParOf" srcId="{264609D7-F42E-48BF-A971-6704EEE70A24}" destId="{4A9D643A-722D-477A-933D-D2CDD5056878}" srcOrd="1" destOrd="0" presId="urn:microsoft.com/office/officeart/2005/8/layout/hierarchy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FF53B-8871-4889-98F9-4D5391D3EFE2}">
      <dsp:nvSpPr>
        <dsp:cNvPr id="0" name=""/>
        <dsp:cNvSpPr/>
      </dsp:nvSpPr>
      <dsp:spPr>
        <a:xfrm>
          <a:off x="3573246" y="3928127"/>
          <a:ext cx="2853507" cy="2853507"/>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zh-CN" altLang="en-US" sz="6500" kern="1200" dirty="0" smtClean="0"/>
            <a:t>作者</a:t>
          </a:r>
          <a:endParaRPr lang="zh-CN" altLang="en-US" sz="6500" kern="1200" dirty="0"/>
        </a:p>
      </dsp:txBody>
      <dsp:txXfrm>
        <a:off x="3991132" y="4346013"/>
        <a:ext cx="2017735" cy="2017735"/>
      </dsp:txXfrm>
    </dsp:sp>
    <dsp:sp modelId="{85A2C15A-653F-478E-945E-A17F83A23B78}">
      <dsp:nvSpPr>
        <dsp:cNvPr id="0" name=""/>
        <dsp:cNvSpPr/>
      </dsp:nvSpPr>
      <dsp:spPr>
        <a:xfrm rot="16200000">
          <a:off x="4568572" y="3471018"/>
          <a:ext cx="862854" cy="51363"/>
        </a:xfrm>
        <a:custGeom>
          <a:avLst/>
          <a:gdLst/>
          <a:ahLst/>
          <a:cxnLst/>
          <a:rect l="0" t="0" r="0" b="0"/>
          <a:pathLst>
            <a:path>
              <a:moveTo>
                <a:pt x="0" y="25681"/>
              </a:moveTo>
              <a:lnTo>
                <a:pt x="862854" y="25681"/>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4978428" y="3475128"/>
        <a:ext cx="43142" cy="43142"/>
      </dsp:txXfrm>
    </dsp:sp>
    <dsp:sp modelId="{CE196D73-A47E-4D70-B48C-F0631B120AB3}">
      <dsp:nvSpPr>
        <dsp:cNvPr id="0" name=""/>
        <dsp:cNvSpPr/>
      </dsp:nvSpPr>
      <dsp:spPr>
        <a:xfrm>
          <a:off x="3573246" y="211764"/>
          <a:ext cx="2853507" cy="2853507"/>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CN" altLang="en-US" sz="4900" kern="1200" dirty="0" smtClean="0"/>
            <a:t>著作数</a:t>
          </a:r>
          <a:endParaRPr lang="zh-CN" altLang="en-US" sz="4900" kern="1200" dirty="0"/>
        </a:p>
      </dsp:txBody>
      <dsp:txXfrm>
        <a:off x="3991132" y="629650"/>
        <a:ext cx="2017735" cy="2017735"/>
      </dsp:txXfrm>
    </dsp:sp>
    <dsp:sp modelId="{2845469C-23F5-4596-9BC4-C3DAB01FDB13}">
      <dsp:nvSpPr>
        <dsp:cNvPr id="0" name=""/>
        <dsp:cNvSpPr/>
      </dsp:nvSpPr>
      <dsp:spPr>
        <a:xfrm rot="20520000">
          <a:off x="6335808" y="4754989"/>
          <a:ext cx="862854" cy="51363"/>
        </a:xfrm>
        <a:custGeom>
          <a:avLst/>
          <a:gdLst/>
          <a:ahLst/>
          <a:cxnLst/>
          <a:rect l="0" t="0" r="0" b="0"/>
          <a:pathLst>
            <a:path>
              <a:moveTo>
                <a:pt x="0" y="25681"/>
              </a:moveTo>
              <a:lnTo>
                <a:pt x="862854" y="25681"/>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745663" y="4759100"/>
        <a:ext cx="43142" cy="43142"/>
      </dsp:txXfrm>
    </dsp:sp>
    <dsp:sp modelId="{73B3AE6F-12A2-48B0-9D2E-AFF24959AC23}">
      <dsp:nvSpPr>
        <dsp:cNvPr id="0" name=""/>
        <dsp:cNvSpPr/>
      </dsp:nvSpPr>
      <dsp:spPr>
        <a:xfrm>
          <a:off x="7107716" y="2779707"/>
          <a:ext cx="2853507" cy="2853507"/>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CN" altLang="en-US" sz="4900" kern="1200" dirty="0" smtClean="0"/>
            <a:t>论文数</a:t>
          </a:r>
          <a:endParaRPr lang="zh-CN" altLang="en-US" sz="4900" kern="1200" dirty="0"/>
        </a:p>
      </dsp:txBody>
      <dsp:txXfrm>
        <a:off x="7525602" y="3197593"/>
        <a:ext cx="2017735" cy="2017735"/>
      </dsp:txXfrm>
    </dsp:sp>
    <dsp:sp modelId="{C9EF5031-9AD1-4A90-BCB1-F8A52EBE7E82}">
      <dsp:nvSpPr>
        <dsp:cNvPr id="0" name=""/>
        <dsp:cNvSpPr/>
      </dsp:nvSpPr>
      <dsp:spPr>
        <a:xfrm rot="3240000">
          <a:off x="5660784" y="6832499"/>
          <a:ext cx="862854" cy="51363"/>
        </a:xfrm>
        <a:custGeom>
          <a:avLst/>
          <a:gdLst/>
          <a:ahLst/>
          <a:cxnLst/>
          <a:rect l="0" t="0" r="0" b="0"/>
          <a:pathLst>
            <a:path>
              <a:moveTo>
                <a:pt x="0" y="25681"/>
              </a:moveTo>
              <a:lnTo>
                <a:pt x="862854" y="25681"/>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a:off x="6070640" y="6836609"/>
        <a:ext cx="43142" cy="43142"/>
      </dsp:txXfrm>
    </dsp:sp>
    <dsp:sp modelId="{0F8284C9-FAD1-4DE4-B419-DC0E0EC118D3}">
      <dsp:nvSpPr>
        <dsp:cNvPr id="0" name=""/>
        <dsp:cNvSpPr/>
      </dsp:nvSpPr>
      <dsp:spPr>
        <a:xfrm>
          <a:off x="5757669" y="6934727"/>
          <a:ext cx="2853507" cy="2853507"/>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CN" altLang="en-US" sz="4900" kern="1200" dirty="0" smtClean="0"/>
            <a:t>被引数</a:t>
          </a:r>
          <a:endParaRPr lang="zh-CN" altLang="en-US" sz="4900" kern="1200" dirty="0"/>
        </a:p>
      </dsp:txBody>
      <dsp:txXfrm>
        <a:off x="6175555" y="7352613"/>
        <a:ext cx="2017735" cy="2017735"/>
      </dsp:txXfrm>
    </dsp:sp>
    <dsp:sp modelId="{B75E689B-99D0-4EBC-8B89-95A83C0DA1B4}">
      <dsp:nvSpPr>
        <dsp:cNvPr id="0" name=""/>
        <dsp:cNvSpPr/>
      </dsp:nvSpPr>
      <dsp:spPr>
        <a:xfrm rot="7560000">
          <a:off x="3476361" y="6832499"/>
          <a:ext cx="862854" cy="51363"/>
        </a:xfrm>
        <a:custGeom>
          <a:avLst/>
          <a:gdLst/>
          <a:ahLst/>
          <a:cxnLst/>
          <a:rect l="0" t="0" r="0" b="0"/>
          <a:pathLst>
            <a:path>
              <a:moveTo>
                <a:pt x="0" y="25681"/>
              </a:moveTo>
              <a:lnTo>
                <a:pt x="862854" y="25681"/>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3886217" y="6836609"/>
        <a:ext cx="43142" cy="43142"/>
      </dsp:txXfrm>
    </dsp:sp>
    <dsp:sp modelId="{98F64341-7D3F-44E1-BB13-06DC148A0B03}">
      <dsp:nvSpPr>
        <dsp:cNvPr id="0" name=""/>
        <dsp:cNvSpPr/>
      </dsp:nvSpPr>
      <dsp:spPr>
        <a:xfrm>
          <a:off x="1388822" y="6934727"/>
          <a:ext cx="2853507" cy="2853507"/>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CN" altLang="en-US" sz="4900" kern="1200" dirty="0" smtClean="0"/>
            <a:t>收藏馆数</a:t>
          </a:r>
          <a:endParaRPr lang="zh-CN" altLang="en-US" sz="4900" kern="1200" dirty="0"/>
        </a:p>
      </dsp:txBody>
      <dsp:txXfrm>
        <a:off x="1806708" y="7352613"/>
        <a:ext cx="2017735" cy="2017735"/>
      </dsp:txXfrm>
    </dsp:sp>
    <dsp:sp modelId="{9D5C6FF4-99DB-4A01-81F9-F6DB0DF49F47}">
      <dsp:nvSpPr>
        <dsp:cNvPr id="0" name=""/>
        <dsp:cNvSpPr/>
      </dsp:nvSpPr>
      <dsp:spPr>
        <a:xfrm rot="11880000">
          <a:off x="2801337" y="4754989"/>
          <a:ext cx="862854" cy="51363"/>
        </a:xfrm>
        <a:custGeom>
          <a:avLst/>
          <a:gdLst/>
          <a:ahLst/>
          <a:cxnLst/>
          <a:rect l="0" t="0" r="0" b="0"/>
          <a:pathLst>
            <a:path>
              <a:moveTo>
                <a:pt x="0" y="25681"/>
              </a:moveTo>
              <a:lnTo>
                <a:pt x="862854" y="25681"/>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dsp:txBody>
      <dsp:txXfrm rot="10800000">
        <a:off x="3211193" y="4759100"/>
        <a:ext cx="43142" cy="43142"/>
      </dsp:txXfrm>
    </dsp:sp>
    <dsp:sp modelId="{92B1DB4C-67FF-47E7-B052-19BF22D0D7A0}">
      <dsp:nvSpPr>
        <dsp:cNvPr id="0" name=""/>
        <dsp:cNvSpPr/>
      </dsp:nvSpPr>
      <dsp:spPr>
        <a:xfrm>
          <a:off x="38775" y="2779707"/>
          <a:ext cx="2853507" cy="2853507"/>
        </a:xfrm>
        <a:prstGeom prst="ellipse">
          <a:avLst/>
        </a:prstGeom>
        <a:blipFill rotWithShape="0">
          <a:blip xmlns:r="http://schemas.openxmlformats.org/officeDocument/2006/relationships" r:embed="rId1"/>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CN" altLang="en-US" sz="4900" kern="1200" dirty="0" smtClean="0"/>
            <a:t>被收录数</a:t>
          </a:r>
          <a:endParaRPr lang="zh-CN" altLang="en-US" sz="4900" kern="1200" dirty="0"/>
        </a:p>
      </dsp:txBody>
      <dsp:txXfrm>
        <a:off x="456661" y="3197593"/>
        <a:ext cx="2017735" cy="20177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E7E5A-C720-4361-B63D-285C16481995}">
      <dsp:nvSpPr>
        <dsp:cNvPr id="0" name=""/>
        <dsp:cNvSpPr/>
      </dsp:nvSpPr>
      <dsp:spPr>
        <a:xfrm>
          <a:off x="2381333" y="1954792"/>
          <a:ext cx="1501906" cy="150190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zh-CN" altLang="en-US" sz="3600" b="1" kern="1200" dirty="0" smtClean="0">
              <a:solidFill>
                <a:srgbClr val="FFFF00"/>
              </a:solidFill>
            </a:rPr>
            <a:t>作者</a:t>
          </a:r>
          <a:endParaRPr lang="zh-CN" altLang="en-US" sz="3600" b="1" kern="1200" dirty="0">
            <a:solidFill>
              <a:srgbClr val="FFFF00"/>
            </a:solidFill>
          </a:endParaRPr>
        </a:p>
      </dsp:txBody>
      <dsp:txXfrm>
        <a:off x="2601282" y="2174741"/>
        <a:ext cx="1062008" cy="1062008"/>
      </dsp:txXfrm>
    </dsp:sp>
    <dsp:sp modelId="{93CFD44D-732E-4FAF-9220-4E087F9F9AC9}">
      <dsp:nvSpPr>
        <dsp:cNvPr id="0" name=""/>
        <dsp:cNvSpPr/>
      </dsp:nvSpPr>
      <dsp:spPr>
        <a:xfrm rot="16200000">
          <a:off x="2906817" y="1707745"/>
          <a:ext cx="450938" cy="43154"/>
        </a:xfrm>
        <a:custGeom>
          <a:avLst/>
          <a:gdLst/>
          <a:ahLst/>
          <a:cxnLst/>
          <a:rect l="0" t="0" r="0" b="0"/>
          <a:pathLst>
            <a:path>
              <a:moveTo>
                <a:pt x="0" y="21577"/>
              </a:moveTo>
              <a:lnTo>
                <a:pt x="450938" y="2157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zh-CN" altLang="en-US" sz="400" b="1" kern="1200"/>
        </a:p>
      </dsp:txBody>
      <dsp:txXfrm>
        <a:off x="3121013" y="1718049"/>
        <a:ext cx="22546" cy="22546"/>
      </dsp:txXfrm>
    </dsp:sp>
    <dsp:sp modelId="{36FAB316-7696-4AC5-978C-9FAA02DB7300}">
      <dsp:nvSpPr>
        <dsp:cNvPr id="0" name=""/>
        <dsp:cNvSpPr/>
      </dsp:nvSpPr>
      <dsp:spPr>
        <a:xfrm>
          <a:off x="2381333" y="1946"/>
          <a:ext cx="1501906" cy="150190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t>编著数</a:t>
          </a:r>
          <a:endParaRPr lang="zh-CN" altLang="en-US" sz="2000" b="1" kern="1200" dirty="0"/>
        </a:p>
      </dsp:txBody>
      <dsp:txXfrm>
        <a:off x="2601282" y="221895"/>
        <a:ext cx="1062008" cy="1062008"/>
      </dsp:txXfrm>
    </dsp:sp>
    <dsp:sp modelId="{7588094E-64E8-41D8-9CB7-4E781807270A}">
      <dsp:nvSpPr>
        <dsp:cNvPr id="0" name=""/>
        <dsp:cNvSpPr/>
      </dsp:nvSpPr>
      <dsp:spPr>
        <a:xfrm rot="20520000">
          <a:off x="3835450" y="2382437"/>
          <a:ext cx="450938" cy="43154"/>
        </a:xfrm>
        <a:custGeom>
          <a:avLst/>
          <a:gdLst/>
          <a:ahLst/>
          <a:cxnLst/>
          <a:rect l="0" t="0" r="0" b="0"/>
          <a:pathLst>
            <a:path>
              <a:moveTo>
                <a:pt x="0" y="21577"/>
              </a:moveTo>
              <a:lnTo>
                <a:pt x="450938" y="2157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zh-CN" altLang="en-US" sz="400" b="1" kern="1200"/>
        </a:p>
      </dsp:txBody>
      <dsp:txXfrm>
        <a:off x="4049646" y="2392740"/>
        <a:ext cx="22546" cy="22546"/>
      </dsp:txXfrm>
    </dsp:sp>
    <dsp:sp modelId="{68E2587F-6FCC-4ABD-9D92-BFC9C6D93AD5}">
      <dsp:nvSpPr>
        <dsp:cNvPr id="0" name=""/>
        <dsp:cNvSpPr/>
      </dsp:nvSpPr>
      <dsp:spPr>
        <a:xfrm>
          <a:off x="4238599" y="1351329"/>
          <a:ext cx="1501906" cy="150190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t>论文数</a:t>
          </a:r>
          <a:endParaRPr lang="zh-CN" altLang="en-US" sz="2000" b="1" kern="1200" dirty="0"/>
        </a:p>
      </dsp:txBody>
      <dsp:txXfrm>
        <a:off x="4458548" y="1571278"/>
        <a:ext cx="1062008" cy="1062008"/>
      </dsp:txXfrm>
    </dsp:sp>
    <dsp:sp modelId="{5EA499A4-20B8-4623-9C25-59DDDA53F973}">
      <dsp:nvSpPr>
        <dsp:cNvPr id="0" name=""/>
        <dsp:cNvSpPr/>
      </dsp:nvSpPr>
      <dsp:spPr>
        <a:xfrm rot="3240000">
          <a:off x="3480744" y="3474111"/>
          <a:ext cx="450938" cy="43154"/>
        </a:xfrm>
        <a:custGeom>
          <a:avLst/>
          <a:gdLst/>
          <a:ahLst/>
          <a:cxnLst/>
          <a:rect l="0" t="0" r="0" b="0"/>
          <a:pathLst>
            <a:path>
              <a:moveTo>
                <a:pt x="0" y="21577"/>
              </a:moveTo>
              <a:lnTo>
                <a:pt x="450938" y="2157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zh-CN" altLang="en-US" sz="400" b="1" kern="1200"/>
        </a:p>
      </dsp:txBody>
      <dsp:txXfrm>
        <a:off x="3694939" y="3484414"/>
        <a:ext cx="22546" cy="22546"/>
      </dsp:txXfrm>
    </dsp:sp>
    <dsp:sp modelId="{DA13B2B2-1C81-4A58-8613-23EF39934533}">
      <dsp:nvSpPr>
        <dsp:cNvPr id="0" name=""/>
        <dsp:cNvSpPr/>
      </dsp:nvSpPr>
      <dsp:spPr>
        <a:xfrm>
          <a:off x="3529186" y="3534677"/>
          <a:ext cx="1501906" cy="1501906"/>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t>被引数</a:t>
          </a:r>
          <a:endParaRPr lang="zh-CN" altLang="en-US" sz="2000" b="1" kern="1200" dirty="0"/>
        </a:p>
      </dsp:txBody>
      <dsp:txXfrm>
        <a:off x="3749135" y="3754626"/>
        <a:ext cx="1062008" cy="1062008"/>
      </dsp:txXfrm>
    </dsp:sp>
    <dsp:sp modelId="{69D6AAD0-3024-4A85-B1B1-CC8A8808C704}">
      <dsp:nvSpPr>
        <dsp:cNvPr id="0" name=""/>
        <dsp:cNvSpPr/>
      </dsp:nvSpPr>
      <dsp:spPr>
        <a:xfrm rot="7560000">
          <a:off x="2332890" y="3474111"/>
          <a:ext cx="450938" cy="43154"/>
        </a:xfrm>
        <a:custGeom>
          <a:avLst/>
          <a:gdLst/>
          <a:ahLst/>
          <a:cxnLst/>
          <a:rect l="0" t="0" r="0" b="0"/>
          <a:pathLst>
            <a:path>
              <a:moveTo>
                <a:pt x="0" y="21577"/>
              </a:moveTo>
              <a:lnTo>
                <a:pt x="450938" y="2157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zh-CN" altLang="en-US" sz="400" b="1" kern="1200"/>
        </a:p>
      </dsp:txBody>
      <dsp:txXfrm rot="10800000">
        <a:off x="2547086" y="3484414"/>
        <a:ext cx="22546" cy="22546"/>
      </dsp:txXfrm>
    </dsp:sp>
    <dsp:sp modelId="{8873E777-53CB-412B-8017-A1D63FEB4F9C}">
      <dsp:nvSpPr>
        <dsp:cNvPr id="0" name=""/>
        <dsp:cNvSpPr/>
      </dsp:nvSpPr>
      <dsp:spPr>
        <a:xfrm>
          <a:off x="1233479" y="3534677"/>
          <a:ext cx="1501906" cy="150190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000" b="1" kern="1200" dirty="0" smtClean="0"/>
            <a:t>收藏馆数</a:t>
          </a:r>
          <a:endParaRPr lang="zh-CN" altLang="en-US" sz="2000" b="1" kern="1200" dirty="0"/>
        </a:p>
      </dsp:txBody>
      <dsp:txXfrm>
        <a:off x="1453428" y="3754626"/>
        <a:ext cx="1062008" cy="1062008"/>
      </dsp:txXfrm>
    </dsp:sp>
    <dsp:sp modelId="{6C971297-A29F-4F02-AEAC-C48359A89078}">
      <dsp:nvSpPr>
        <dsp:cNvPr id="0" name=""/>
        <dsp:cNvSpPr/>
      </dsp:nvSpPr>
      <dsp:spPr>
        <a:xfrm rot="11880000">
          <a:off x="1978183" y="2382437"/>
          <a:ext cx="450938" cy="43154"/>
        </a:xfrm>
        <a:custGeom>
          <a:avLst/>
          <a:gdLst/>
          <a:ahLst/>
          <a:cxnLst/>
          <a:rect l="0" t="0" r="0" b="0"/>
          <a:pathLst>
            <a:path>
              <a:moveTo>
                <a:pt x="0" y="21577"/>
              </a:moveTo>
              <a:lnTo>
                <a:pt x="450938" y="21577"/>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77800">
            <a:lnSpc>
              <a:spcPct val="90000"/>
            </a:lnSpc>
            <a:spcBef>
              <a:spcPct val="0"/>
            </a:spcBef>
            <a:spcAft>
              <a:spcPct val="35000"/>
            </a:spcAft>
          </a:pPr>
          <a:endParaRPr lang="zh-CN" altLang="en-US" sz="400" b="1" kern="1200"/>
        </a:p>
      </dsp:txBody>
      <dsp:txXfrm rot="10800000">
        <a:off x="2192379" y="2392740"/>
        <a:ext cx="22546" cy="22546"/>
      </dsp:txXfrm>
    </dsp:sp>
    <dsp:sp modelId="{A0983EFE-823B-4BAA-B931-45EB04A6B29A}">
      <dsp:nvSpPr>
        <dsp:cNvPr id="0" name=""/>
        <dsp:cNvSpPr/>
      </dsp:nvSpPr>
      <dsp:spPr>
        <a:xfrm>
          <a:off x="524066" y="1351329"/>
          <a:ext cx="1501906" cy="1501906"/>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ts val="1900"/>
            </a:lnSpc>
            <a:spcBef>
              <a:spcPct val="0"/>
            </a:spcBef>
            <a:spcAft>
              <a:spcPts val="600"/>
            </a:spcAft>
          </a:pPr>
          <a:r>
            <a:rPr lang="zh-CN" altLang="en-US" sz="2000" b="1" kern="1200" dirty="0" smtClean="0"/>
            <a:t>浏览</a:t>
          </a:r>
          <a:endParaRPr lang="en-US" altLang="zh-CN" sz="2000" b="1" kern="1200" dirty="0" smtClean="0"/>
        </a:p>
        <a:p>
          <a:pPr lvl="0" algn="ctr" defTabSz="889000">
            <a:lnSpc>
              <a:spcPts val="1900"/>
            </a:lnSpc>
            <a:spcBef>
              <a:spcPct val="0"/>
            </a:spcBef>
            <a:spcAft>
              <a:spcPts val="600"/>
            </a:spcAft>
          </a:pPr>
          <a:r>
            <a:rPr lang="zh-CN" altLang="en-US" sz="2000" b="1" kern="1200" dirty="0" smtClean="0"/>
            <a:t>下载数</a:t>
          </a:r>
          <a:endParaRPr lang="zh-CN" altLang="en-US" sz="2000" b="1" kern="1200" dirty="0"/>
        </a:p>
      </dsp:txBody>
      <dsp:txXfrm>
        <a:off x="744015" y="1571278"/>
        <a:ext cx="1062008" cy="1062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95415-DEC4-4D61-91BB-405B84C62C7B}">
      <dsp:nvSpPr>
        <dsp:cNvPr id="0" name=""/>
        <dsp:cNvSpPr/>
      </dsp:nvSpPr>
      <dsp:spPr>
        <a:xfrm>
          <a:off x="0" y="134756"/>
          <a:ext cx="6463278" cy="1277518"/>
        </a:xfrm>
        <a:prstGeom prst="roundRect">
          <a:avLst>
            <a:gd name="adj" fmla="val 10000"/>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CN" altLang="en-US" sz="3600" b="1" i="0" kern="1200" dirty="0" smtClean="0"/>
            <a:t>智慧应用群</a:t>
          </a:r>
          <a:endParaRPr lang="zh-CN" altLang="en-US" sz="3600" b="1" i="0" kern="1200" dirty="0"/>
        </a:p>
      </dsp:txBody>
      <dsp:txXfrm>
        <a:off x="37417" y="172173"/>
        <a:ext cx="6388444" cy="1202684"/>
      </dsp:txXfrm>
    </dsp:sp>
    <dsp:sp modelId="{9343BDA1-39BB-465B-904F-1518F999B6F5}">
      <dsp:nvSpPr>
        <dsp:cNvPr id="0" name=""/>
        <dsp:cNvSpPr/>
      </dsp:nvSpPr>
      <dsp:spPr>
        <a:xfrm flipH="1">
          <a:off x="3095"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dirty="0" smtClean="0"/>
            <a:t>数字学科（院）分馆</a:t>
          </a:r>
          <a:endParaRPr lang="zh-CN" altLang="en-US" sz="2000" b="1" i="0" kern="1200" dirty="0"/>
        </a:p>
      </dsp:txBody>
      <dsp:txXfrm>
        <a:off x="17227" y="1556137"/>
        <a:ext cx="454252" cy="4053265"/>
      </dsp:txXfrm>
    </dsp:sp>
    <dsp:sp modelId="{07A168AE-032E-4FBB-BD38-CAA6861E3C22}">
      <dsp:nvSpPr>
        <dsp:cNvPr id="0" name=""/>
        <dsp:cNvSpPr/>
      </dsp:nvSpPr>
      <dsp:spPr>
        <a:xfrm flipH="1">
          <a:off x="601171"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smtClean="0"/>
            <a:t>电子教参服务</a:t>
          </a:r>
          <a:endParaRPr lang="zh-CN" altLang="en-US" sz="2000" b="1" i="0" kern="1200"/>
        </a:p>
      </dsp:txBody>
      <dsp:txXfrm>
        <a:off x="615303" y="1556137"/>
        <a:ext cx="454252" cy="4053265"/>
      </dsp:txXfrm>
    </dsp:sp>
    <dsp:sp modelId="{7549B2FC-594E-4359-B1D0-6BDEAE2B78A6}">
      <dsp:nvSpPr>
        <dsp:cNvPr id="0" name=""/>
        <dsp:cNvSpPr/>
      </dsp:nvSpPr>
      <dsp:spPr>
        <a:xfrm flipH="1">
          <a:off x="1199248"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smtClean="0"/>
            <a:t>入馆预约系统</a:t>
          </a:r>
          <a:endParaRPr lang="zh-CN" altLang="en-US" sz="2000" b="1" i="0" kern="1200"/>
        </a:p>
      </dsp:txBody>
      <dsp:txXfrm>
        <a:off x="1213380" y="1556137"/>
        <a:ext cx="454252" cy="4053265"/>
      </dsp:txXfrm>
    </dsp:sp>
    <dsp:sp modelId="{938A9D39-1A4C-46E1-BCF2-3FBEF0112A48}">
      <dsp:nvSpPr>
        <dsp:cNvPr id="0" name=""/>
        <dsp:cNvSpPr/>
      </dsp:nvSpPr>
      <dsp:spPr>
        <a:xfrm flipH="1">
          <a:off x="1797324"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dirty="0" smtClean="0"/>
            <a:t>智能</a:t>
          </a:r>
          <a:r>
            <a:rPr lang="en-US" altLang="zh-CN" sz="2000" b="1" i="0" kern="1200" dirty="0" smtClean="0"/>
            <a:t>O P A C</a:t>
          </a:r>
          <a:endParaRPr lang="zh-CN" altLang="en-US" sz="2000" b="1" i="0" kern="1200" dirty="0"/>
        </a:p>
      </dsp:txBody>
      <dsp:txXfrm>
        <a:off x="1811456" y="1556137"/>
        <a:ext cx="454252" cy="4053265"/>
      </dsp:txXfrm>
    </dsp:sp>
    <dsp:sp modelId="{FB177F65-4CB3-41B6-821C-7EF8DA1D3D91}">
      <dsp:nvSpPr>
        <dsp:cNvPr id="0" name=""/>
        <dsp:cNvSpPr/>
      </dsp:nvSpPr>
      <dsp:spPr>
        <a:xfrm flipH="1">
          <a:off x="2395400"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dirty="0" smtClean="0"/>
            <a:t>智能推荐头条</a:t>
          </a:r>
          <a:endParaRPr lang="zh-CN" altLang="en-US" sz="2000" b="1" i="0" kern="1200" dirty="0"/>
        </a:p>
      </dsp:txBody>
      <dsp:txXfrm>
        <a:off x="2409532" y="1556137"/>
        <a:ext cx="454252" cy="4053265"/>
      </dsp:txXfrm>
    </dsp:sp>
    <dsp:sp modelId="{E9D6CAB5-76B2-487C-B85A-9AD36C201BC5}">
      <dsp:nvSpPr>
        <dsp:cNvPr id="0" name=""/>
        <dsp:cNvSpPr/>
      </dsp:nvSpPr>
      <dsp:spPr>
        <a:xfrm flipH="1">
          <a:off x="2993476"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smtClean="0"/>
            <a:t>库网实时监控</a:t>
          </a:r>
          <a:endParaRPr lang="zh-CN" altLang="en-US" sz="2000" b="1" i="0" kern="1200"/>
        </a:p>
      </dsp:txBody>
      <dsp:txXfrm>
        <a:off x="3007608" y="1556137"/>
        <a:ext cx="454252" cy="4053265"/>
      </dsp:txXfrm>
    </dsp:sp>
    <dsp:sp modelId="{D00CA696-A33B-4667-814B-615BECB5C57A}">
      <dsp:nvSpPr>
        <dsp:cNvPr id="0" name=""/>
        <dsp:cNvSpPr/>
      </dsp:nvSpPr>
      <dsp:spPr>
        <a:xfrm flipH="1">
          <a:off x="3591552"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smtClean="0"/>
            <a:t>小超智能客服</a:t>
          </a:r>
          <a:endParaRPr lang="zh-CN" altLang="en-US" sz="2000" b="1" i="0" kern="1200"/>
        </a:p>
      </dsp:txBody>
      <dsp:txXfrm>
        <a:off x="3605684" y="1556137"/>
        <a:ext cx="454252" cy="4053265"/>
      </dsp:txXfrm>
    </dsp:sp>
    <dsp:sp modelId="{A5355729-911A-48B6-8532-566F9D9898AB}">
      <dsp:nvSpPr>
        <dsp:cNvPr id="0" name=""/>
        <dsp:cNvSpPr/>
      </dsp:nvSpPr>
      <dsp:spPr>
        <a:xfrm flipH="1">
          <a:off x="4189629"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smtClean="0"/>
            <a:t>人脸身份识别</a:t>
          </a:r>
          <a:endParaRPr lang="zh-CN" altLang="en-US" sz="2000" b="1" i="0" kern="1200"/>
        </a:p>
      </dsp:txBody>
      <dsp:txXfrm>
        <a:off x="4203761" y="1556137"/>
        <a:ext cx="454252" cy="4053265"/>
      </dsp:txXfrm>
    </dsp:sp>
    <dsp:sp modelId="{A9C1BA11-A140-4136-8BC9-F1A3202600BE}">
      <dsp:nvSpPr>
        <dsp:cNvPr id="0" name=""/>
        <dsp:cNvSpPr/>
      </dsp:nvSpPr>
      <dsp:spPr>
        <a:xfrm flipH="1">
          <a:off x="4787705"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smtClean="0"/>
            <a:t>扫码借书还书</a:t>
          </a:r>
          <a:endParaRPr lang="zh-CN" altLang="en-US" sz="2000" b="1" i="0" kern="1200"/>
        </a:p>
      </dsp:txBody>
      <dsp:txXfrm>
        <a:off x="4801837" y="1556137"/>
        <a:ext cx="454252" cy="4053265"/>
      </dsp:txXfrm>
    </dsp:sp>
    <dsp:sp modelId="{29C4770E-6213-4599-A562-D5DA027189B6}">
      <dsp:nvSpPr>
        <dsp:cNvPr id="0" name=""/>
        <dsp:cNvSpPr/>
      </dsp:nvSpPr>
      <dsp:spPr>
        <a:xfrm flipH="1">
          <a:off x="5385781"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smtClean="0"/>
            <a:t>阅读学分系统</a:t>
          </a:r>
          <a:endParaRPr lang="zh-CN" altLang="en-US" sz="2000" b="1" i="0" kern="1200"/>
        </a:p>
      </dsp:txBody>
      <dsp:txXfrm>
        <a:off x="5399913" y="1556137"/>
        <a:ext cx="454252" cy="4053265"/>
      </dsp:txXfrm>
    </dsp:sp>
    <dsp:sp modelId="{B3FD23F2-6188-41EE-AB9A-388DE83D0AA1}">
      <dsp:nvSpPr>
        <dsp:cNvPr id="0" name=""/>
        <dsp:cNvSpPr/>
      </dsp:nvSpPr>
      <dsp:spPr>
        <a:xfrm flipH="1">
          <a:off x="5983857" y="1542005"/>
          <a:ext cx="482516" cy="4081529"/>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b="1" i="0" kern="1200" dirty="0" smtClean="0"/>
            <a:t>智能采选系统</a:t>
          </a:r>
          <a:endParaRPr lang="zh-CN" altLang="en-US" sz="2000" b="1" i="0" kern="1200" dirty="0"/>
        </a:p>
      </dsp:txBody>
      <dsp:txXfrm>
        <a:off x="5997989" y="1556137"/>
        <a:ext cx="454252" cy="4053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95415-DEC4-4D61-91BB-405B84C62C7B}">
      <dsp:nvSpPr>
        <dsp:cNvPr id="0" name=""/>
        <dsp:cNvSpPr/>
      </dsp:nvSpPr>
      <dsp:spPr>
        <a:xfrm>
          <a:off x="6635" y="136325"/>
          <a:ext cx="5722360" cy="128439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CN" altLang="en-US" sz="3600" b="1" i="0" u="none" kern="1200" dirty="0" smtClean="0"/>
            <a:t>智慧图书馆管理平台</a:t>
          </a:r>
          <a:endParaRPr lang="zh-CN" altLang="en-US" sz="3600" kern="1200" dirty="0"/>
        </a:p>
      </dsp:txBody>
      <dsp:txXfrm>
        <a:off x="44254" y="173944"/>
        <a:ext cx="5647122" cy="1209158"/>
      </dsp:txXfrm>
    </dsp:sp>
    <dsp:sp modelId="{5668CDAC-243F-40F6-BD88-09BBC04F013B}">
      <dsp:nvSpPr>
        <dsp:cNvPr id="0" name=""/>
        <dsp:cNvSpPr/>
      </dsp:nvSpPr>
      <dsp:spPr>
        <a:xfrm>
          <a:off x="3317"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智慧门户管理系统</a:t>
          </a:r>
          <a:endParaRPr lang="zh-CN" altLang="en-US" sz="1600" b="1" i="0" kern="1200" dirty="0"/>
        </a:p>
      </dsp:txBody>
      <dsp:txXfrm>
        <a:off x="20646" y="1537369"/>
        <a:ext cx="556983" cy="4068844"/>
      </dsp:txXfrm>
    </dsp:sp>
    <dsp:sp modelId="{8E0067A0-A78F-4954-84E9-6625AB44AD24}">
      <dsp:nvSpPr>
        <dsp:cNvPr id="0" name=""/>
        <dsp:cNvSpPr/>
      </dsp:nvSpPr>
      <dsp:spPr>
        <a:xfrm>
          <a:off x="644657"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纸电一体元数据编目系统</a:t>
          </a:r>
          <a:endParaRPr lang="zh-CN" altLang="en-US" sz="1600" b="1" i="0" kern="1200" dirty="0"/>
        </a:p>
      </dsp:txBody>
      <dsp:txXfrm>
        <a:off x="661986" y="1537369"/>
        <a:ext cx="556983" cy="4068844"/>
      </dsp:txXfrm>
    </dsp:sp>
    <dsp:sp modelId="{0CF1EB78-F904-4DD7-AE4A-C77F8EEE4D60}">
      <dsp:nvSpPr>
        <dsp:cNvPr id="0" name=""/>
        <dsp:cNvSpPr/>
      </dsp:nvSpPr>
      <dsp:spPr>
        <a:xfrm>
          <a:off x="1285997"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电子资源生命周期管理系统</a:t>
          </a:r>
          <a:endParaRPr lang="zh-CN" altLang="en-US" sz="1600" b="1" i="0" kern="1200" dirty="0"/>
        </a:p>
      </dsp:txBody>
      <dsp:txXfrm>
        <a:off x="1303326" y="1537369"/>
        <a:ext cx="556983" cy="4068844"/>
      </dsp:txXfrm>
    </dsp:sp>
    <dsp:sp modelId="{5A7E0AC6-0BB2-4DEB-B879-CFEF8B53B63E}">
      <dsp:nvSpPr>
        <dsp:cNvPr id="0" name=""/>
        <dsp:cNvSpPr/>
      </dsp:nvSpPr>
      <dsp:spPr>
        <a:xfrm>
          <a:off x="1927337"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借阅服务管理系统</a:t>
          </a:r>
          <a:endParaRPr lang="zh-CN" altLang="en-US" sz="1600" b="1" i="0" kern="1200" dirty="0"/>
        </a:p>
      </dsp:txBody>
      <dsp:txXfrm>
        <a:off x="1944666" y="1537369"/>
        <a:ext cx="556983" cy="4068844"/>
      </dsp:txXfrm>
    </dsp:sp>
    <dsp:sp modelId="{5B98132C-8A5D-4ACC-BA73-69B11A176040}">
      <dsp:nvSpPr>
        <dsp:cNvPr id="0" name=""/>
        <dsp:cNvSpPr/>
      </dsp:nvSpPr>
      <dsp:spPr>
        <a:xfrm>
          <a:off x="2568677"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总分馆与联盟管理系统</a:t>
          </a:r>
          <a:endParaRPr lang="zh-CN" altLang="en-US" sz="1600" b="1" i="0" kern="1200" dirty="0"/>
        </a:p>
      </dsp:txBody>
      <dsp:txXfrm>
        <a:off x="2586006" y="1537369"/>
        <a:ext cx="556983" cy="4068844"/>
      </dsp:txXfrm>
    </dsp:sp>
    <dsp:sp modelId="{2784FC46-8C43-42D9-8114-247A4269858B}">
      <dsp:nvSpPr>
        <dsp:cNvPr id="0" name=""/>
        <dsp:cNvSpPr/>
      </dsp:nvSpPr>
      <dsp:spPr>
        <a:xfrm>
          <a:off x="3210016"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图书馆数据中心</a:t>
          </a:r>
          <a:endParaRPr lang="zh-CN" altLang="en-US" sz="1600" b="1" i="0" kern="1200" dirty="0"/>
        </a:p>
      </dsp:txBody>
      <dsp:txXfrm>
        <a:off x="3227345" y="1537369"/>
        <a:ext cx="556983" cy="4068844"/>
      </dsp:txXfrm>
    </dsp:sp>
    <dsp:sp modelId="{0A520B61-025F-4622-97CE-ECC47C1B61FE}">
      <dsp:nvSpPr>
        <dsp:cNvPr id="0" name=""/>
        <dsp:cNvSpPr/>
      </dsp:nvSpPr>
      <dsp:spPr>
        <a:xfrm>
          <a:off x="3851356"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运行监控与决策支持系统</a:t>
          </a:r>
          <a:endParaRPr lang="zh-CN" altLang="en-US" sz="1600" b="1" i="0" kern="1200" dirty="0"/>
        </a:p>
      </dsp:txBody>
      <dsp:txXfrm>
        <a:off x="3868685" y="1537369"/>
        <a:ext cx="556983" cy="4068844"/>
      </dsp:txXfrm>
    </dsp:sp>
    <dsp:sp modelId="{5B496F9A-939E-435D-9D66-85CF980ADEC3}">
      <dsp:nvSpPr>
        <dsp:cNvPr id="0" name=""/>
        <dsp:cNvSpPr/>
      </dsp:nvSpPr>
      <dsp:spPr>
        <a:xfrm>
          <a:off x="4492696"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全终端应用管理系统</a:t>
          </a:r>
          <a:endParaRPr lang="zh-CN" altLang="en-US" sz="1600" b="1" i="0" kern="1200" dirty="0"/>
        </a:p>
      </dsp:txBody>
      <dsp:txXfrm>
        <a:off x="4510025" y="1537369"/>
        <a:ext cx="556983" cy="4068844"/>
      </dsp:txXfrm>
    </dsp:sp>
    <dsp:sp modelId="{A4D408E2-5D47-4043-8CC9-B72F10FF01A3}">
      <dsp:nvSpPr>
        <dsp:cNvPr id="0" name=""/>
        <dsp:cNvSpPr/>
      </dsp:nvSpPr>
      <dsp:spPr>
        <a:xfrm>
          <a:off x="5134036" y="1520040"/>
          <a:ext cx="591641" cy="4103502"/>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zh-CN" altLang="en-US" sz="1600" b="1" i="0" kern="1200" dirty="0" smtClean="0"/>
            <a:t>用户统一管理系统</a:t>
          </a:r>
          <a:endParaRPr lang="zh-CN" altLang="en-US" sz="1600" b="1" i="0" kern="1200" dirty="0"/>
        </a:p>
      </dsp:txBody>
      <dsp:txXfrm>
        <a:off x="5151365" y="1537369"/>
        <a:ext cx="556983" cy="406884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F617E6-A47C-4C27-B144-9856747301DA}" type="datetimeFigureOut">
              <a:rPr lang="zh-CN" altLang="en-US" smtClean="0"/>
              <a:t>2020/9/25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BADEE-F859-4AE9-AE49-FC88ECD70D6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3</a:t>
            </a:fld>
            <a:endParaRPr lang="zh-CN" altLang="en-US"/>
          </a:p>
        </p:txBody>
      </p:sp>
    </p:spTree>
    <p:extLst>
      <p:ext uri="{BB962C8B-B14F-4D97-AF65-F5344CB8AC3E}">
        <p14:creationId xmlns:p14="http://schemas.microsoft.com/office/powerpoint/2010/main" val="169502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19</a:t>
            </a:fld>
            <a:endParaRPr lang="zh-CN" altLang="en-US"/>
          </a:p>
        </p:txBody>
      </p:sp>
    </p:spTree>
    <p:extLst>
      <p:ext uri="{BB962C8B-B14F-4D97-AF65-F5344CB8AC3E}">
        <p14:creationId xmlns:p14="http://schemas.microsoft.com/office/powerpoint/2010/main" val="312262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20</a:t>
            </a:fld>
            <a:endParaRPr lang="zh-CN" altLang="en-US"/>
          </a:p>
        </p:txBody>
      </p:sp>
    </p:spTree>
    <p:extLst>
      <p:ext uri="{BB962C8B-B14F-4D97-AF65-F5344CB8AC3E}">
        <p14:creationId xmlns:p14="http://schemas.microsoft.com/office/powerpoint/2010/main" val="2457751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21</a:t>
            </a:fld>
            <a:endParaRPr lang="zh-CN" altLang="en-US"/>
          </a:p>
        </p:txBody>
      </p:sp>
    </p:spTree>
    <p:extLst>
      <p:ext uri="{BB962C8B-B14F-4D97-AF65-F5344CB8AC3E}">
        <p14:creationId xmlns:p14="http://schemas.microsoft.com/office/powerpoint/2010/main" val="1193663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BB8AA-FAA8-4EA1-B72E-8B4CC9DB854A}" type="slidenum">
              <a:rPr kumimoji="0" lang="zh-CN" altLang="en-US" sz="1200" b="0" i="0" u="none" strike="noStrike" kern="1200" cap="none" spc="0" normalizeH="0" baseline="0" noProof="0" smtClean="0">
                <a:ln>
                  <a:noFill/>
                </a:ln>
                <a:solidFill>
                  <a:prstClr val="black"/>
                </a:solidFill>
                <a:effectLst/>
                <a:uLnTx/>
                <a:uFillTx/>
                <a:latin typeface="Century Schoolbook"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entury Schoolbook" charset="0"/>
              <a:ea typeface="宋体" charset="-122"/>
              <a:cs typeface="+mn-cs"/>
            </a:endParaRPr>
          </a:p>
        </p:txBody>
      </p:sp>
    </p:spTree>
    <p:extLst>
      <p:ext uri="{BB962C8B-B14F-4D97-AF65-F5344CB8AC3E}">
        <p14:creationId xmlns:p14="http://schemas.microsoft.com/office/powerpoint/2010/main" val="937345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34</a:t>
            </a:fld>
            <a:endParaRPr lang="zh-CN" altLang="en-US"/>
          </a:p>
        </p:txBody>
      </p:sp>
    </p:spTree>
    <p:extLst>
      <p:ext uri="{BB962C8B-B14F-4D97-AF65-F5344CB8AC3E}">
        <p14:creationId xmlns:p14="http://schemas.microsoft.com/office/powerpoint/2010/main" val="4224863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35</a:t>
            </a:fld>
            <a:endParaRPr lang="zh-CN" altLang="en-US"/>
          </a:p>
        </p:txBody>
      </p:sp>
    </p:spTree>
    <p:extLst>
      <p:ext uri="{BB962C8B-B14F-4D97-AF65-F5344CB8AC3E}">
        <p14:creationId xmlns:p14="http://schemas.microsoft.com/office/powerpoint/2010/main" val="117537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CFC245-EC2D-4A24-8C40-00FBF36C3223}" type="slidenum">
              <a:rPr lang="zh-CN" altLang="en-US" smtClean="0"/>
              <a:t>38</a:t>
            </a:fld>
            <a:endParaRPr lang="zh-CN" altLang="en-US"/>
          </a:p>
        </p:txBody>
      </p:sp>
    </p:spTree>
    <p:extLst>
      <p:ext uri="{BB962C8B-B14F-4D97-AF65-F5344CB8AC3E}">
        <p14:creationId xmlns:p14="http://schemas.microsoft.com/office/powerpoint/2010/main" val="2884208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CFC245-EC2D-4A24-8C40-00FBF36C3223}" type="slidenum">
              <a:rPr lang="zh-CN" altLang="en-US" smtClean="0"/>
              <a:t>40</a:t>
            </a:fld>
            <a:endParaRPr lang="zh-CN" altLang="en-US"/>
          </a:p>
        </p:txBody>
      </p:sp>
    </p:spTree>
    <p:extLst>
      <p:ext uri="{BB962C8B-B14F-4D97-AF65-F5344CB8AC3E}">
        <p14:creationId xmlns:p14="http://schemas.microsoft.com/office/powerpoint/2010/main" val="1329516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41</a:t>
            </a:fld>
            <a:endParaRPr lang="zh-CN" altLang="en-US"/>
          </a:p>
        </p:txBody>
      </p:sp>
    </p:spTree>
    <p:extLst>
      <p:ext uri="{BB962C8B-B14F-4D97-AF65-F5344CB8AC3E}">
        <p14:creationId xmlns:p14="http://schemas.microsoft.com/office/powerpoint/2010/main" val="393157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CFC245-EC2D-4A24-8C40-00FBF36C3223}" type="slidenum">
              <a:rPr lang="zh-CN" altLang="en-US" smtClean="0"/>
              <a:t>44</a:t>
            </a:fld>
            <a:endParaRPr lang="zh-CN" altLang="en-US"/>
          </a:p>
        </p:txBody>
      </p:sp>
    </p:spTree>
    <p:extLst>
      <p:ext uri="{BB962C8B-B14F-4D97-AF65-F5344CB8AC3E}">
        <p14:creationId xmlns:p14="http://schemas.microsoft.com/office/powerpoint/2010/main" val="3155292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幻灯片图像占位符 1">
            <a:extLst>
              <a:ext uri="{FF2B5EF4-FFF2-40B4-BE49-F238E27FC236}">
                <a16:creationId xmlns:a16="http://schemas.microsoft.com/office/drawing/2014/main" id="{2D9F12B1-AF5F-44B8-B142-688101B16A5A}"/>
              </a:ext>
            </a:extLst>
          </p:cNvPr>
          <p:cNvSpPr>
            <a:spLocks noGrp="1" noRot="1" noChangeAspect="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备注占位符 2">
            <a:extLst>
              <a:ext uri="{FF2B5EF4-FFF2-40B4-BE49-F238E27FC236}">
                <a16:creationId xmlns:a16="http://schemas.microsoft.com/office/drawing/2014/main" id="{438705F2-401E-4B71-BA9C-9980FD64BF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2644" name="灯片编号占位符 3">
            <a:extLst>
              <a:ext uri="{FF2B5EF4-FFF2-40B4-BE49-F238E27FC236}">
                <a16:creationId xmlns:a16="http://schemas.microsoft.com/office/drawing/2014/main" id="{6FBAD5E4-8D51-4BC3-B89B-506F6EA39A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Schoolbook" panose="02040604050505020304" pitchFamily="18" charset="0"/>
                <a:ea typeface="宋体" panose="02010600030101010101" pitchFamily="2" charset="-122"/>
              </a:defRPr>
            </a:lvl1pPr>
            <a:lvl2pPr marL="742950" indent="-285750">
              <a:defRPr>
                <a:solidFill>
                  <a:schemeClr val="tx1"/>
                </a:solidFill>
                <a:latin typeface="Century Schoolbook" panose="02040604050505020304" pitchFamily="18" charset="0"/>
                <a:ea typeface="宋体" panose="02010600030101010101" pitchFamily="2" charset="-122"/>
              </a:defRPr>
            </a:lvl2pPr>
            <a:lvl3pPr marL="1143000" indent="-228600">
              <a:defRPr>
                <a:solidFill>
                  <a:schemeClr val="tx1"/>
                </a:solidFill>
                <a:latin typeface="Century Schoolbook" panose="02040604050505020304" pitchFamily="18" charset="0"/>
                <a:ea typeface="宋体" panose="02010600030101010101" pitchFamily="2" charset="-122"/>
              </a:defRPr>
            </a:lvl3pPr>
            <a:lvl4pPr marL="1600200" indent="-228600">
              <a:defRPr>
                <a:solidFill>
                  <a:schemeClr val="tx1"/>
                </a:solidFill>
                <a:latin typeface="Century Schoolbook" panose="02040604050505020304" pitchFamily="18" charset="0"/>
                <a:ea typeface="宋体" panose="02010600030101010101" pitchFamily="2" charset="-122"/>
              </a:defRPr>
            </a:lvl4pPr>
            <a:lvl5pPr marL="2057400" indent="-228600">
              <a:defRPr>
                <a:solidFill>
                  <a:schemeClr val="tx1"/>
                </a:solidFill>
                <a:latin typeface="Century Schoolbook" panose="02040604050505020304" pitchFamily="18"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entury Schoolbook" panose="02040604050505020304" pitchFamily="18" charset="0"/>
                <a:ea typeface="宋体" panose="02010600030101010101" pitchFamily="2" charset="-122"/>
              </a:defRPr>
            </a:lvl9pPr>
          </a:lstStyle>
          <a:p>
            <a:fld id="{796B29E1-39B1-4448-884A-2C03C727536B}" type="slidenum">
              <a:rPr lang="zh-CN" altLang="en-US" smtClean="0"/>
              <a:pPr/>
              <a:t>4</a:t>
            </a:fld>
            <a:endParaRPr lang="zh-CN" altLang="en-US"/>
          </a:p>
        </p:txBody>
      </p:sp>
    </p:spTree>
    <p:extLst>
      <p:ext uri="{BB962C8B-B14F-4D97-AF65-F5344CB8AC3E}">
        <p14:creationId xmlns:p14="http://schemas.microsoft.com/office/powerpoint/2010/main" val="336924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CFC245-EC2D-4A24-8C40-00FBF36C3223}" type="slidenum">
              <a:rPr lang="zh-CN" altLang="en-US" smtClean="0"/>
              <a:t>45</a:t>
            </a:fld>
            <a:endParaRPr lang="zh-CN" altLang="en-US"/>
          </a:p>
        </p:txBody>
      </p:sp>
    </p:spTree>
    <p:extLst>
      <p:ext uri="{BB962C8B-B14F-4D97-AF65-F5344CB8AC3E}">
        <p14:creationId xmlns:p14="http://schemas.microsoft.com/office/powerpoint/2010/main" val="4004231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CFC245-EC2D-4A24-8C40-00FBF36C3223}" type="slidenum">
              <a:rPr lang="zh-CN" altLang="en-US" smtClean="0"/>
              <a:t>47</a:t>
            </a:fld>
            <a:endParaRPr lang="zh-CN" altLang="en-US"/>
          </a:p>
        </p:txBody>
      </p:sp>
    </p:spTree>
    <p:extLst>
      <p:ext uri="{BB962C8B-B14F-4D97-AF65-F5344CB8AC3E}">
        <p14:creationId xmlns:p14="http://schemas.microsoft.com/office/powerpoint/2010/main" val="3493190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CFC245-EC2D-4A24-8C40-00FBF36C3223}" type="slidenum">
              <a:rPr lang="zh-CN" altLang="en-US" smtClean="0"/>
              <a:t>48</a:t>
            </a:fld>
            <a:endParaRPr lang="zh-CN" altLang="en-US"/>
          </a:p>
        </p:txBody>
      </p:sp>
    </p:spTree>
    <p:extLst>
      <p:ext uri="{BB962C8B-B14F-4D97-AF65-F5344CB8AC3E}">
        <p14:creationId xmlns:p14="http://schemas.microsoft.com/office/powerpoint/2010/main" val="1869323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50</a:t>
            </a:fld>
            <a:endParaRPr lang="zh-CN" altLang="en-US"/>
          </a:p>
        </p:txBody>
      </p:sp>
    </p:spTree>
    <p:extLst>
      <p:ext uri="{BB962C8B-B14F-4D97-AF65-F5344CB8AC3E}">
        <p14:creationId xmlns:p14="http://schemas.microsoft.com/office/powerpoint/2010/main" val="348244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CFC245-EC2D-4A24-8C40-00FBF36C3223}" type="slidenum">
              <a:rPr lang="zh-CN" altLang="en-US" smtClean="0"/>
              <a:t>51</a:t>
            </a:fld>
            <a:endParaRPr lang="zh-CN" altLang="en-US"/>
          </a:p>
        </p:txBody>
      </p:sp>
    </p:spTree>
    <p:extLst>
      <p:ext uri="{BB962C8B-B14F-4D97-AF65-F5344CB8AC3E}">
        <p14:creationId xmlns:p14="http://schemas.microsoft.com/office/powerpoint/2010/main" val="1162090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CFC245-EC2D-4A24-8C40-00FBF36C3223}" type="slidenum">
              <a:rPr lang="zh-CN" altLang="en-US" smtClean="0"/>
              <a:t>52</a:t>
            </a:fld>
            <a:endParaRPr lang="zh-CN" altLang="en-US"/>
          </a:p>
        </p:txBody>
      </p:sp>
    </p:spTree>
    <p:extLst>
      <p:ext uri="{BB962C8B-B14F-4D97-AF65-F5344CB8AC3E}">
        <p14:creationId xmlns:p14="http://schemas.microsoft.com/office/powerpoint/2010/main" val="819423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54</a:t>
            </a:fld>
            <a:endParaRPr lang="zh-CN" altLang="en-US"/>
          </a:p>
        </p:txBody>
      </p:sp>
    </p:spTree>
    <p:extLst>
      <p:ext uri="{BB962C8B-B14F-4D97-AF65-F5344CB8AC3E}">
        <p14:creationId xmlns:p14="http://schemas.microsoft.com/office/powerpoint/2010/main" val="286150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9CFC245-EC2D-4A24-8C40-00FBF36C3223}" type="slidenum">
              <a:rPr lang="zh-CN" altLang="en-US" smtClean="0"/>
              <a:t>58</a:t>
            </a:fld>
            <a:endParaRPr lang="zh-CN" altLang="en-US"/>
          </a:p>
        </p:txBody>
      </p:sp>
    </p:spTree>
    <p:extLst>
      <p:ext uri="{BB962C8B-B14F-4D97-AF65-F5344CB8AC3E}">
        <p14:creationId xmlns:p14="http://schemas.microsoft.com/office/powerpoint/2010/main" val="907361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67</a:t>
            </a:fld>
            <a:endParaRPr lang="zh-CN" altLang="en-US"/>
          </a:p>
        </p:txBody>
      </p:sp>
    </p:spTree>
    <p:extLst>
      <p:ext uri="{BB962C8B-B14F-4D97-AF65-F5344CB8AC3E}">
        <p14:creationId xmlns:p14="http://schemas.microsoft.com/office/powerpoint/2010/main" val="3506281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a:extLst>
              <a:ext uri="{FF2B5EF4-FFF2-40B4-BE49-F238E27FC236}">
                <a16:creationId xmlns:a16="http://schemas.microsoft.com/office/drawing/2014/main" id="{EE28F612-13A5-43C2-94F1-670DF96CDCAF}"/>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文本占位符 2">
            <a:extLst>
              <a:ext uri="{FF2B5EF4-FFF2-40B4-BE49-F238E27FC236}">
                <a16:creationId xmlns:a16="http://schemas.microsoft.com/office/drawing/2014/main" id="{C4C1228E-ED74-4854-9FA0-5C2F4B56DD79}"/>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dirty="0"/>
          </a:p>
        </p:txBody>
      </p:sp>
    </p:spTree>
    <p:extLst>
      <p:ext uri="{BB962C8B-B14F-4D97-AF65-F5344CB8AC3E}">
        <p14:creationId xmlns:p14="http://schemas.microsoft.com/office/powerpoint/2010/main" val="2963075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8</a:t>
            </a:fld>
            <a:endParaRPr lang="zh-CN" altLang="en-US"/>
          </a:p>
        </p:txBody>
      </p:sp>
    </p:spTree>
    <p:extLst>
      <p:ext uri="{BB962C8B-B14F-4D97-AF65-F5344CB8AC3E}">
        <p14:creationId xmlns:p14="http://schemas.microsoft.com/office/powerpoint/2010/main" val="139911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a:extLst>
              <a:ext uri="{FF2B5EF4-FFF2-40B4-BE49-F238E27FC236}">
                <a16:creationId xmlns:a16="http://schemas.microsoft.com/office/drawing/2014/main" id="{7F02AC7B-DE8F-4F3A-9CF6-1A15DEEEDC32}"/>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文本占位符 2">
            <a:extLst>
              <a:ext uri="{FF2B5EF4-FFF2-40B4-BE49-F238E27FC236}">
                <a16:creationId xmlns:a16="http://schemas.microsoft.com/office/drawing/2014/main" id="{4670E0AB-A561-46FA-8F52-D3B8027603B7}"/>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a:p>
        </p:txBody>
      </p:sp>
    </p:spTree>
    <p:extLst>
      <p:ext uri="{BB962C8B-B14F-4D97-AF65-F5344CB8AC3E}">
        <p14:creationId xmlns:p14="http://schemas.microsoft.com/office/powerpoint/2010/main" val="3318343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70</a:t>
            </a:fld>
            <a:endParaRPr lang="zh-CN" altLang="en-US"/>
          </a:p>
        </p:txBody>
      </p:sp>
    </p:spTree>
    <p:extLst>
      <p:ext uri="{BB962C8B-B14F-4D97-AF65-F5344CB8AC3E}">
        <p14:creationId xmlns:p14="http://schemas.microsoft.com/office/powerpoint/2010/main" val="34938454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71</a:t>
            </a:fld>
            <a:endParaRPr lang="zh-CN" altLang="en-US"/>
          </a:p>
        </p:txBody>
      </p:sp>
    </p:spTree>
    <p:extLst>
      <p:ext uri="{BB962C8B-B14F-4D97-AF65-F5344CB8AC3E}">
        <p14:creationId xmlns:p14="http://schemas.microsoft.com/office/powerpoint/2010/main" val="124990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01B2AA-0B1C-487B-B48B-A8D9A82EB13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8103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A83835-5FA0-4497-8FBE-4A089E5F9A35}" type="slidenum">
              <a:rPr lang="zh-CN" altLang="en-US" smtClean="0">
                <a:solidFill>
                  <a:prstClr val="black"/>
                </a:solidFill>
                <a:latin typeface="Calibri" panose="020F0502020204030204"/>
                <a:ea typeface="宋体" panose="02010600030101010101" pitchFamily="2" charset="-122"/>
              </a:rPr>
              <a:t>13</a:t>
            </a:fld>
            <a:endParaRPr lang="zh-CN" altLang="en-US">
              <a:solidFill>
                <a:prstClr val="black"/>
              </a:solidFill>
              <a:latin typeface="Calibri" panose="020F0502020204030204"/>
              <a:ea typeface="宋体" panose="02010600030101010101" pitchFamily="2" charset="-122"/>
            </a:endParaRPr>
          </a:p>
        </p:txBody>
      </p:sp>
    </p:spTree>
    <p:extLst>
      <p:ext uri="{BB962C8B-B14F-4D97-AF65-F5344CB8AC3E}">
        <p14:creationId xmlns:p14="http://schemas.microsoft.com/office/powerpoint/2010/main" val="4159069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16</a:t>
            </a:fld>
            <a:endParaRPr lang="zh-CN" altLang="en-US"/>
          </a:p>
        </p:txBody>
      </p:sp>
    </p:spTree>
    <p:extLst>
      <p:ext uri="{BB962C8B-B14F-4D97-AF65-F5344CB8AC3E}">
        <p14:creationId xmlns:p14="http://schemas.microsoft.com/office/powerpoint/2010/main" val="2430694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17</a:t>
            </a:fld>
            <a:endParaRPr lang="zh-CN" altLang="en-US"/>
          </a:p>
        </p:txBody>
      </p:sp>
    </p:spTree>
    <p:extLst>
      <p:ext uri="{BB962C8B-B14F-4D97-AF65-F5344CB8AC3E}">
        <p14:creationId xmlns:p14="http://schemas.microsoft.com/office/powerpoint/2010/main" val="2655344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历史角色：询问画册的毛笔字</a:t>
            </a:r>
            <a:endParaRPr lang="en-US" altLang="zh-CN"/>
          </a:p>
          <a:p>
            <a:r>
              <a:rPr lang="zh-CN" altLang="en-US"/>
              <a:t>历史角色的圈圈：弄漂亮点，借鉴畅捷通 冯超</a:t>
            </a:r>
          </a:p>
        </p:txBody>
      </p:sp>
      <p:sp>
        <p:nvSpPr>
          <p:cNvPr id="4" name="灯片编号占位符 3"/>
          <p:cNvSpPr>
            <a:spLocks noGrp="1"/>
          </p:cNvSpPr>
          <p:nvPr>
            <p:ph type="sldNum" sz="quarter" idx="10"/>
          </p:nvPr>
        </p:nvSpPr>
        <p:spPr/>
        <p:txBody>
          <a:bodyPr/>
          <a:lstStyle/>
          <a:p>
            <a:fld id="{189BADEE-F859-4AE9-AE49-FC88ECD70D61}" type="slidenum">
              <a:rPr lang="zh-CN" altLang="en-US" smtClean="0"/>
              <a:t>18</a:t>
            </a:fld>
            <a:endParaRPr lang="zh-CN" altLang="en-US"/>
          </a:p>
        </p:txBody>
      </p:sp>
    </p:spTree>
    <p:extLst>
      <p:ext uri="{BB962C8B-B14F-4D97-AF65-F5344CB8AC3E}">
        <p14:creationId xmlns:p14="http://schemas.microsoft.com/office/powerpoint/2010/main" val="2034679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封底">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1562984" y="336554"/>
            <a:ext cx="9067801" cy="43688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317502" y="4756154"/>
            <a:ext cx="11556999" cy="1003301"/>
          </a:xfrm>
          <a:prstGeom prst="rect">
            <a:avLst/>
          </a:prstGeom>
        </p:spPr>
        <p:txBody>
          <a:bodyPr anchor="b"/>
          <a:lstStyle/>
          <a:p>
            <a:r>
              <a:t>标题文本</a:t>
            </a:r>
          </a:p>
        </p:txBody>
      </p:sp>
      <p:sp>
        <p:nvSpPr>
          <p:cNvPr id="22" name="正文级别 1…"/>
          <p:cNvSpPr txBox="1">
            <a:spLocks noGrp="1"/>
          </p:cNvSpPr>
          <p:nvPr>
            <p:ph type="body" sz="quarter" idx="1"/>
          </p:nvPr>
        </p:nvSpPr>
        <p:spPr>
          <a:xfrm>
            <a:off x="317502" y="5721355"/>
            <a:ext cx="11556999" cy="793750"/>
          </a:xfrm>
          <a:prstGeom prst="rect">
            <a:avLst/>
          </a:prstGeom>
        </p:spPr>
        <p:txBody>
          <a:bodyPr anchor="t"/>
          <a:lstStyle>
            <a:lvl1pPr marL="0" indent="0" algn="ctr">
              <a:spcBef>
                <a:spcPts val="0"/>
              </a:spcBef>
              <a:buSzTx/>
              <a:buNone/>
              <a:defRPr sz="2024"/>
            </a:lvl1pPr>
            <a:lvl2pPr marL="0" indent="0" algn="ctr">
              <a:spcBef>
                <a:spcPts val="0"/>
              </a:spcBef>
              <a:buSzTx/>
              <a:buNone/>
              <a:defRPr sz="2024"/>
            </a:lvl2pPr>
            <a:lvl3pPr marL="0" indent="0" algn="ctr">
              <a:spcBef>
                <a:spcPts val="0"/>
              </a:spcBef>
              <a:buSzTx/>
              <a:buNone/>
              <a:defRPr sz="2024"/>
            </a:lvl3pPr>
            <a:lvl4pPr marL="0" indent="0" algn="ctr">
              <a:spcBef>
                <a:spcPts val="0"/>
              </a:spcBef>
              <a:buSzTx/>
              <a:buNone/>
              <a:defRPr sz="2024"/>
            </a:lvl4pPr>
            <a:lvl5pPr marL="0" indent="0" algn="ctr">
              <a:spcBef>
                <a:spcPts val="0"/>
              </a:spcBef>
              <a:buSzTx/>
              <a:buNone/>
              <a:defRPr sz="2024"/>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5675897"/>
      </p:ext>
    </p:extLst>
  </p:cSld>
  <p:clrMapOvr>
    <a:masterClrMapping/>
  </p:clrMapOvr>
  <p:transition spd="med"/>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526362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16569247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40706397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8414517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36612201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11163262" y="410560"/>
            <a:ext cx="497163" cy="365126"/>
          </a:xfrm>
          <a:prstGeom prst="rect">
            <a:avLst/>
          </a:prstGeom>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12114660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11163262" y="410560"/>
            <a:ext cx="497163" cy="365126"/>
          </a:xfrm>
          <a:prstGeom prst="rect">
            <a:avLst/>
          </a:prstGeom>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41294597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35187332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270D861-3181-4459-A29B-1A518961D0D7}" type="datetime1">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11163262" y="410560"/>
            <a:ext cx="497163" cy="365126"/>
          </a:xfrm>
          <a:prstGeom prst="rect">
            <a:avLst/>
          </a:prstGeom>
        </p:spPr>
        <p:txBody>
          <a:bodyPr/>
          <a:lstStyle/>
          <a:p>
            <a:fld id="{7C7D7E2A-EC18-466D-9858-1370A4DB5F72}" type="slidenum">
              <a:rPr lang="zh-CN" altLang="en-US" smtClean="0"/>
              <a:t>‹#›</a:t>
            </a:fld>
            <a:endParaRPr lang="zh-CN" altLang="en-US"/>
          </a:p>
        </p:txBody>
      </p:sp>
    </p:spTree>
    <p:extLst>
      <p:ext uri="{BB962C8B-B14F-4D97-AF65-F5344CB8AC3E}">
        <p14:creationId xmlns:p14="http://schemas.microsoft.com/office/powerpoint/2010/main" val="20118791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8" name="矩形 7"/>
          <p:cNvSpPr>
            <a:spLocks noChangeAspect="1"/>
          </p:cNvSpPr>
          <p:nvPr userDrawn="1"/>
        </p:nvSpPr>
        <p:spPr>
          <a:xfrm>
            <a:off x="0" y="0"/>
            <a:ext cx="12192000" cy="6858000"/>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 name="矩形 6"/>
          <p:cNvSpPr/>
          <p:nvPr userDrawn="1"/>
        </p:nvSpPr>
        <p:spPr>
          <a:xfrm>
            <a:off x="-7888" y="0"/>
            <a:ext cx="12199888"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8358527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79925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1793877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4282278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373952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4022378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1334753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102392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55608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1441657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304382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5691259"/>
      </p:ext>
    </p:extLst>
  </p:cSld>
  <p:clrMapOvr>
    <a:masterClrMapping/>
  </p:clrMapOvr>
  <p:transition>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868217"/>
      </p:ext>
    </p:extLst>
  </p:cSld>
  <p:clrMapOvr>
    <a:masterClrMapping/>
  </p:clrMapOvr>
  <p:transition>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68E2DE-9366-44AE-A78E-5AB84A26933A}"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429D3-D0E3-4A75-96D4-68BB5A2F4E44}"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743788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7E506882-3828-45E4-A24E-E4ADD4AB9684}"/>
              </a:ext>
            </a:extLst>
          </p:cNvPr>
          <p:cNvSpPr>
            <a:spLocks noGrp="1" noChangeArrowheads="1"/>
          </p:cNvSpPr>
          <p:nvPr>
            <p:ph type="dt" sz="half" idx="10"/>
          </p:nvPr>
        </p:nvSpPr>
        <p:spPr/>
        <p:txBody>
          <a:bodyPr/>
          <a:lstStyle>
            <a:lvl1pPr>
              <a:buFontTx/>
              <a:buNone/>
              <a:defRPr>
                <a:latin typeface="Century Schoolbook"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441735-EE9A-4F60-A6A2-C5050162222D}" type="datetime1">
              <a:rPr kumimoji="0" lang="zh-CN" altLang="en-US" sz="1200"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351"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endParaRPr>
          </a:p>
        </p:txBody>
      </p:sp>
      <p:sp>
        <p:nvSpPr>
          <p:cNvPr id="3" name="页脚占位符 4">
            <a:extLst>
              <a:ext uri="{FF2B5EF4-FFF2-40B4-BE49-F238E27FC236}">
                <a16:creationId xmlns:a16="http://schemas.microsoft.com/office/drawing/2014/main" id="{2B1BCA58-3BD3-4824-BC69-95429A293BC3}"/>
              </a:ext>
            </a:extLst>
          </p:cNvPr>
          <p:cNvSpPr>
            <a:spLocks noGrp="1" noChangeArrowheads="1"/>
          </p:cNvSpPr>
          <p:nvPr>
            <p:ph type="ftr" sz="quarter" idx="11"/>
          </p:nvPr>
        </p:nvSpPr>
        <p:spPr/>
        <p:txBody>
          <a:bodyPr/>
          <a:lstStyle>
            <a:lvl1pPr>
              <a:buFontTx/>
              <a:buNone/>
              <a:defRPr>
                <a:latin typeface="Century Schoolbook"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endParaRPr>
          </a:p>
        </p:txBody>
      </p:sp>
      <p:sp>
        <p:nvSpPr>
          <p:cNvPr id="4" name="灯片编号占位符 5">
            <a:extLst>
              <a:ext uri="{FF2B5EF4-FFF2-40B4-BE49-F238E27FC236}">
                <a16:creationId xmlns:a16="http://schemas.microsoft.com/office/drawing/2014/main" id="{A26CABDD-E898-41BB-AA34-D7CF8ECF69EA}"/>
              </a:ext>
            </a:extLst>
          </p:cNvPr>
          <p:cNvSpPr>
            <a:spLocks noGrp="1" noChangeArrowheads="1"/>
          </p:cNvSpPr>
          <p:nvPr>
            <p:ph type="sldNum" sz="quarter" idx="12"/>
          </p:nvPr>
        </p:nvSpPr>
        <p:spPr/>
        <p:txBody>
          <a:bodyPr/>
          <a:lstStyle>
            <a:lvl1pPr>
              <a:buFontTx/>
              <a:buNone/>
              <a:defRPr>
                <a:latin typeface="Century Schoolbook"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1C83A9-9C70-4A1F-A430-D15611512CCF}" type="slidenum">
              <a:rPr kumimoji="0" lang="zh-CN" altLang="en-US" sz="1200"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351"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endParaRPr>
          </a:p>
        </p:txBody>
      </p:sp>
    </p:spTree>
    <p:extLst>
      <p:ext uri="{BB962C8B-B14F-4D97-AF65-F5344CB8AC3E}">
        <p14:creationId xmlns:p14="http://schemas.microsoft.com/office/powerpoint/2010/main" val="22893242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cxnSp>
        <p:nvCxnSpPr>
          <p:cNvPr id="2" name="Straight Connector 36">
            <a:extLst>
              <a:ext uri="{FF2B5EF4-FFF2-40B4-BE49-F238E27FC236}">
                <a16:creationId xmlns:a16="http://schemas.microsoft.com/office/drawing/2014/main" id="{22017110-91E4-4793-B325-E27CADAEF9B9}"/>
              </a:ext>
            </a:extLst>
          </p:cNvPr>
          <p:cNvCxnSpPr/>
          <p:nvPr userDrawn="1"/>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816186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868995" y="33465"/>
            <a:ext cx="2382596" cy="3250425"/>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8" name="Picture Placeholder 2"/>
          <p:cNvSpPr>
            <a:spLocks noGrp="1"/>
          </p:cNvSpPr>
          <p:nvPr>
            <p:ph type="pic" sz="quarter" idx="11"/>
          </p:nvPr>
        </p:nvSpPr>
        <p:spPr>
          <a:xfrm>
            <a:off x="4868995" y="3337233"/>
            <a:ext cx="2382596" cy="345715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0" name="Picture Placeholder 2"/>
          <p:cNvSpPr>
            <a:spLocks noGrp="1"/>
          </p:cNvSpPr>
          <p:nvPr>
            <p:ph type="pic" sz="quarter" idx="12"/>
          </p:nvPr>
        </p:nvSpPr>
        <p:spPr>
          <a:xfrm>
            <a:off x="7306070" y="2415903"/>
            <a:ext cx="2382596" cy="4378488"/>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1" name="Picture Placeholder 2"/>
          <p:cNvSpPr>
            <a:spLocks noGrp="1"/>
          </p:cNvSpPr>
          <p:nvPr>
            <p:ph type="pic" sz="quarter" idx="13"/>
          </p:nvPr>
        </p:nvSpPr>
        <p:spPr>
          <a:xfrm>
            <a:off x="9743145" y="4595855"/>
            <a:ext cx="2382596" cy="2198536"/>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2" name="Picture Placeholder 2"/>
          <p:cNvSpPr>
            <a:spLocks noGrp="1"/>
          </p:cNvSpPr>
          <p:nvPr>
            <p:ph type="pic" sz="quarter" idx="14"/>
          </p:nvPr>
        </p:nvSpPr>
        <p:spPr>
          <a:xfrm>
            <a:off x="7306070" y="33464"/>
            <a:ext cx="2382596" cy="233182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3" name="Picture Placeholder 2"/>
          <p:cNvSpPr>
            <a:spLocks noGrp="1"/>
          </p:cNvSpPr>
          <p:nvPr>
            <p:ph type="pic" sz="quarter" idx="15"/>
          </p:nvPr>
        </p:nvSpPr>
        <p:spPr>
          <a:xfrm>
            <a:off x="9743145" y="33465"/>
            <a:ext cx="2382596" cy="4511543"/>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Tree>
    <p:extLst>
      <p:ext uri="{BB962C8B-B14F-4D97-AF65-F5344CB8AC3E}">
        <p14:creationId xmlns:p14="http://schemas.microsoft.com/office/powerpoint/2010/main" val="1254092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Shape 20"/>
          <p:cNvSpPr>
            <a:spLocks noGrp="1"/>
          </p:cNvSpPr>
          <p:nvPr>
            <p:ph type="pic" idx="13"/>
          </p:nvPr>
        </p:nvSpPr>
        <p:spPr>
          <a:xfrm>
            <a:off x="1466851" y="445929"/>
            <a:ext cx="9271000" cy="4159979"/>
          </a:xfrm>
          <a:prstGeom prst="rect">
            <a:avLst/>
          </a:prstGeom>
        </p:spPr>
        <p:txBody>
          <a:bodyPr lIns="91408" tIns="45703" rIns="91408" bIns="45703" anchor="t">
            <a:noAutofit/>
          </a:bodyPr>
          <a:lstStyle/>
          <a:p>
            <a:endParaRPr/>
          </a:p>
        </p:txBody>
      </p:sp>
      <p:sp>
        <p:nvSpPr>
          <p:cNvPr id="21" name="Shape 21"/>
          <p:cNvSpPr>
            <a:spLocks noGrp="1"/>
          </p:cNvSpPr>
          <p:nvPr>
            <p:ph type="title" hasCustomPrompt="1"/>
          </p:nvPr>
        </p:nvSpPr>
        <p:spPr>
          <a:xfrm>
            <a:off x="1193805" y="4725231"/>
            <a:ext cx="9810751" cy="1003476"/>
          </a:xfrm>
          <a:prstGeom prst="rect">
            <a:avLst/>
          </a:prstGeom>
        </p:spPr>
        <p:txBody>
          <a:bodyPr lIns="91409" tIns="45704" rIns="91409" bIns="45704" anchor="b"/>
          <a:lstStyle/>
          <a:p>
            <a:r>
              <a:t>标题文本</a:t>
            </a:r>
          </a:p>
        </p:txBody>
      </p:sp>
      <p:sp>
        <p:nvSpPr>
          <p:cNvPr id="22" name="Shape 22"/>
          <p:cNvSpPr>
            <a:spLocks noGrp="1"/>
          </p:cNvSpPr>
          <p:nvPr>
            <p:ph type="body" sz="quarter" idx="1" hasCustomPrompt="1"/>
          </p:nvPr>
        </p:nvSpPr>
        <p:spPr>
          <a:xfrm>
            <a:off x="1193805" y="5760457"/>
            <a:ext cx="9810751" cy="857400"/>
          </a:xfrm>
          <a:prstGeom prst="rect">
            <a:avLst/>
          </a:prstGeom>
        </p:spPr>
        <p:txBody>
          <a:bodyPr lIns="91409" tIns="45704" rIns="91409" bIns="45704" anchor="t"/>
          <a:lstStyle>
            <a:lvl1pPr marL="0" indent="0" algn="ctr">
              <a:spcBef>
                <a:spcPts val="0"/>
              </a:spcBef>
              <a:buSzTx/>
              <a:buNone/>
              <a:defRPr sz="2133"/>
            </a:lvl1pPr>
            <a:lvl2pPr marL="0" indent="114297" algn="ctr">
              <a:spcBef>
                <a:spcPts val="0"/>
              </a:spcBef>
              <a:buSzTx/>
              <a:buNone/>
              <a:defRPr sz="2133"/>
            </a:lvl2pPr>
            <a:lvl3pPr marL="0" indent="228594" algn="ctr">
              <a:spcBef>
                <a:spcPts val="0"/>
              </a:spcBef>
              <a:buSzTx/>
              <a:buNone/>
              <a:defRPr sz="2133"/>
            </a:lvl3pPr>
            <a:lvl4pPr marL="0" indent="342891" algn="ctr">
              <a:spcBef>
                <a:spcPts val="0"/>
              </a:spcBef>
              <a:buSzTx/>
              <a:buNone/>
              <a:defRPr sz="2133"/>
            </a:lvl4pPr>
            <a:lvl5pPr marL="0" indent="457189" algn="ctr">
              <a:spcBef>
                <a:spcPts val="0"/>
              </a:spcBef>
              <a:buSzTx/>
              <a:buNone/>
              <a:defRPr sz="2133"/>
            </a:lvl5pPr>
          </a:lstStyle>
          <a:p>
            <a:r>
              <a:t>正文级别 1</a:t>
            </a:r>
          </a:p>
          <a:p>
            <a:pPr lvl="1"/>
            <a:r>
              <a:t>正文级别 2</a:t>
            </a:r>
          </a:p>
          <a:p>
            <a:pPr lvl="2"/>
            <a:r>
              <a:t>正文级别 3</a:t>
            </a:r>
          </a:p>
          <a:p>
            <a:pPr lvl="3"/>
            <a:r>
              <a:t>正文级别 4</a:t>
            </a:r>
          </a:p>
          <a:p>
            <a:pPr lvl="4"/>
            <a:r>
              <a:t>正文级别 5</a:t>
            </a:r>
          </a:p>
        </p:txBody>
      </p:sp>
      <p:sp>
        <p:nvSpPr>
          <p:cNvPr id="23" name="Shape 23"/>
          <p:cNvSpPr>
            <a:spLocks noGrp="1"/>
          </p:cNvSpPr>
          <p:nvPr>
            <p:ph type="sldNum" sz="quarter" idx="2"/>
          </p:nvPr>
        </p:nvSpPr>
        <p:spPr>
          <a:prstGeom prst="rect">
            <a:avLst/>
          </a:prstGeom>
        </p:spPr>
        <p:txBody>
          <a:bodyPr lIns="91409" tIns="45704" rIns="91409" bIns="45704"/>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3258465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rcRect/>
          <a:stretch>
            <a:fillRect/>
          </a:stretch>
        </p:blipFill>
        <p:spPr>
          <a:xfrm>
            <a:off x="1" y="0"/>
            <a:ext cx="12191998" cy="6858000"/>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0 w 1219199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8" h="6858000">
                <a:moveTo>
                  <a:pt x="0" y="0"/>
                </a:moveTo>
                <a:lnTo>
                  <a:pt x="12191998" y="0"/>
                </a:lnTo>
                <a:lnTo>
                  <a:pt x="12191998" y="6858000"/>
                </a:lnTo>
                <a:lnTo>
                  <a:pt x="0" y="6858000"/>
                </a:lnTo>
                <a:close/>
              </a:path>
            </a:pathLst>
          </a:custGeom>
        </p:spPr>
      </p:pic>
      <p:sp>
        <p:nvSpPr>
          <p:cNvPr id="4" name="矩形 3"/>
          <p:cNvSpPr/>
          <p:nvPr userDrawn="1"/>
        </p:nvSpPr>
        <p:spPr>
          <a:xfrm>
            <a:off x="-3944" y="0"/>
            <a:ext cx="12199888" cy="6858000"/>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val="0"/>
              </a:ext>
            </a:extLst>
          </a:blip>
          <a:srcRect l="5182" r="5532"/>
          <a:stretch>
            <a:fillRect/>
          </a:stretch>
        </p:blipFill>
        <p:spPr>
          <a:xfrm>
            <a:off x="-6172" y="0"/>
            <a:ext cx="12245960" cy="6858000"/>
          </a:xfrm>
          <a:prstGeom prst="rect">
            <a:avLst/>
          </a:prstGeom>
        </p:spPr>
      </p:pic>
    </p:spTree>
    <p:extLst>
      <p:ext uri="{BB962C8B-B14F-4D97-AF65-F5344CB8AC3E}">
        <p14:creationId xmlns:p14="http://schemas.microsoft.com/office/powerpoint/2010/main" val="5085322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1452352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过渡页">
    <p:spTree>
      <p:nvGrpSpPr>
        <p:cNvPr id="1" name=""/>
        <p:cNvGrpSpPr/>
        <p:nvPr/>
      </p:nvGrpSpPr>
      <p:grpSpPr>
        <a:xfrm>
          <a:off x="0" y="0"/>
          <a:ext cx="0" cy="0"/>
          <a:chOff x="0" y="0"/>
          <a:chExt cx="0" cy="0"/>
        </a:xfrm>
      </p:grpSpPr>
      <p:sp>
        <p:nvSpPr>
          <p:cNvPr id="8" name="矩形 7"/>
          <p:cNvSpPr>
            <a:spLocks noChangeAspect="1"/>
          </p:cNvSpPr>
          <p:nvPr userDrawn="1"/>
        </p:nvSpPr>
        <p:spPr>
          <a:xfrm>
            <a:off x="0" y="0"/>
            <a:ext cx="12192000" cy="6858000"/>
          </a:xfrm>
          <a:prstGeom prst="rect">
            <a:avLst/>
          </a:prstGeom>
          <a:blipFill dpi="0" rotWithShape="1">
            <a:blip r:embed="rId2"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dk1"/>
                </a:solidFill>
                <a:prstDash val="solid"/>
                <a:miter lim="800000"/>
                <a:headEnd/>
                <a:tailEnd/>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7" name="矩形 6"/>
          <p:cNvSpPr/>
          <p:nvPr userDrawn="1"/>
        </p:nvSpPr>
        <p:spPr>
          <a:xfrm>
            <a:off x="-7888" y="0"/>
            <a:ext cx="12199888"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995739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102237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560279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4211449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988346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3486593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464674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3047078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92135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903850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551470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52242280"/>
      </p:ext>
    </p:extLst>
  </p:cSld>
  <p:clrMapOvr>
    <a:masterClrMapping/>
  </p:clrMapOvr>
  <p:transition>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713328"/>
      </p:ext>
    </p:extLst>
  </p:cSld>
  <p:clrMapOvr>
    <a:masterClrMapping/>
  </p:clrMapOvr>
  <p:transition>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68E2DE-9366-44AE-A78E-5AB84A26933A}"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8429D3-D0E3-4A75-96D4-68BB5A2F4E44}"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2784155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7E506882-3828-45E4-A24E-E4ADD4AB9684}"/>
              </a:ext>
            </a:extLst>
          </p:cNvPr>
          <p:cNvSpPr>
            <a:spLocks noGrp="1" noChangeArrowheads="1"/>
          </p:cNvSpPr>
          <p:nvPr>
            <p:ph type="dt" sz="half" idx="10"/>
          </p:nvPr>
        </p:nvSpPr>
        <p:spPr/>
        <p:txBody>
          <a:bodyPr/>
          <a:lstStyle>
            <a:lvl1pPr>
              <a:buFontTx/>
              <a:buNone/>
              <a:defRPr>
                <a:latin typeface="Century Schoolbook"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441735-EE9A-4F60-A6A2-C5050162222D}" type="datetime1">
              <a:rPr kumimoji="0" lang="zh-CN" altLang="en-US" sz="1200"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351"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endParaRPr>
          </a:p>
        </p:txBody>
      </p:sp>
      <p:sp>
        <p:nvSpPr>
          <p:cNvPr id="3" name="页脚占位符 4">
            <a:extLst>
              <a:ext uri="{FF2B5EF4-FFF2-40B4-BE49-F238E27FC236}">
                <a16:creationId xmlns:a16="http://schemas.microsoft.com/office/drawing/2014/main" id="{2B1BCA58-3BD3-4824-BC69-95429A293BC3}"/>
              </a:ext>
            </a:extLst>
          </p:cNvPr>
          <p:cNvSpPr>
            <a:spLocks noGrp="1" noChangeArrowheads="1"/>
          </p:cNvSpPr>
          <p:nvPr>
            <p:ph type="ftr" sz="quarter" idx="11"/>
          </p:nvPr>
        </p:nvSpPr>
        <p:spPr/>
        <p:txBody>
          <a:bodyPr/>
          <a:lstStyle>
            <a:lvl1pPr>
              <a:buFontTx/>
              <a:buNone/>
              <a:defRPr>
                <a:latin typeface="Century Schoolbook"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zh-CN" sz="1200"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endParaRPr>
          </a:p>
        </p:txBody>
      </p:sp>
      <p:sp>
        <p:nvSpPr>
          <p:cNvPr id="4" name="灯片编号占位符 5">
            <a:extLst>
              <a:ext uri="{FF2B5EF4-FFF2-40B4-BE49-F238E27FC236}">
                <a16:creationId xmlns:a16="http://schemas.microsoft.com/office/drawing/2014/main" id="{A26CABDD-E898-41BB-AA34-D7CF8ECF69EA}"/>
              </a:ext>
            </a:extLst>
          </p:cNvPr>
          <p:cNvSpPr>
            <a:spLocks noGrp="1" noChangeArrowheads="1"/>
          </p:cNvSpPr>
          <p:nvPr>
            <p:ph type="sldNum" sz="quarter" idx="12"/>
          </p:nvPr>
        </p:nvSpPr>
        <p:spPr/>
        <p:txBody>
          <a:bodyPr/>
          <a:lstStyle>
            <a:lvl1pPr>
              <a:buFontTx/>
              <a:buNone/>
              <a:defRPr>
                <a:latin typeface="Century Schoolbook" pitchFamily="18"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1C83A9-9C70-4A1F-A430-D15611512CCF}" type="slidenum">
              <a:rPr kumimoji="0" lang="zh-CN" altLang="en-US" sz="1200"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351" b="0" i="0" u="none" strike="noStrike" kern="1200" cap="none" spc="0" normalizeH="0" baseline="0" noProof="0">
              <a:ln>
                <a:noFill/>
              </a:ln>
              <a:solidFill>
                <a:prstClr val="black">
                  <a:tint val="75000"/>
                </a:prstClr>
              </a:solidFill>
              <a:effectLst/>
              <a:uLnTx/>
              <a:uFillTx/>
              <a:latin typeface="Century Schoolbook" pitchFamily="18" charset="0"/>
              <a:ea typeface="微软雅黑 Light" panose="020B0502040204020203" charset="-122"/>
              <a:cs typeface="+mn-cs"/>
            </a:endParaRPr>
          </a:p>
        </p:txBody>
      </p:sp>
    </p:spTree>
    <p:extLst>
      <p:ext uri="{BB962C8B-B14F-4D97-AF65-F5344CB8AC3E}">
        <p14:creationId xmlns:p14="http://schemas.microsoft.com/office/powerpoint/2010/main" val="159424849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Footer">
    <p:spTree>
      <p:nvGrpSpPr>
        <p:cNvPr id="1" name=""/>
        <p:cNvGrpSpPr/>
        <p:nvPr/>
      </p:nvGrpSpPr>
      <p:grpSpPr>
        <a:xfrm>
          <a:off x="0" y="0"/>
          <a:ext cx="0" cy="0"/>
          <a:chOff x="0" y="0"/>
          <a:chExt cx="0" cy="0"/>
        </a:xfrm>
      </p:grpSpPr>
      <p:cxnSp>
        <p:nvCxnSpPr>
          <p:cNvPr id="2" name="Straight Connector 36">
            <a:extLst>
              <a:ext uri="{FF2B5EF4-FFF2-40B4-BE49-F238E27FC236}">
                <a16:creationId xmlns:a16="http://schemas.microsoft.com/office/drawing/2014/main" id="{22017110-91E4-4793-B325-E27CADAEF9B9}"/>
              </a:ext>
            </a:extLst>
          </p:cNvPr>
          <p:cNvCxnSpPr/>
          <p:nvPr userDrawn="1"/>
        </p:nvCxnSpPr>
        <p:spPr>
          <a:xfrm flipH="1">
            <a:off x="533072" y="749419"/>
            <a:ext cx="11090841" cy="0"/>
          </a:xfrm>
          <a:prstGeom prst="line">
            <a:avLst/>
          </a:prstGeom>
          <a:ln w="9525" cmpd="sng">
            <a:solidFill>
              <a:srgbClr val="E0E0E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85585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0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868995" y="33465"/>
            <a:ext cx="2382596" cy="3250425"/>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8" name="Picture Placeholder 2"/>
          <p:cNvSpPr>
            <a:spLocks noGrp="1"/>
          </p:cNvSpPr>
          <p:nvPr>
            <p:ph type="pic" sz="quarter" idx="11"/>
          </p:nvPr>
        </p:nvSpPr>
        <p:spPr>
          <a:xfrm>
            <a:off x="4868995" y="3337233"/>
            <a:ext cx="2382596" cy="345715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0" name="Picture Placeholder 2"/>
          <p:cNvSpPr>
            <a:spLocks noGrp="1"/>
          </p:cNvSpPr>
          <p:nvPr>
            <p:ph type="pic" sz="quarter" idx="12"/>
          </p:nvPr>
        </p:nvSpPr>
        <p:spPr>
          <a:xfrm>
            <a:off x="7306070" y="2415903"/>
            <a:ext cx="2382596" cy="4378488"/>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1" name="Picture Placeholder 2"/>
          <p:cNvSpPr>
            <a:spLocks noGrp="1"/>
          </p:cNvSpPr>
          <p:nvPr>
            <p:ph type="pic" sz="quarter" idx="13"/>
          </p:nvPr>
        </p:nvSpPr>
        <p:spPr>
          <a:xfrm>
            <a:off x="9743145" y="4595855"/>
            <a:ext cx="2382596" cy="2198536"/>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2" name="Picture Placeholder 2"/>
          <p:cNvSpPr>
            <a:spLocks noGrp="1"/>
          </p:cNvSpPr>
          <p:nvPr>
            <p:ph type="pic" sz="quarter" idx="14"/>
          </p:nvPr>
        </p:nvSpPr>
        <p:spPr>
          <a:xfrm>
            <a:off x="7306070" y="33464"/>
            <a:ext cx="2382596" cy="2331829"/>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
        <p:nvSpPr>
          <p:cNvPr id="13" name="Picture Placeholder 2"/>
          <p:cNvSpPr>
            <a:spLocks noGrp="1"/>
          </p:cNvSpPr>
          <p:nvPr>
            <p:ph type="pic" sz="quarter" idx="15"/>
          </p:nvPr>
        </p:nvSpPr>
        <p:spPr>
          <a:xfrm>
            <a:off x="9743145" y="33465"/>
            <a:ext cx="2382596" cy="4511543"/>
          </a:xfrm>
          <a:prstGeom prst="rect">
            <a:avLst/>
          </a:prstGeom>
          <a:pattFill prst="pct5">
            <a:fgClr>
              <a:schemeClr val="tx1"/>
            </a:fgClr>
            <a:bgClr>
              <a:schemeClr val="bg1">
                <a:lumMod val="85000"/>
              </a:schemeClr>
            </a:bgClr>
          </a:pattFill>
        </p:spPr>
        <p:txBody>
          <a:bodyPr anchor="ctr"/>
          <a:lstStyle>
            <a:lvl1pPr marL="0" indent="0" algn="ctr">
              <a:buNone/>
              <a:defRPr sz="1600" b="1" i="0">
                <a:latin typeface="Source Sans Pro" panose="020B0503030403020204" charset="0"/>
                <a:ea typeface="Source Sans Pro" panose="020B0503030403020204" charset="0"/>
                <a:cs typeface="Source Sans Pro" panose="020B0503030403020204" charset="0"/>
              </a:defRPr>
            </a:lvl1pPr>
          </a:lstStyle>
          <a:p>
            <a:pPr lvl="0"/>
            <a:r>
              <a:rPr lang="zh-CN" altLang="en-US" noProof="1">
                <a:sym typeface="Calibri" panose="020F0502020204030204" pitchFamily="34" charset="0"/>
              </a:rPr>
              <a:t>单击图标添加图片</a:t>
            </a:r>
            <a:endParaRPr lang="en-US" noProof="1">
              <a:sym typeface="Calibri" panose="020F0502020204030204" pitchFamily="34" charset="0"/>
            </a:endParaRPr>
          </a:p>
        </p:txBody>
      </p:sp>
    </p:spTree>
    <p:extLst>
      <p:ext uri="{BB962C8B-B14F-4D97-AF65-F5344CB8AC3E}">
        <p14:creationId xmlns:p14="http://schemas.microsoft.com/office/powerpoint/2010/main" val="2120383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Shape 20"/>
          <p:cNvSpPr>
            <a:spLocks noGrp="1"/>
          </p:cNvSpPr>
          <p:nvPr>
            <p:ph type="pic" idx="13"/>
          </p:nvPr>
        </p:nvSpPr>
        <p:spPr>
          <a:xfrm>
            <a:off x="1466851" y="445929"/>
            <a:ext cx="9271000" cy="4159979"/>
          </a:xfrm>
          <a:prstGeom prst="rect">
            <a:avLst/>
          </a:prstGeom>
        </p:spPr>
        <p:txBody>
          <a:bodyPr lIns="91408" tIns="45703" rIns="91408" bIns="45703" anchor="t">
            <a:noAutofit/>
          </a:bodyPr>
          <a:lstStyle/>
          <a:p>
            <a:endParaRPr/>
          </a:p>
        </p:txBody>
      </p:sp>
      <p:sp>
        <p:nvSpPr>
          <p:cNvPr id="21" name="Shape 21"/>
          <p:cNvSpPr>
            <a:spLocks noGrp="1"/>
          </p:cNvSpPr>
          <p:nvPr>
            <p:ph type="title" hasCustomPrompt="1"/>
          </p:nvPr>
        </p:nvSpPr>
        <p:spPr>
          <a:xfrm>
            <a:off x="1193805" y="4725231"/>
            <a:ext cx="9810751" cy="1003476"/>
          </a:xfrm>
          <a:prstGeom prst="rect">
            <a:avLst/>
          </a:prstGeom>
        </p:spPr>
        <p:txBody>
          <a:bodyPr lIns="91409" tIns="45704" rIns="91409" bIns="45704" anchor="b"/>
          <a:lstStyle/>
          <a:p>
            <a:r>
              <a:t>标题文本</a:t>
            </a:r>
          </a:p>
        </p:txBody>
      </p:sp>
      <p:sp>
        <p:nvSpPr>
          <p:cNvPr id="22" name="Shape 22"/>
          <p:cNvSpPr>
            <a:spLocks noGrp="1"/>
          </p:cNvSpPr>
          <p:nvPr>
            <p:ph type="body" sz="quarter" idx="1" hasCustomPrompt="1"/>
          </p:nvPr>
        </p:nvSpPr>
        <p:spPr>
          <a:xfrm>
            <a:off x="1193805" y="5760457"/>
            <a:ext cx="9810751" cy="857400"/>
          </a:xfrm>
          <a:prstGeom prst="rect">
            <a:avLst/>
          </a:prstGeom>
        </p:spPr>
        <p:txBody>
          <a:bodyPr lIns="91409" tIns="45704" rIns="91409" bIns="45704" anchor="t"/>
          <a:lstStyle>
            <a:lvl1pPr marL="0" indent="0" algn="ctr">
              <a:spcBef>
                <a:spcPts val="0"/>
              </a:spcBef>
              <a:buSzTx/>
              <a:buNone/>
              <a:defRPr sz="2133"/>
            </a:lvl1pPr>
            <a:lvl2pPr marL="0" indent="114297" algn="ctr">
              <a:spcBef>
                <a:spcPts val="0"/>
              </a:spcBef>
              <a:buSzTx/>
              <a:buNone/>
              <a:defRPr sz="2133"/>
            </a:lvl2pPr>
            <a:lvl3pPr marL="0" indent="228594" algn="ctr">
              <a:spcBef>
                <a:spcPts val="0"/>
              </a:spcBef>
              <a:buSzTx/>
              <a:buNone/>
              <a:defRPr sz="2133"/>
            </a:lvl3pPr>
            <a:lvl4pPr marL="0" indent="342891" algn="ctr">
              <a:spcBef>
                <a:spcPts val="0"/>
              </a:spcBef>
              <a:buSzTx/>
              <a:buNone/>
              <a:defRPr sz="2133"/>
            </a:lvl4pPr>
            <a:lvl5pPr marL="0" indent="457189" algn="ctr">
              <a:spcBef>
                <a:spcPts val="0"/>
              </a:spcBef>
              <a:buSzTx/>
              <a:buNone/>
              <a:defRPr sz="2133"/>
            </a:lvl5pPr>
          </a:lstStyle>
          <a:p>
            <a:r>
              <a:t>正文级别 1</a:t>
            </a:r>
          </a:p>
          <a:p>
            <a:pPr lvl="1"/>
            <a:r>
              <a:t>正文级别 2</a:t>
            </a:r>
          </a:p>
          <a:p>
            <a:pPr lvl="2"/>
            <a:r>
              <a:t>正文级别 3</a:t>
            </a:r>
          </a:p>
          <a:p>
            <a:pPr lvl="3"/>
            <a:r>
              <a:t>正文级别 4</a:t>
            </a:r>
          </a:p>
          <a:p>
            <a:pPr lvl="4"/>
            <a:r>
              <a:t>正文级别 5</a:t>
            </a:r>
          </a:p>
        </p:txBody>
      </p:sp>
      <p:sp>
        <p:nvSpPr>
          <p:cNvPr id="23" name="Shape 23"/>
          <p:cNvSpPr>
            <a:spLocks noGrp="1"/>
          </p:cNvSpPr>
          <p:nvPr>
            <p:ph type="sldNum" sz="quarter" idx="2"/>
          </p:nvPr>
        </p:nvSpPr>
        <p:spPr>
          <a:prstGeom prst="rect">
            <a:avLst/>
          </a:prstGeom>
        </p:spPr>
        <p:txBody>
          <a:bodyPr lIns="91409" tIns="45704" rIns="91409" bIns="45704"/>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1674952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7488ED1-95B7-44CE-A12E-9AE24D363BC6}" type="datetimeFigureOut">
              <a:rPr lang="zh-CN" altLang="en-US" smtClean="0"/>
              <a:pPr/>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3CAEF5B-32AE-4564-9C2B-25E12F42EC38}" type="slidenum">
              <a:rPr lang="zh-CN" altLang="en-US" smtClean="0"/>
              <a:pPr/>
              <a:t>‹#›</a:t>
            </a:fld>
            <a:endParaRPr lang="zh-CN" altLang="en-US"/>
          </a:p>
        </p:txBody>
      </p:sp>
    </p:spTree>
    <p:extLst>
      <p:ext uri="{BB962C8B-B14F-4D97-AF65-F5344CB8AC3E}">
        <p14:creationId xmlns:p14="http://schemas.microsoft.com/office/powerpoint/2010/main" val="1221551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2B0542-A83C-4C3F-9F5C-46C90981974C}" type="datetimeFigureOut">
              <a:rPr lang="zh-CN" altLang="en-US" smtClean="0">
                <a:solidFill>
                  <a:prstClr val="black">
                    <a:tint val="75000"/>
                  </a:prstClr>
                </a:solidFill>
              </a:rPr>
              <a:pPr/>
              <a:t>2020/9/25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4ABEF0-EC4C-4490-89CF-79029746BE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785990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5"/>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0514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3" name="灯片编号占位符 5"/>
          <p:cNvSpPr txBox="1">
            <a:spLocks/>
          </p:cNvSpPr>
          <p:nvPr userDrawn="1"/>
        </p:nvSpPr>
        <p:spPr>
          <a:xfrm>
            <a:off x="8722785" y="6292854"/>
            <a:ext cx="1981199" cy="304799"/>
          </a:xfrm>
          <a:prstGeom prst="rect">
            <a:avLst/>
          </a:prstGeom>
        </p:spPr>
        <p:txBody>
          <a:bodyPr anchor="ctr"/>
          <a:lstStyle>
            <a:lvl1pPr eaLnBrk="0" hangingPunct="0">
              <a:defRPr>
                <a:solidFill>
                  <a:schemeClr val="tx1"/>
                </a:solidFill>
                <a:latin typeface="Century Schoolbook" charset="0"/>
                <a:ea typeface="宋体" charset="-122"/>
              </a:defRPr>
            </a:lvl1pPr>
            <a:lvl2pPr marL="742950" indent="-285750" eaLnBrk="0" hangingPunct="0">
              <a:defRPr>
                <a:solidFill>
                  <a:schemeClr val="tx1"/>
                </a:solidFill>
                <a:latin typeface="Century Schoolbook" charset="0"/>
                <a:ea typeface="宋体" charset="-122"/>
              </a:defRPr>
            </a:lvl2pPr>
            <a:lvl3pPr marL="1143000" indent="-228600" eaLnBrk="0" hangingPunct="0">
              <a:defRPr>
                <a:solidFill>
                  <a:schemeClr val="tx1"/>
                </a:solidFill>
                <a:latin typeface="Century Schoolbook" charset="0"/>
                <a:ea typeface="宋体" charset="-122"/>
              </a:defRPr>
            </a:lvl3pPr>
            <a:lvl4pPr marL="1600200" indent="-228600" eaLnBrk="0" hangingPunct="0">
              <a:defRPr>
                <a:solidFill>
                  <a:schemeClr val="tx1"/>
                </a:solidFill>
                <a:latin typeface="Century Schoolbook" charset="0"/>
                <a:ea typeface="宋体" charset="-122"/>
              </a:defRPr>
            </a:lvl4pPr>
            <a:lvl5pPr marL="2057400" indent="-228600" eaLnBrk="0" hangingPunct="0">
              <a:defRPr>
                <a:solidFill>
                  <a:schemeClr val="tx1"/>
                </a:solidFill>
                <a:latin typeface="Century Schoolbook" charset="0"/>
                <a:ea typeface="宋体" charset="-122"/>
              </a:defRPr>
            </a:lvl5pPr>
            <a:lvl6pPr marL="2514600" indent="-228600" eaLnBrk="0" fontAlgn="base" hangingPunct="0">
              <a:spcBef>
                <a:spcPct val="0"/>
              </a:spcBef>
              <a:spcAft>
                <a:spcPct val="0"/>
              </a:spcAft>
              <a:defRPr>
                <a:solidFill>
                  <a:schemeClr val="tx1"/>
                </a:solidFill>
                <a:latin typeface="Century Schoolbook" charset="0"/>
                <a:ea typeface="宋体" charset="-122"/>
              </a:defRPr>
            </a:lvl6pPr>
            <a:lvl7pPr marL="2971800" indent="-228600" eaLnBrk="0" fontAlgn="base" hangingPunct="0">
              <a:spcBef>
                <a:spcPct val="0"/>
              </a:spcBef>
              <a:spcAft>
                <a:spcPct val="0"/>
              </a:spcAft>
              <a:defRPr>
                <a:solidFill>
                  <a:schemeClr val="tx1"/>
                </a:solidFill>
                <a:latin typeface="Century Schoolbook" charset="0"/>
                <a:ea typeface="宋体" charset="-122"/>
              </a:defRPr>
            </a:lvl7pPr>
            <a:lvl8pPr marL="3429000" indent="-228600" eaLnBrk="0" fontAlgn="base" hangingPunct="0">
              <a:spcBef>
                <a:spcPct val="0"/>
              </a:spcBef>
              <a:spcAft>
                <a:spcPct val="0"/>
              </a:spcAft>
              <a:defRPr>
                <a:solidFill>
                  <a:schemeClr val="tx1"/>
                </a:solidFill>
                <a:latin typeface="Century Schoolbook" charset="0"/>
                <a:ea typeface="宋体" charset="-122"/>
              </a:defRPr>
            </a:lvl8pPr>
            <a:lvl9pPr marL="3886200" indent="-228600" eaLnBrk="0" fontAlgn="base" hangingPunct="0">
              <a:spcBef>
                <a:spcPct val="0"/>
              </a:spcBef>
              <a:spcAft>
                <a:spcPct val="0"/>
              </a:spcAft>
              <a:defRPr>
                <a:solidFill>
                  <a:schemeClr val="tx1"/>
                </a:solidFill>
                <a:latin typeface="Century Schoolbook" charset="0"/>
                <a:ea typeface="宋体" charset="-122"/>
              </a:defRPr>
            </a:lvl9pPr>
          </a:lstStyle>
          <a:p>
            <a:pPr marL="0" marR="0" lvl="0" indent="0" algn="r" defTabSz="914364" rtl="0" eaLnBrk="1" fontAlgn="auto" latinLnBrk="0" hangingPunct="1">
              <a:lnSpc>
                <a:spcPct val="100000"/>
              </a:lnSpc>
              <a:spcBef>
                <a:spcPts val="0"/>
              </a:spcBef>
              <a:spcAft>
                <a:spcPts val="0"/>
              </a:spcAft>
              <a:buClrTx/>
              <a:buSzTx/>
              <a:buFontTx/>
              <a:buNone/>
              <a:tabLst/>
              <a:defRPr/>
            </a:pPr>
            <a:r>
              <a:rPr kumimoji="0" lang="zh-CN" altLang="en-US" sz="751" b="0" i="0" u="none" strike="noStrike" kern="1200" cap="none" spc="0" normalizeH="0" baseline="0" noProof="0">
                <a:ln>
                  <a:noFill/>
                </a:ln>
                <a:solidFill>
                  <a:srgbClr val="FFFFFF"/>
                </a:solidFill>
                <a:effectLst/>
                <a:uLnTx/>
                <a:uFillTx/>
                <a:latin typeface="微软雅黑" charset="-122"/>
                <a:ea typeface="微软雅黑" charset="-122"/>
                <a:cs typeface="+mn-cs"/>
              </a:rPr>
              <a:t> </a:t>
            </a:r>
            <a:r>
              <a:rPr kumimoji="0" lang="en-US" altLang="zh-CN" sz="751" b="0" i="0" u="none" strike="noStrike" kern="1200" cap="none" spc="0" normalizeH="0" baseline="0" noProof="0">
                <a:ln>
                  <a:noFill/>
                </a:ln>
                <a:solidFill>
                  <a:srgbClr val="FFFFFF"/>
                </a:solidFill>
                <a:effectLst/>
                <a:uLnTx/>
                <a:uFillTx/>
                <a:latin typeface="微软雅黑" charset="-122"/>
                <a:ea typeface="微软雅黑" charset="-122"/>
                <a:cs typeface="+mn-cs"/>
              </a:rPr>
              <a:t>Page   </a:t>
            </a:r>
            <a:fld id="{E70E9B35-359A-434B-B72F-0A14A74CA4A5}" type="slidenum">
              <a:rPr kumimoji="0" lang="zh-CN" altLang="en-US" sz="751" b="0" i="0" u="none" strike="noStrike" kern="1200" cap="none" spc="0" normalizeH="0" baseline="0" noProof="0" smtClean="0">
                <a:ln>
                  <a:noFill/>
                </a:ln>
                <a:solidFill>
                  <a:srgbClr val="FFFFFF"/>
                </a:solidFill>
                <a:effectLst/>
                <a:uLnTx/>
                <a:uFillTx/>
                <a:latin typeface="华文宋体" charset="-122"/>
                <a:ea typeface="华文宋体" charset="-122"/>
                <a:cs typeface="+mn-cs"/>
              </a:rPr>
              <a:pPr marL="0" marR="0" lvl="0" indent="0" algn="r" defTabSz="914364" rtl="0" eaLnBrk="1" fontAlgn="auto" latinLnBrk="0" hangingPunct="1">
                <a:lnSpc>
                  <a:spcPct val="100000"/>
                </a:lnSpc>
                <a:spcBef>
                  <a:spcPts val="0"/>
                </a:spcBef>
                <a:spcAft>
                  <a:spcPts val="0"/>
                </a:spcAft>
                <a:buClrTx/>
                <a:buSzTx/>
                <a:buFontTx/>
                <a:buNone/>
                <a:tabLst/>
                <a:defRPr/>
              </a:pPr>
              <a:t>‹#›</a:t>
            </a:fld>
            <a:endParaRPr kumimoji="0" lang="zh-CN" altLang="en-US" sz="751" b="0" i="0" u="none" strike="noStrike" kern="1200" cap="none" spc="0" normalizeH="0" baseline="0" noProof="0">
              <a:ln>
                <a:noFill/>
              </a:ln>
              <a:solidFill>
                <a:srgbClr val="FFFFFF"/>
              </a:solidFill>
              <a:effectLst/>
              <a:uLnTx/>
              <a:uFillTx/>
              <a:latin typeface="华文宋体" charset="-122"/>
              <a:ea typeface="华文宋体" charset="-122"/>
              <a:cs typeface="+mn-cs"/>
            </a:endParaRPr>
          </a:p>
        </p:txBody>
      </p:sp>
    </p:spTree>
    <p:extLst>
      <p:ext uri="{BB962C8B-B14F-4D97-AF65-F5344CB8AC3E}">
        <p14:creationId xmlns:p14="http://schemas.microsoft.com/office/powerpoint/2010/main" val="16822720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2A4B86"/>
            </a:gs>
            <a:gs pos="0">
              <a:schemeClr val="accent5">
                <a:lumMod val="89000"/>
              </a:schemeClr>
            </a:gs>
            <a:gs pos="53000">
              <a:schemeClr val="accent5">
                <a:lumMod val="75000"/>
              </a:schemeClr>
            </a:gs>
            <a:gs pos="99000">
              <a:schemeClr val="accent5">
                <a:lumMod val="52000"/>
              </a:schemeClr>
            </a:gs>
          </a:gsLst>
          <a:path path="shape">
            <a:fillToRect l="50000" t="50000" r="50000" b="50000"/>
          </a:path>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25" r:id="rId4"/>
    <p:sldLayoutId id="2147483652" r:id="rId5"/>
    <p:sldLayoutId id="2147483655" r:id="rId6"/>
    <p:sldLayoutId id="2147483661" r:id="rId7"/>
    <p:sldLayoutId id="2147483709" r:id="rId8"/>
    <p:sldLayoutId id="2147483711" r:id="rId9"/>
    <p:sldLayoutId id="2147483712"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417265865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724" r:id="rId1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95000"/>
              </a:schemeClr>
            </a:gs>
            <a:gs pos="100000">
              <a:schemeClr val="bg2"/>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a:effectLst>
            <a:outerShdw blurRad="88900" dist="101600" dir="5400000" algn="ctr" rotWithShape="0">
              <a:srgbClr val="000000">
                <a:alpha val="2000"/>
              </a:srgbClr>
            </a:outerShdw>
          </a:effectLst>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Light" panose="020B0502040204020203" charset="-122"/>
                <a:ea typeface="微软雅黑 Light" panose="020B0502040204020203"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2020/9/25</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Light" panose="020B0502040204020203" charset="-122"/>
                <a:ea typeface="微软雅黑 Light" panose="020B0502040204020203"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Light" panose="020B0502040204020203" charset="-122"/>
                <a:ea typeface="微软雅黑 Light" panose="020B0502040204020203"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0" u="none" strike="noStrike" kern="1200" cap="none" spc="0" normalizeH="0" baseline="0" noProof="0" smtClean="0">
                <a:ln>
                  <a:noFill/>
                </a:ln>
                <a:solidFill>
                  <a:prstClr val="black">
                    <a:tint val="75000"/>
                  </a:prstClr>
                </a:solidFill>
                <a:effectLst/>
                <a:uLnTx/>
                <a:uFillTx/>
                <a:ea typeface="微软雅黑 Light" panose="020B0502040204020203"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微软雅黑 Light" panose="020B0502040204020203" charset="-122"/>
              <a:cs typeface="+mn-cs"/>
            </a:endParaRPr>
          </a:p>
        </p:txBody>
      </p:sp>
    </p:spTree>
    <p:extLst>
      <p:ext uri="{BB962C8B-B14F-4D97-AF65-F5344CB8AC3E}">
        <p14:creationId xmlns:p14="http://schemas.microsoft.com/office/powerpoint/2010/main" val="60838908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38.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mp4"/><Relationship Id="rId7" Type="http://schemas.openxmlformats.org/officeDocument/2006/relationships/image" Target="../media/image4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notesSlide" Target="../notesSlides/notesSlide20.xml"/><Relationship Id="rId5" Type="http://schemas.openxmlformats.org/officeDocument/2006/relationships/slideLayout" Target="../slideLayouts/slideLayout14.xml"/><Relationship Id="rId4" Type="http://schemas.openxmlformats.org/officeDocument/2006/relationships/video" Target="../media/media2.mp4"/></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hemeOverride" Target="../theme/themeOverride2.xml"/><Relationship Id="rId5" Type="http://schemas.openxmlformats.org/officeDocument/2006/relationships/image" Target="../media/image51.png"/><Relationship Id="rId4"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71.jpeg"/></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4484794" y="3689673"/>
            <a:ext cx="3356150" cy="461665"/>
            <a:chOff x="4417925" y="4207123"/>
            <a:chExt cx="3356150" cy="461665"/>
          </a:xfrm>
        </p:grpSpPr>
        <p:sp>
          <p:nvSpPr>
            <p:cNvPr id="39" name="文本框 38"/>
            <p:cNvSpPr txBox="1"/>
            <p:nvPr/>
          </p:nvSpPr>
          <p:spPr>
            <a:xfrm>
              <a:off x="5542000" y="4207123"/>
              <a:ext cx="110799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i="0" u="none" strike="noStrike" kern="1200" cap="none" spc="0" normalizeH="0" baseline="0" noProof="0" dirty="0" smtClean="0">
                  <a:ln>
                    <a:noFill/>
                  </a:ln>
                  <a:solidFill>
                    <a:srgbClr val="FFFFFF"/>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rPr>
                <a:t>叶艳鸣</a:t>
              </a:r>
              <a:endParaRPr kumimoji="0" lang="zh-CN" altLang="en-US" sz="2400" i="0" u="none" strike="noStrike" kern="1200" cap="none" spc="0" normalizeH="0" baseline="0" noProof="0" dirty="0">
                <a:ln>
                  <a:noFill/>
                </a:ln>
                <a:solidFill>
                  <a:srgbClr val="FFFFFF"/>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40" name="直接连接符 39"/>
            <p:cNvCxnSpPr/>
            <p:nvPr/>
          </p:nvCxnSpPr>
          <p:spPr>
            <a:xfrm>
              <a:off x="6694075" y="4461398"/>
              <a:ext cx="1080000" cy="0"/>
            </a:xfrm>
            <a:prstGeom prst="line">
              <a:avLst/>
            </a:prstGeom>
            <a:ln>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4417925" y="4461398"/>
              <a:ext cx="1080000" cy="0"/>
            </a:xfrm>
            <a:prstGeom prst="line">
              <a:avLst/>
            </a:prstGeom>
            <a:ln>
              <a:gradFill>
                <a:gsLst>
                  <a:gs pos="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331234" y="1850690"/>
            <a:ext cx="11663265" cy="1500051"/>
            <a:chOff x="1598685" y="2045996"/>
            <a:chExt cx="8649317" cy="1500051"/>
          </a:xfrm>
        </p:grpSpPr>
        <p:sp>
          <p:nvSpPr>
            <p:cNvPr id="19" name="文本框 18"/>
            <p:cNvSpPr txBox="1"/>
            <p:nvPr/>
          </p:nvSpPr>
          <p:spPr>
            <a:xfrm>
              <a:off x="1598685" y="2045996"/>
              <a:ext cx="8649317" cy="769441"/>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44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智慧图书馆建设理念与实践再思考</a:t>
              </a:r>
              <a:endParaRPr lang="zh-CN" altLang="en-US" sz="44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20" name="直接连接符 19"/>
            <p:cNvCxnSpPr/>
            <p:nvPr/>
          </p:nvCxnSpPr>
          <p:spPr>
            <a:xfrm>
              <a:off x="2016652" y="3546047"/>
              <a:ext cx="8158696" cy="0"/>
            </a:xfrm>
            <a:prstGeom prst="line">
              <a:avLst/>
            </a:prstGeom>
            <a:ln>
              <a:gradFill flip="none" rotWithShape="1">
                <a:gsLst>
                  <a:gs pos="0">
                    <a:schemeClr val="accent1">
                      <a:lumMod val="5000"/>
                      <a:lumOff val="95000"/>
                    </a:schemeClr>
                  </a:gs>
                  <a:gs pos="100000">
                    <a:schemeClr val="bg1">
                      <a:alpha val="3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4931834" y="5149012"/>
            <a:ext cx="6096000" cy="1077218"/>
          </a:xfrm>
          <a:prstGeom prst="rect">
            <a:avLst/>
          </a:prstGeom>
        </p:spPr>
        <p:txBody>
          <a:bodyPr>
            <a:spAutoFit/>
          </a:bodyPr>
          <a:lstStyle/>
          <a:p>
            <a:pPr algn="r" eaLnBrk="1" hangingPunct="1">
              <a:defRPr/>
            </a:pPr>
            <a:r>
              <a:rPr lang="zh-CN" altLang="en-US" sz="1600" dirty="0">
                <a:solidFill>
                  <a:srgbClr val="FFFFFF"/>
                </a:solidFill>
                <a:latin typeface="仿宋" panose="02010609060101010101" pitchFamily="49" charset="-122"/>
                <a:ea typeface="仿宋" panose="02010609060101010101" pitchFamily="49" charset="-122"/>
              </a:rPr>
              <a:t>中国索引学会副理事长</a:t>
            </a:r>
            <a:endParaRPr lang="en-US" altLang="zh-CN" sz="1600" dirty="0">
              <a:solidFill>
                <a:srgbClr val="FFFFFF"/>
              </a:solidFill>
              <a:latin typeface="仿宋" panose="02010609060101010101" pitchFamily="49" charset="-122"/>
              <a:ea typeface="仿宋" panose="02010609060101010101" pitchFamily="49" charset="-122"/>
            </a:endParaRPr>
          </a:p>
          <a:p>
            <a:pPr algn="r" eaLnBrk="1" hangingPunct="1">
              <a:defRPr/>
            </a:pPr>
            <a:r>
              <a:rPr lang="zh-CN" altLang="en-US" sz="1600" dirty="0">
                <a:solidFill>
                  <a:srgbClr val="FFFFFF"/>
                </a:solidFill>
                <a:latin typeface="仿宋" panose="02010609060101010101" pitchFamily="49" charset="-122"/>
                <a:ea typeface="仿宋" panose="02010609060101010101" pitchFamily="49" charset="-122"/>
              </a:rPr>
              <a:t>中国图书馆学会统计与评价委员会委员</a:t>
            </a:r>
            <a:endParaRPr lang="en-US" altLang="zh-CN" sz="1600" dirty="0">
              <a:solidFill>
                <a:srgbClr val="FFFFFF"/>
              </a:solidFill>
              <a:latin typeface="仿宋" panose="02010609060101010101" pitchFamily="49" charset="-122"/>
              <a:ea typeface="仿宋" panose="02010609060101010101" pitchFamily="49" charset="-122"/>
            </a:endParaRPr>
          </a:p>
          <a:p>
            <a:pPr algn="r" eaLnBrk="1" hangingPunct="1">
              <a:defRPr/>
            </a:pPr>
            <a:r>
              <a:rPr lang="zh-CN" altLang="en-US" sz="1600" dirty="0">
                <a:solidFill>
                  <a:srgbClr val="FFFFFF"/>
                </a:solidFill>
                <a:latin typeface="仿宋" panose="02010609060101010101" pitchFamily="49" charset="-122"/>
                <a:ea typeface="仿宋" panose="02010609060101010101" pitchFamily="49" charset="-122"/>
              </a:rPr>
              <a:t>中国图书馆</a:t>
            </a:r>
            <a:r>
              <a:rPr lang="zh-CN" altLang="en-US" sz="1600" dirty="0" smtClean="0">
                <a:solidFill>
                  <a:srgbClr val="FFFFFF"/>
                </a:solidFill>
                <a:latin typeface="仿宋" panose="02010609060101010101" pitchFamily="49" charset="-122"/>
                <a:ea typeface="仿宋" panose="02010609060101010101" pitchFamily="49" charset="-122"/>
              </a:rPr>
              <a:t>学会数字出版</a:t>
            </a:r>
            <a:r>
              <a:rPr lang="zh-CN" altLang="en-US" sz="1600" dirty="0">
                <a:solidFill>
                  <a:srgbClr val="FFFFFF"/>
                </a:solidFill>
                <a:latin typeface="仿宋" panose="02010609060101010101" pitchFamily="49" charset="-122"/>
                <a:ea typeface="仿宋" panose="02010609060101010101" pitchFamily="49" charset="-122"/>
              </a:rPr>
              <a:t>与推广委员会委员</a:t>
            </a:r>
            <a:endParaRPr lang="en-US" altLang="zh-CN" sz="1600" dirty="0">
              <a:solidFill>
                <a:srgbClr val="FFFFFF"/>
              </a:solidFill>
              <a:latin typeface="仿宋" panose="02010609060101010101" pitchFamily="49" charset="-122"/>
              <a:ea typeface="仿宋" panose="02010609060101010101" pitchFamily="49" charset="-122"/>
            </a:endParaRPr>
          </a:p>
          <a:p>
            <a:pPr algn="r" eaLnBrk="1" hangingPunct="1">
              <a:defRPr/>
            </a:pPr>
            <a:r>
              <a:rPr lang="zh-CN" altLang="en-US" sz="1600" dirty="0">
                <a:solidFill>
                  <a:srgbClr val="FFFFFF"/>
                </a:solidFill>
                <a:latin typeface="仿宋" panose="02010609060101010101" pitchFamily="49" charset="-122"/>
                <a:ea typeface="仿宋" panose="02010609060101010101" pitchFamily="49" charset="-122"/>
              </a:rPr>
              <a:t>超星集团副总经理</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B8D9B1B-5493-994E-B1EE-D892CA97A4A7}"/>
              </a:ext>
            </a:extLst>
          </p:cNvPr>
          <p:cNvSpPr txBox="1"/>
          <p:nvPr/>
        </p:nvSpPr>
        <p:spPr>
          <a:xfrm>
            <a:off x="3377495" y="4217571"/>
            <a:ext cx="3901707" cy="420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35" hangingPunct="0"/>
            <a:r>
              <a:rPr lang="zh-CN" altLang="en-US" sz="2399" b="1" dirty="0">
                <a:solidFill>
                  <a:schemeClr val="bg1"/>
                </a:solidFill>
                <a:latin typeface="华文楷体" panose="02010600040101010101" pitchFamily="2" charset="-122"/>
                <a:ea typeface="华文楷体" panose="02010600040101010101" pitchFamily="2" charset="-122"/>
              </a:rPr>
              <a:t>基于轻应用</a:t>
            </a:r>
            <a:r>
              <a:rPr lang="zh-CN" altLang="en-US" sz="2399" b="1" dirty="0" smtClean="0">
                <a:solidFill>
                  <a:schemeClr val="bg1"/>
                </a:solidFill>
                <a:latin typeface="华文楷体" panose="02010600040101010101" pitchFamily="2" charset="-122"/>
                <a:ea typeface="华文楷体" panose="02010600040101010101" pitchFamily="2" charset="-122"/>
              </a:rPr>
              <a:t>的平台方案  </a:t>
            </a:r>
            <a:r>
              <a:rPr lang="en-US" altLang="zh-CN" sz="2399" b="1" dirty="0">
                <a:solidFill>
                  <a:srgbClr val="07ED6F"/>
                </a:solidFill>
                <a:latin typeface="华文楷体" panose="02010600040101010101" pitchFamily="2" charset="-122"/>
                <a:ea typeface="华文楷体" panose="02010600040101010101" pitchFamily="2" charset="-122"/>
              </a:rPr>
              <a:t>✔️</a:t>
            </a:r>
            <a:endParaRPr lang="en-US" altLang="zh-CN" sz="4399" b="1" dirty="0">
              <a:solidFill>
                <a:srgbClr val="07ED6F"/>
              </a:solidFill>
              <a:latin typeface="华文楷体" panose="02010600040101010101" pitchFamily="2" charset="-122"/>
              <a:ea typeface="华文楷体" panose="02010600040101010101" pitchFamily="2" charset="-122"/>
              <a:sym typeface="Helvetica Neue"/>
            </a:endParaRPr>
          </a:p>
        </p:txBody>
      </p:sp>
      <p:sp>
        <p:nvSpPr>
          <p:cNvPr id="3" name="文本框 2">
            <a:extLst>
              <a:ext uri="{FF2B5EF4-FFF2-40B4-BE49-F238E27FC236}">
                <a16:creationId xmlns:a16="http://schemas.microsoft.com/office/drawing/2014/main" id="{C4DE7DFA-85F9-E74E-A203-50966C65AB9D}"/>
              </a:ext>
            </a:extLst>
          </p:cNvPr>
          <p:cNvSpPr txBox="1"/>
          <p:nvPr/>
        </p:nvSpPr>
        <p:spPr>
          <a:xfrm>
            <a:off x="3377495" y="4989562"/>
            <a:ext cx="3440043" cy="420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35" hangingPunct="0"/>
            <a:r>
              <a:rPr lang="zh-CN" altLang="en-US" sz="2399" b="1" dirty="0" smtClean="0">
                <a:solidFill>
                  <a:schemeClr val="bg1"/>
                </a:solidFill>
                <a:latin typeface="华文楷体" panose="02010600040101010101" pitchFamily="2" charset="-122"/>
                <a:ea typeface="华文楷体" panose="02010600040101010101" pitchFamily="2" charset="-122"/>
              </a:rPr>
              <a:t>基于个性的自主方案</a:t>
            </a:r>
            <a:r>
              <a:rPr lang="en-US" altLang="zh-CN" sz="2399" b="1" dirty="0" smtClean="0">
                <a:solidFill>
                  <a:srgbClr val="07ED6F"/>
                </a:solidFill>
                <a:latin typeface="华文楷体" panose="02010600040101010101" pitchFamily="2" charset="-122"/>
                <a:ea typeface="华文楷体" panose="02010600040101010101" pitchFamily="2" charset="-122"/>
              </a:rPr>
              <a:t>✔️</a:t>
            </a:r>
            <a:endParaRPr lang="zh-CN" altLang="en-US" sz="4399" b="1" dirty="0">
              <a:solidFill>
                <a:srgbClr val="07ED6F"/>
              </a:solidFill>
              <a:latin typeface="华文楷体" panose="02010600040101010101" pitchFamily="2" charset="-122"/>
              <a:ea typeface="华文楷体" panose="02010600040101010101" pitchFamily="2" charset="-122"/>
              <a:sym typeface="Helvetica Neue"/>
            </a:endParaRPr>
          </a:p>
        </p:txBody>
      </p:sp>
      <p:sp>
        <p:nvSpPr>
          <p:cNvPr id="4" name="文本框 3">
            <a:extLst>
              <a:ext uri="{FF2B5EF4-FFF2-40B4-BE49-F238E27FC236}">
                <a16:creationId xmlns:a16="http://schemas.microsoft.com/office/drawing/2014/main" id="{F864DA36-A1D5-0144-A849-A49C652B9793}"/>
              </a:ext>
            </a:extLst>
          </p:cNvPr>
          <p:cNvSpPr txBox="1"/>
          <p:nvPr/>
        </p:nvSpPr>
        <p:spPr>
          <a:xfrm>
            <a:off x="3377495" y="5760398"/>
            <a:ext cx="3440042" cy="4204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399" tIns="25399" rIns="25399" bIns="25399" numCol="1" spcCol="38100" rtlCol="0" anchor="ctr">
            <a:spAutoFit/>
          </a:bodyPr>
          <a:lstStyle/>
          <a:p>
            <a:pPr algn="ctr" defTabSz="412735" hangingPunct="0"/>
            <a:r>
              <a:rPr lang="zh-CN" altLang="en-US" sz="2399" b="1" dirty="0" smtClean="0">
                <a:solidFill>
                  <a:schemeClr val="bg1"/>
                </a:solidFill>
                <a:latin typeface="华文楷体" panose="02010600040101010101" pitchFamily="2" charset="-122"/>
                <a:ea typeface="华文楷体" panose="02010600040101010101" pitchFamily="2" charset="-122"/>
              </a:rPr>
              <a:t>基于参与的开放方案</a:t>
            </a:r>
            <a:r>
              <a:rPr lang="en-US" altLang="zh-CN" sz="2399" b="1" dirty="0" smtClean="0">
                <a:solidFill>
                  <a:srgbClr val="07ED6F"/>
                </a:solidFill>
                <a:latin typeface="华文楷体" panose="02010600040101010101" pitchFamily="2" charset="-122"/>
                <a:ea typeface="华文楷体" panose="02010600040101010101" pitchFamily="2" charset="-122"/>
              </a:rPr>
              <a:t>✔️</a:t>
            </a:r>
            <a:endParaRPr lang="en-US" altLang="zh-CN" sz="4399" b="1" dirty="0">
              <a:solidFill>
                <a:srgbClr val="07ED6F"/>
              </a:solidFill>
              <a:latin typeface="华文楷体" panose="02010600040101010101" pitchFamily="2" charset="-122"/>
              <a:ea typeface="华文楷体" panose="02010600040101010101" pitchFamily="2" charset="-122"/>
              <a:sym typeface="Helvetica Neue"/>
            </a:endParaRPr>
          </a:p>
        </p:txBody>
      </p:sp>
      <p:sp>
        <p:nvSpPr>
          <p:cNvPr id="12" name="文本框 11">
            <a:extLst>
              <a:ext uri="{FF2B5EF4-FFF2-40B4-BE49-F238E27FC236}">
                <a16:creationId xmlns:a16="http://schemas.microsoft.com/office/drawing/2014/main" id="{0819EDB7-8248-8541-8B51-5CC0BAF330E7}"/>
              </a:ext>
            </a:extLst>
          </p:cNvPr>
          <p:cNvSpPr txBox="1"/>
          <p:nvPr/>
        </p:nvSpPr>
        <p:spPr>
          <a:xfrm>
            <a:off x="1048463" y="493077"/>
            <a:ext cx="10510555" cy="605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399" tIns="25399" rIns="25399" bIns="25399" numCol="1" spcCol="38100" rtlCol="0" anchor="ctr">
            <a:spAutoFit/>
          </a:bodyPr>
          <a:lstStyle/>
          <a:p>
            <a:pPr algn="ctr"/>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发展路径选择</a:t>
            </a:r>
          </a:p>
        </p:txBody>
      </p:sp>
      <p:sp>
        <p:nvSpPr>
          <p:cNvPr id="8" name="矩形 7">
            <a:extLst>
              <a:ext uri="{FF2B5EF4-FFF2-40B4-BE49-F238E27FC236}">
                <a16:creationId xmlns:a16="http://schemas.microsoft.com/office/drawing/2014/main" id="{149A5C3D-AEB2-274E-9C16-CED942EE8C5A}"/>
              </a:ext>
            </a:extLst>
          </p:cNvPr>
          <p:cNvSpPr/>
          <p:nvPr/>
        </p:nvSpPr>
        <p:spPr>
          <a:xfrm>
            <a:off x="5103871" y="1741499"/>
            <a:ext cx="3647152" cy="461537"/>
          </a:xfrm>
          <a:prstGeom prst="rect">
            <a:avLst/>
          </a:prstGeom>
        </p:spPr>
        <p:txBody>
          <a:bodyPr wrap="none">
            <a:spAutoFit/>
          </a:bodyPr>
          <a:lstStyle/>
          <a:p>
            <a:r>
              <a:rPr lang="zh-CN" altLang="en-US" sz="2399" b="1" dirty="0">
                <a:solidFill>
                  <a:schemeClr val="bg1"/>
                </a:solidFill>
                <a:latin typeface="华文楷体" panose="02010600040101010101" pitchFamily="2" charset="-122"/>
                <a:ea typeface="华文楷体" panose="02010600040101010101" pitchFamily="2" charset="-122"/>
              </a:rPr>
              <a:t>独立的系统解决方案？</a:t>
            </a:r>
            <a:r>
              <a:rPr lang="en-US" altLang="zh-CN" sz="2399" b="1" dirty="0">
                <a:solidFill>
                  <a:schemeClr val="bg1"/>
                </a:solidFill>
                <a:latin typeface="华文楷体" panose="02010600040101010101" pitchFamily="2" charset="-122"/>
                <a:ea typeface="华文楷体" panose="02010600040101010101" pitchFamily="2" charset="-122"/>
              </a:rPr>
              <a:t> </a:t>
            </a:r>
            <a:r>
              <a:rPr lang="en-US" altLang="zh-CN" sz="2399" b="1" dirty="0">
                <a:solidFill>
                  <a:srgbClr val="FF0000"/>
                </a:solidFill>
                <a:latin typeface="华文楷体" panose="02010600040101010101" pitchFamily="2" charset="-122"/>
                <a:ea typeface="华文楷体" panose="02010600040101010101" pitchFamily="2" charset="-122"/>
              </a:rPr>
              <a:t>❌</a:t>
            </a:r>
          </a:p>
        </p:txBody>
      </p:sp>
      <p:pic>
        <p:nvPicPr>
          <p:cNvPr id="13" name="图片 12">
            <a:extLst>
              <a:ext uri="{FF2B5EF4-FFF2-40B4-BE49-F238E27FC236}">
                <a16:creationId xmlns:a16="http://schemas.microsoft.com/office/drawing/2014/main" id="{00AB65DB-FF8A-E249-BA7C-EABF8989F992}"/>
              </a:ext>
            </a:extLst>
          </p:cNvPr>
          <p:cNvPicPr>
            <a:picLocks noChangeAspect="1"/>
          </p:cNvPicPr>
          <p:nvPr/>
        </p:nvPicPr>
        <p:blipFill rotWithShape="1">
          <a:blip r:embed="rId2"/>
          <a:srcRect l="8868" t="8233" r="65438" b="25255"/>
          <a:stretch/>
        </p:blipFill>
        <p:spPr>
          <a:xfrm>
            <a:off x="7621485" y="4320084"/>
            <a:ext cx="1316568" cy="1759454"/>
          </a:xfrm>
          <a:prstGeom prst="rect">
            <a:avLst/>
          </a:prstGeom>
        </p:spPr>
      </p:pic>
      <p:pic>
        <p:nvPicPr>
          <p:cNvPr id="14" name="图片 13">
            <a:extLst>
              <a:ext uri="{FF2B5EF4-FFF2-40B4-BE49-F238E27FC236}">
                <a16:creationId xmlns:a16="http://schemas.microsoft.com/office/drawing/2014/main" id="{7D5F5D78-9500-C140-9305-A6AFCF5EA5FD}"/>
              </a:ext>
            </a:extLst>
          </p:cNvPr>
          <p:cNvPicPr>
            <a:picLocks noChangeAspect="1"/>
          </p:cNvPicPr>
          <p:nvPr/>
        </p:nvPicPr>
        <p:blipFill rotWithShape="1">
          <a:blip r:embed="rId2"/>
          <a:srcRect l="34542" t="9752" r="39763" b="26212"/>
          <a:stretch/>
        </p:blipFill>
        <p:spPr>
          <a:xfrm>
            <a:off x="3499591" y="1812219"/>
            <a:ext cx="1316568" cy="1845651"/>
          </a:xfrm>
          <a:prstGeom prst="rect">
            <a:avLst/>
          </a:prstGeom>
        </p:spPr>
      </p:pic>
      <p:sp>
        <p:nvSpPr>
          <p:cNvPr id="15" name="矩形 14">
            <a:extLst>
              <a:ext uri="{FF2B5EF4-FFF2-40B4-BE49-F238E27FC236}">
                <a16:creationId xmlns:a16="http://schemas.microsoft.com/office/drawing/2014/main" id="{AC504CA5-BFF9-8E4E-B968-170F7E48379A}"/>
              </a:ext>
            </a:extLst>
          </p:cNvPr>
          <p:cNvSpPr/>
          <p:nvPr/>
        </p:nvSpPr>
        <p:spPr>
          <a:xfrm>
            <a:off x="5101154" y="3159861"/>
            <a:ext cx="3570208" cy="461537"/>
          </a:xfrm>
          <a:prstGeom prst="rect">
            <a:avLst/>
          </a:prstGeom>
        </p:spPr>
        <p:txBody>
          <a:bodyPr wrap="none">
            <a:spAutoFit/>
          </a:bodyPr>
          <a:lstStyle/>
          <a:p>
            <a:r>
              <a:rPr lang="zh-CN" altLang="en-US" sz="2399" b="1" dirty="0">
                <a:solidFill>
                  <a:schemeClr val="bg1"/>
                </a:solidFill>
                <a:latin typeface="华文楷体" panose="02010600040101010101" pitchFamily="2" charset="-122"/>
                <a:ea typeface="华文楷体" panose="02010600040101010101" pitchFamily="2" charset="-122"/>
              </a:rPr>
              <a:t>封闭的校内平台体系？</a:t>
            </a:r>
            <a:r>
              <a:rPr lang="en-US" altLang="zh-CN" sz="2399" b="1" dirty="0">
                <a:solidFill>
                  <a:srgbClr val="FF0000"/>
                </a:solidFill>
                <a:latin typeface="华文楷体" panose="02010600040101010101" pitchFamily="2" charset="-122"/>
                <a:ea typeface="华文楷体" panose="02010600040101010101" pitchFamily="2" charset="-122"/>
              </a:rPr>
              <a:t>❌</a:t>
            </a:r>
          </a:p>
        </p:txBody>
      </p:sp>
      <p:sp>
        <p:nvSpPr>
          <p:cNvPr id="16" name="矩形 15">
            <a:extLst>
              <a:ext uri="{FF2B5EF4-FFF2-40B4-BE49-F238E27FC236}">
                <a16:creationId xmlns:a16="http://schemas.microsoft.com/office/drawing/2014/main" id="{5D330C24-9810-B342-AE48-D402BDFB3CE9}"/>
              </a:ext>
            </a:extLst>
          </p:cNvPr>
          <p:cNvSpPr/>
          <p:nvPr/>
        </p:nvSpPr>
        <p:spPr>
          <a:xfrm>
            <a:off x="5101155" y="2450680"/>
            <a:ext cx="4185761" cy="461537"/>
          </a:xfrm>
          <a:prstGeom prst="rect">
            <a:avLst/>
          </a:prstGeom>
        </p:spPr>
        <p:txBody>
          <a:bodyPr wrap="none">
            <a:spAutoFit/>
          </a:bodyPr>
          <a:lstStyle/>
          <a:p>
            <a:r>
              <a:rPr lang="zh-CN" altLang="en-US" sz="2399" b="1" dirty="0">
                <a:solidFill>
                  <a:schemeClr val="bg1"/>
                </a:solidFill>
                <a:latin typeface="华文楷体" panose="02010600040101010101" pitchFamily="2" charset="-122"/>
                <a:ea typeface="华文楷体" panose="02010600040101010101" pitchFamily="2" charset="-122"/>
              </a:rPr>
              <a:t>大而全的标准化解决方案？</a:t>
            </a:r>
            <a:r>
              <a:rPr lang="en-US" altLang="zh-CN" sz="2399" b="1" dirty="0">
                <a:solidFill>
                  <a:srgbClr val="FF0000"/>
                </a:solidFill>
                <a:latin typeface="华文楷体" panose="02010600040101010101" pitchFamily="2" charset="-122"/>
                <a:ea typeface="华文楷体" panose="02010600040101010101" pitchFamily="2" charset="-122"/>
              </a:rPr>
              <a:t>❌</a:t>
            </a:r>
          </a:p>
        </p:txBody>
      </p:sp>
      <p:cxnSp>
        <p:nvCxnSpPr>
          <p:cNvPr id="18" name="直线连接符 17">
            <a:extLst>
              <a:ext uri="{FF2B5EF4-FFF2-40B4-BE49-F238E27FC236}">
                <a16:creationId xmlns:a16="http://schemas.microsoft.com/office/drawing/2014/main" id="{48C17ACF-B904-554E-9EBA-5E9D0C98DE54}"/>
              </a:ext>
            </a:extLst>
          </p:cNvPr>
          <p:cNvCxnSpPr/>
          <p:nvPr/>
        </p:nvCxnSpPr>
        <p:spPr>
          <a:xfrm>
            <a:off x="6481744" y="1217725"/>
            <a:ext cx="0" cy="5486400"/>
          </a:xfrm>
          <a:prstGeom prst="line">
            <a:avLst/>
          </a:prstGeom>
          <a:noFill/>
          <a:ln w="25400" cap="flat">
            <a:solidFill>
              <a:srgbClr val="000000">
                <a:alpha val="8000"/>
              </a:srgb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691764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9836" y="6506718"/>
            <a:ext cx="43542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2D221A3-D8C5-4ECD-A65E-1259E4903984}" type="slidenum">
              <a:rPr kumimoji="0" lang="id-ID" sz="1100" b="0" i="0" u="none" strike="noStrike" kern="1200" cap="none" spc="0" normalizeH="0" baseline="0" noProof="0">
                <a:ln>
                  <a:noFill/>
                </a:ln>
                <a:solidFill>
                  <a:prstClr val="white"/>
                </a:solidFill>
                <a:effectLst/>
                <a:uLnTx/>
                <a:uFillTx/>
                <a:latin typeface="Lato" panose="020F0502020204030203" pitchFamily="34" charset="0"/>
                <a:ea typeface="Roboto" panose="02000000000000000000" pitchFamily="2"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id-ID" sz="1600" b="0" i="0" u="none" strike="noStrike" kern="1200" cap="none" spc="0" normalizeH="0" baseline="0" noProof="0" dirty="0">
              <a:ln>
                <a:noFill/>
              </a:ln>
              <a:solidFill>
                <a:prstClr val="white"/>
              </a:solidFill>
              <a:effectLst/>
              <a:uLnTx/>
              <a:uFillTx/>
              <a:latin typeface="Lato" panose="020F0502020204030203" pitchFamily="34" charset="0"/>
              <a:ea typeface="Roboto" panose="02000000000000000000" pitchFamily="2" charset="0"/>
              <a:cs typeface="Arial" panose="020B0604020202020204" pitchFamily="34" charset="0"/>
            </a:endParaRPr>
          </a:p>
        </p:txBody>
      </p:sp>
      <p:sp>
        <p:nvSpPr>
          <p:cNvPr id="3" name="Content Placeholder 7"/>
          <p:cNvSpPr txBox="1"/>
          <p:nvPr/>
        </p:nvSpPr>
        <p:spPr>
          <a:xfrm>
            <a:off x="6305265" y="2268060"/>
            <a:ext cx="6963011" cy="25976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lang="en-US" altLang="en-US" sz="3600" b="1" spc="300" dirty="0" err="1" smtClean="0">
                <a:solidFill>
                  <a:srgbClr val="1C9494"/>
                </a:solidFill>
                <a:latin typeface="Microsoft YaHei" panose="020B0503020204020204" pitchFamily="34" charset="-122"/>
                <a:ea typeface="Microsoft YaHei" panose="020B0503020204020204" pitchFamily="34" charset="-122"/>
              </a:rPr>
              <a:t>基于微服务架构</a:t>
            </a:r>
            <a:endParaRPr lang="en-US" altLang="en-US" sz="3600" b="1" spc="300" dirty="0">
              <a:solidFill>
                <a:srgbClr val="1C9494"/>
              </a:solidFill>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zh-CN" altLang="en-US" sz="2667"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rPr>
              <a:t>构建以</a:t>
            </a:r>
            <a:r>
              <a:rPr kumimoji="0" lang="en-US" altLang="en-US" sz="3733"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CN" altLang="en-US" sz="3733"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场景”</a:t>
            </a:r>
            <a:r>
              <a:rPr kumimoji="0" lang="zh-CN" altLang="en-US" sz="2667" b="1" i="0" u="none" strike="noStrike" kern="120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cs typeface="+mn-cs"/>
              </a:rPr>
              <a:t>为中心</a:t>
            </a:r>
            <a:r>
              <a:rPr kumimoji="0" lang="zh-CN" altLang="en-US" sz="2667" b="1" i="0" u="none" strike="noStrike" kern="1200" cap="none" spc="0" normalizeH="0" baseline="0" noProof="0" dirty="0" smtClean="0">
                <a:ln>
                  <a:noFill/>
                </a:ln>
                <a:solidFill>
                  <a:srgbClr val="595959"/>
                </a:solidFill>
                <a:effectLst/>
                <a:uLnTx/>
                <a:uFillTx/>
                <a:latin typeface="微软雅黑" panose="020B0503020204020204" pitchFamily="34" charset="-122"/>
                <a:ea typeface="微软雅黑" panose="020B0503020204020204" pitchFamily="34" charset="-122"/>
                <a:cs typeface="+mn-cs"/>
              </a:rPr>
              <a:t>的</a:t>
            </a:r>
            <a:endParaRPr kumimoji="0" lang="en-US" altLang="zh-CN" sz="2667" b="1" i="0" u="none" strike="noStrike" kern="1200" cap="none" spc="0" normalizeH="0" baseline="0" noProof="0" dirty="0" smtClean="0">
              <a:ln>
                <a:noFill/>
              </a:ln>
              <a:solidFill>
                <a:srgbClr val="595959"/>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lang="en-US" altLang="en-US" sz="2667" b="1" dirty="0" err="1">
                <a:solidFill>
                  <a:srgbClr val="595959"/>
                </a:solidFill>
                <a:latin typeface="微软雅黑" panose="020B0503020204020204" pitchFamily="34" charset="-122"/>
                <a:ea typeface="微软雅黑" panose="020B0503020204020204" pitchFamily="34" charset="-122"/>
              </a:rPr>
              <a:t>智慧</a:t>
            </a:r>
            <a:r>
              <a:rPr lang="zh-CN" altLang="en-US" sz="2667" b="1" dirty="0">
                <a:solidFill>
                  <a:srgbClr val="595959"/>
                </a:solidFill>
                <a:latin typeface="微软雅黑" panose="020B0503020204020204" pitchFamily="34" charset="-122"/>
                <a:ea typeface="微软雅黑" panose="020B0503020204020204" pitchFamily="34" charset="-122"/>
              </a:rPr>
              <a:t>图书馆体系</a:t>
            </a:r>
            <a:endParaRPr lang="en-US" altLang="en-US" sz="2667" b="1" dirty="0">
              <a:solidFill>
                <a:srgbClr val="595959"/>
              </a:solidFill>
              <a:latin typeface="微软雅黑" panose="020B0503020204020204" pitchFamily="34" charset="-122"/>
              <a:ea typeface="微软雅黑" panose="020B0503020204020204" pitchFamily="34" charset="-122"/>
            </a:endParaRPr>
          </a:p>
        </p:txBody>
      </p:sp>
      <p:sp>
        <p:nvSpPr>
          <p:cNvPr id="150" name="矩形 149"/>
          <p:cNvSpPr/>
          <p:nvPr/>
        </p:nvSpPr>
        <p:spPr>
          <a:xfrm>
            <a:off x="2842605" y="355813"/>
            <a:ext cx="6658708" cy="830997"/>
          </a:xfrm>
          <a:prstGeom prst="rect">
            <a:avLst/>
          </a:prstGeom>
        </p:spPr>
        <p:txBody>
          <a:bodyPr wrap="square">
            <a:spAutoFit/>
          </a:bodyPr>
          <a:lstStyle/>
          <a:p>
            <a:pPr algn="ctr"/>
            <a:r>
              <a:rPr lang="zh-CN" altLang="en-US" sz="4800" b="1" spc="300" dirty="0" smtClean="0">
                <a:solidFill>
                  <a:srgbClr val="229E89"/>
                </a:solidFill>
                <a:latin typeface="Microsoft YaHei" panose="020B0503020204020204" pitchFamily="34" charset="-122"/>
                <a:ea typeface="Microsoft YaHei" panose="020B0503020204020204" pitchFamily="34" charset="-122"/>
                <a:sym typeface="Microsoft YaHei" panose="020B0503020204020204" pitchFamily="34" charset="-122"/>
              </a:rPr>
              <a:t>目标</a:t>
            </a:r>
            <a:endParaRPr lang="zh-CN" altLang="en-US" sz="4800" b="1" spc="300" dirty="0">
              <a:solidFill>
                <a:srgbClr val="229E89"/>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pic>
        <p:nvPicPr>
          <p:cNvPr id="4" name="图片 3"/>
          <p:cNvPicPr>
            <a:picLocks noChangeAspect="1"/>
          </p:cNvPicPr>
          <p:nvPr/>
        </p:nvPicPr>
        <p:blipFill>
          <a:blip r:embed="rId3"/>
          <a:stretch>
            <a:fillRect/>
          </a:stretch>
        </p:blipFill>
        <p:spPr>
          <a:xfrm>
            <a:off x="530169" y="1472753"/>
            <a:ext cx="4212701" cy="4188315"/>
          </a:xfrm>
          <a:prstGeom prst="rect">
            <a:avLst/>
          </a:prstGeom>
        </p:spPr>
      </p:pic>
    </p:spTree>
    <p:extLst>
      <p:ext uri="{BB962C8B-B14F-4D97-AF65-F5344CB8AC3E}">
        <p14:creationId xmlns:p14="http://schemas.microsoft.com/office/powerpoint/2010/main" val="375619795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2766646" y="793093"/>
            <a:ext cx="6658708" cy="707886"/>
            <a:chOff x="2766646" y="793093"/>
            <a:chExt cx="6658708" cy="707886"/>
          </a:xfrm>
        </p:grpSpPr>
        <p:sp>
          <p:nvSpPr>
            <p:cNvPr id="36" name="矩形 35"/>
            <p:cNvSpPr/>
            <p:nvPr/>
          </p:nvSpPr>
          <p:spPr>
            <a:xfrm>
              <a:off x="2766646" y="793093"/>
              <a:ext cx="6658708" cy="707886"/>
            </a:xfrm>
            <a:prstGeom prst="rect">
              <a:avLst/>
            </a:prstGeom>
          </p:spPr>
          <p:txBody>
            <a:bodyPr wrap="square">
              <a:spAutoFit/>
            </a:bodyPr>
            <a:lstStyle/>
            <a:p>
              <a:pPr lvl="0" algn="ctr">
                <a:defRPr/>
              </a:pPr>
              <a:r>
                <a:rPr lang="zh-CN" altLang="en-US" sz="4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微服务的特征</a:t>
              </a:r>
              <a:endParaRPr lang="en-US" altLang="zh-CN" sz="4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cxnSp>
          <p:nvCxnSpPr>
            <p:cNvPr id="38" name="直接连接符 37"/>
            <p:cNvCxnSpPr/>
            <p:nvPr/>
          </p:nvCxnSpPr>
          <p:spPr>
            <a:xfrm>
              <a:off x="3151184" y="1489979"/>
              <a:ext cx="5889633" cy="0"/>
            </a:xfrm>
            <a:prstGeom prst="line">
              <a:avLst/>
            </a:prstGeom>
            <a:ln w="9525">
              <a:gradFill flip="none" rotWithShape="1">
                <a:gsLst>
                  <a:gs pos="0">
                    <a:schemeClr val="accent1">
                      <a:lumMod val="5000"/>
                      <a:lumOff val="95000"/>
                    </a:schemeClr>
                  </a:gs>
                  <a:gs pos="100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pic>
        <p:nvPicPr>
          <p:cNvPr id="31" name="图片 30">
            <a:extLst>
              <a:ext uri="{FF2B5EF4-FFF2-40B4-BE49-F238E27FC236}">
                <a16:creationId xmlns:a16="http://schemas.microsoft.com/office/drawing/2014/main" id="{43124866-C898-4AA0-A6C0-5F454726D9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80" b="97320" l="25455" r="71636"/>
                    </a14:imgEffect>
                  </a14:imgLayer>
                </a14:imgProps>
              </a:ext>
            </a:extLst>
          </a:blip>
          <a:srcRect l="23143" r="24487" b="1642"/>
          <a:stretch/>
        </p:blipFill>
        <p:spPr>
          <a:xfrm>
            <a:off x="8265859" y="1546492"/>
            <a:ext cx="2743201" cy="4543201"/>
          </a:xfrm>
          <a:prstGeom prst="rect">
            <a:avLst/>
          </a:prstGeom>
        </p:spPr>
      </p:pic>
      <p:sp>
        <p:nvSpPr>
          <p:cNvPr id="35" name="文本框 34">
            <a:extLst>
              <a:ext uri="{FF2B5EF4-FFF2-40B4-BE49-F238E27FC236}">
                <a16:creationId xmlns:a16="http://schemas.microsoft.com/office/drawing/2014/main" id="{44CE001A-0EBD-409D-97B9-EE8DC974D4A9}"/>
              </a:ext>
            </a:extLst>
          </p:cNvPr>
          <p:cNvSpPr txBox="1"/>
          <p:nvPr/>
        </p:nvSpPr>
        <p:spPr>
          <a:xfrm>
            <a:off x="1738782" y="1807897"/>
            <a:ext cx="5371466"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解耦：</a:t>
            </a:r>
            <a:r>
              <a:rPr kumimoji="0" lang="zh-CN" altLang="en-US"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rPr>
              <a:t>应用间，业务场景彼此独立，流程功能数据彼此独立，可自由连接交互</a:t>
            </a:r>
            <a:endParaRPr kumimoji="0" lang="en-US" altLang="zh-CN"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专注：</a:t>
            </a:r>
            <a:r>
              <a:rPr kumimoji="0" lang="zh-CN" altLang="en-US"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rPr>
              <a:t>选一个场景，解决一个核心问题，做到极致</a:t>
            </a:r>
            <a:endParaRPr kumimoji="0" lang="en-US" altLang="zh-CN"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rPr>
              <a:t>自管理：</a:t>
            </a:r>
            <a:r>
              <a:rPr kumimoji="0" lang="zh-CN" altLang="en-US"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rPr>
              <a:t>各自敏捷发展（轻</a:t>
            </a:r>
            <a:r>
              <a:rPr kumimoji="0" lang="en-US" altLang="zh-CN"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rPr>
              <a:t>,</a:t>
            </a:r>
            <a:r>
              <a:rPr kumimoji="0" lang="zh-CN" altLang="en-US" sz="2000" b="1" i="0" u="none" strike="noStrike" kern="1200" cap="none" spc="0" normalizeH="0" baseline="0" noProof="0" dirty="0">
                <a:ln>
                  <a:noFill/>
                </a:ln>
                <a:solidFill>
                  <a:srgbClr val="EDF5FA"/>
                </a:solidFill>
                <a:effectLst/>
                <a:uLnTx/>
                <a:uFillTx/>
                <a:latin typeface="微软雅黑" panose="020B0503020204020204" pitchFamily="34" charset="-122"/>
                <a:ea typeface="微软雅黑" panose="020B0503020204020204" pitchFamily="34" charset="-122"/>
                <a:cs typeface="+mn-cs"/>
              </a:rPr>
              <a:t>快），市场选择，优胜略汰</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517" y="97262"/>
            <a:ext cx="9013371" cy="6651868"/>
          </a:xfrm>
          <a:prstGeom prst="rect">
            <a:avLst/>
          </a:prstGeom>
        </p:spPr>
      </p:pic>
    </p:spTree>
    <p:extLst>
      <p:ext uri="{BB962C8B-B14F-4D97-AF65-F5344CB8AC3E}">
        <p14:creationId xmlns:p14="http://schemas.microsoft.com/office/powerpoint/2010/main" val="41127218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childTnLst>
                          </p:cTn>
                        </p:par>
                        <p:par>
                          <p:cTn id="9" fill="hold">
                            <p:stCondLst>
                              <p:cond delay="0"/>
                            </p:stCondLst>
                            <p:childTnLst>
                              <p:par>
                                <p:cTn id="10" presetID="53" presetClass="entr" presetSubtype="16" fill="hold" nodeType="afterEffect">
                                  <p:stCondLst>
                                    <p:cond delay="500"/>
                                  </p:stCondLst>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ppt_w</p:attrName>
                                        </p:attrNameLst>
                                      </p:cBhvr>
                                      <p:tavLst>
                                        <p:tav tm="0">
                                          <p:val>
                                            <p:fltVal val="0"/>
                                          </p:val>
                                        </p:tav>
                                        <p:tav tm="100000">
                                          <p:val>
                                            <p:strVal val="#ppt_w"/>
                                          </p:val>
                                        </p:tav>
                                      </p:tavLst>
                                    </p:anim>
                                    <p:anim calcmode="lin" valueType="num">
                                      <p:cBhvr>
                                        <p:cTn id="13" dur="750" fill="hold"/>
                                        <p:tgtEl>
                                          <p:spTgt spid="2"/>
                                        </p:tgtEl>
                                        <p:attrNameLst>
                                          <p:attrName>ppt_h</p:attrName>
                                        </p:attrNameLst>
                                      </p:cBhvr>
                                      <p:tavLst>
                                        <p:tav tm="0">
                                          <p:val>
                                            <p:fltVal val="0"/>
                                          </p:val>
                                        </p:tav>
                                        <p:tav tm="100000">
                                          <p:val>
                                            <p:strVal val="#ppt_h"/>
                                          </p:val>
                                        </p:tav>
                                      </p:tavLst>
                                    </p:anim>
                                    <p:animEffect transition="in" filter="fade">
                                      <p:cBhvr>
                                        <p:cTn id="14"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 56"/>
          <p:cNvGrpSpPr/>
          <p:nvPr/>
        </p:nvGrpSpPr>
        <p:grpSpPr>
          <a:xfrm>
            <a:off x="3742932" y="3967950"/>
            <a:ext cx="4060332" cy="1821529"/>
            <a:chOff x="8389397" y="3979951"/>
            <a:chExt cx="3250113" cy="1821600"/>
          </a:xfrm>
        </p:grpSpPr>
        <p:sp>
          <p:nvSpPr>
            <p:cNvPr id="58" name="矩形标注 57"/>
            <p:cNvSpPr/>
            <p:nvPr/>
          </p:nvSpPr>
          <p:spPr>
            <a:xfrm rot="10800000">
              <a:off x="8504643" y="3979951"/>
              <a:ext cx="3005999" cy="1821600"/>
            </a:xfrm>
            <a:prstGeom prst="wedgeRectCallout">
              <a:avLst/>
            </a:prstGeom>
            <a:solidFill>
              <a:srgbClr val="FF9900"/>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8519">
                <a:defRPr/>
              </a:pPr>
              <a:endParaRPr lang="zh-CN" altLang="en-US" sz="2000" kern="0">
                <a:solidFill>
                  <a:prstClr val="black"/>
                </a:solidFill>
                <a:latin typeface="Calibri" panose="020F0502020204030204"/>
                <a:ea typeface="宋体" panose="02010600030101010101" pitchFamily="2" charset="-122"/>
              </a:endParaRPr>
            </a:p>
          </p:txBody>
        </p:sp>
        <p:grpSp>
          <p:nvGrpSpPr>
            <p:cNvPr id="59" name="组 58"/>
            <p:cNvGrpSpPr/>
            <p:nvPr/>
          </p:nvGrpSpPr>
          <p:grpSpPr>
            <a:xfrm>
              <a:off x="8389397" y="4238694"/>
              <a:ext cx="3250113" cy="1077260"/>
              <a:chOff x="8389397" y="4238694"/>
              <a:chExt cx="3250113" cy="1077260"/>
            </a:xfrm>
          </p:grpSpPr>
          <p:sp>
            <p:nvSpPr>
              <p:cNvPr id="60" name="文本框 8"/>
              <p:cNvSpPr txBox="1"/>
              <p:nvPr/>
            </p:nvSpPr>
            <p:spPr>
              <a:xfrm>
                <a:off x="8425171" y="4863065"/>
                <a:ext cx="3214339" cy="41551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64">
                  <a:lnSpc>
                    <a:spcPct val="150000"/>
                  </a:lnSpc>
                  <a:defRPr/>
                </a:pPr>
                <a:endParaRPr lang="en-US" altLang="zh-CN" sz="1400"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矩形 60"/>
              <p:cNvSpPr/>
              <p:nvPr/>
            </p:nvSpPr>
            <p:spPr>
              <a:xfrm>
                <a:off x="8389397" y="4238694"/>
                <a:ext cx="3208336" cy="1077260"/>
              </a:xfrm>
              <a:prstGeom prst="rect">
                <a:avLst/>
              </a:prstGeom>
            </p:spPr>
            <p:txBody>
              <a:bodyPr wrap="square">
                <a:spAutoFit/>
              </a:bodyPr>
              <a:lstStyle/>
              <a:p>
                <a:pPr algn="ctr" defTabSz="1218519">
                  <a:defRPr/>
                </a:pPr>
                <a:r>
                  <a:rPr lang="zh-CN" altLang="en-US" sz="3600"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新一代管理系统</a:t>
                </a:r>
                <a:endParaRPr lang="en-US" altLang="zh-CN" sz="3600"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algn="ctr" defTabSz="1218519">
                  <a:defRPr/>
                </a:pPr>
                <a:r>
                  <a:rPr lang="zh-CN" altLang="en-US" sz="2800" kern="0" dirty="0" smtClean="0">
                    <a:solidFill>
                      <a:srgbClr val="FFFFFF"/>
                    </a:solidFill>
                    <a:latin typeface="华文楷体" panose="02010600040101010101" pitchFamily="2" charset="-122"/>
                    <a:ea typeface="华文楷体" panose="02010600040101010101" pitchFamily="2" charset="-122"/>
                    <a:cs typeface="微软雅黑" panose="020B0503020204020204" pitchFamily="34" charset="-122"/>
                  </a:rPr>
                  <a:t>（纸电数一体化</a:t>
                </a:r>
                <a:r>
                  <a:rPr lang="en-US" altLang="zh-CN" sz="2800" kern="0" dirty="0">
                    <a:solidFill>
                      <a:srgbClr val="FFFFFF"/>
                    </a:solidFill>
                    <a:latin typeface="华文楷体" panose="02010600040101010101" pitchFamily="2" charset="-122"/>
                    <a:ea typeface="华文楷体" panose="02010600040101010101" pitchFamily="2" charset="-122"/>
                    <a:cs typeface="微软雅黑" panose="020B0503020204020204" pitchFamily="34" charset="-122"/>
                  </a:rPr>
                  <a:t>）</a:t>
                </a:r>
                <a:endParaRPr lang="zh-CN" altLang="en-US" sz="2800" kern="0" dirty="0">
                  <a:solidFill>
                    <a:srgbClr val="FFFFFF"/>
                  </a:solidFill>
                  <a:latin typeface="华文楷体" panose="02010600040101010101" pitchFamily="2" charset="-122"/>
                  <a:ea typeface="华文楷体" panose="02010600040101010101" pitchFamily="2" charset="-122"/>
                  <a:cs typeface="微软雅黑" panose="020B0503020204020204" pitchFamily="34" charset="-122"/>
                </a:endParaRPr>
              </a:p>
            </p:txBody>
          </p:sp>
        </p:grpSp>
      </p:grpSp>
      <p:grpSp>
        <p:nvGrpSpPr>
          <p:cNvPr id="62" name="组 61"/>
          <p:cNvGrpSpPr/>
          <p:nvPr/>
        </p:nvGrpSpPr>
        <p:grpSpPr>
          <a:xfrm>
            <a:off x="3219946" y="1456991"/>
            <a:ext cx="3005887" cy="1821530"/>
            <a:chOff x="4592598" y="3914606"/>
            <a:chExt cx="3006001" cy="1821599"/>
          </a:xfrm>
        </p:grpSpPr>
        <p:sp>
          <p:nvSpPr>
            <p:cNvPr id="63" name="矩形标注 62"/>
            <p:cNvSpPr/>
            <p:nvPr/>
          </p:nvSpPr>
          <p:spPr>
            <a:xfrm rot="10800000">
              <a:off x="4592598" y="3914606"/>
              <a:ext cx="3006001" cy="1821599"/>
            </a:xfrm>
            <a:prstGeom prst="wedgeRectCallout">
              <a:avLst>
                <a:gd name="adj1" fmla="val -18748"/>
                <a:gd name="adj2" fmla="val -57226"/>
              </a:avLst>
            </a:prstGeom>
            <a:solidFill>
              <a:srgbClr val="7CBF33"/>
            </a:solidFill>
            <a:ln w="12700" cap="flat" cmpd="sng" algn="ctr">
              <a:noFill/>
              <a:prstDash val="solid"/>
              <a:miter lim="800000"/>
            </a:ln>
            <a:effectLst>
              <a:outerShdw blurRad="50800" dist="38100" dir="2700000" algn="tl" rotWithShape="0">
                <a:prstClr val="black">
                  <a:alpha val="40000"/>
                </a:prstClr>
              </a:outerShdw>
            </a:effectLst>
          </p:spPr>
          <p:txBody>
            <a:bodyPr rtlCol="0" anchor="ctr">
              <a:scene3d>
                <a:camera prst="orthographicFront"/>
                <a:lightRig rig="threePt" dir="t"/>
              </a:scene3d>
              <a:sp3d extrusionH="57150">
                <a:bevelT w="38100" h="38100" prst="angle"/>
              </a:sp3d>
            </a:bodyPr>
            <a:lstStyle/>
            <a:p>
              <a:pPr algn="ctr" defTabSz="1218519">
                <a:defRPr/>
              </a:pPr>
              <a:endParaRPr lang="zh-CN" altLang="en-US" sz="2000" kern="0">
                <a:solidFill>
                  <a:prstClr val="black"/>
                </a:solidFill>
                <a:latin typeface="Calibri" panose="020F0502020204030204"/>
                <a:ea typeface="宋体" panose="02010600030101010101" pitchFamily="2" charset="-122"/>
              </a:endParaRPr>
            </a:p>
          </p:txBody>
        </p:sp>
        <p:sp>
          <p:nvSpPr>
            <p:cNvPr id="65" name="矩形 64"/>
            <p:cNvSpPr/>
            <p:nvPr/>
          </p:nvSpPr>
          <p:spPr>
            <a:xfrm>
              <a:off x="5063988" y="4160842"/>
              <a:ext cx="2031402" cy="1200374"/>
            </a:xfrm>
            <a:prstGeom prst="rect">
              <a:avLst/>
            </a:prstGeom>
          </p:spPr>
          <p:txBody>
            <a:bodyPr wrap="none">
              <a:spAutoFit/>
            </a:bodyPr>
            <a:lstStyle/>
            <a:p>
              <a:pPr defTabSz="1218519">
                <a:defRPr/>
              </a:pPr>
              <a:r>
                <a:rPr lang="zh-CN" altLang="en-US" sz="36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智慧服务</a:t>
              </a:r>
              <a:endParaRPr lang="en-US" altLang="zh-CN" sz="36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defTabSz="1218519">
                <a:defRPr/>
              </a:pPr>
              <a:r>
                <a:rPr lang="zh-CN" altLang="en-US" sz="36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智慧管理</a:t>
              </a:r>
            </a:p>
          </p:txBody>
        </p:sp>
      </p:grpSp>
      <p:grpSp>
        <p:nvGrpSpPr>
          <p:cNvPr id="66" name="组 65"/>
          <p:cNvGrpSpPr/>
          <p:nvPr/>
        </p:nvGrpSpPr>
        <p:grpSpPr>
          <a:xfrm>
            <a:off x="8019582" y="3940262"/>
            <a:ext cx="3599248" cy="1897252"/>
            <a:chOff x="607852" y="3988876"/>
            <a:chExt cx="3006000" cy="1821600"/>
          </a:xfrm>
        </p:grpSpPr>
        <p:sp>
          <p:nvSpPr>
            <p:cNvPr id="67" name="矩形标注 66"/>
            <p:cNvSpPr/>
            <p:nvPr/>
          </p:nvSpPr>
          <p:spPr>
            <a:xfrm rot="10800000">
              <a:off x="607852" y="3988876"/>
              <a:ext cx="3006000" cy="1821600"/>
            </a:xfrm>
            <a:prstGeom prst="wedgeRectCallout">
              <a:avLst/>
            </a:prstGeom>
            <a:solidFill>
              <a:srgbClr val="7851DB"/>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1218519">
                <a:defRPr/>
              </a:pPr>
              <a:endParaRPr lang="zh-CN" altLang="en-US" sz="2000" kern="0">
                <a:solidFill>
                  <a:prstClr val="black"/>
                </a:solidFill>
                <a:latin typeface="Calibri" panose="020F0502020204030204"/>
                <a:ea typeface="宋体" panose="02010600030101010101" pitchFamily="2" charset="-122"/>
              </a:endParaRPr>
            </a:p>
          </p:txBody>
        </p:sp>
        <p:sp>
          <p:nvSpPr>
            <p:cNvPr id="69" name="矩形 68"/>
            <p:cNvSpPr/>
            <p:nvPr/>
          </p:nvSpPr>
          <p:spPr>
            <a:xfrm>
              <a:off x="986022" y="4296525"/>
              <a:ext cx="2467652" cy="1034264"/>
            </a:xfrm>
            <a:prstGeom prst="rect">
              <a:avLst/>
            </a:prstGeom>
          </p:spPr>
          <p:txBody>
            <a:bodyPr wrap="none">
              <a:spAutoFit/>
            </a:bodyPr>
            <a:lstStyle/>
            <a:p>
              <a:pPr algn="ctr" defTabSz="1218519">
                <a:defRPr/>
              </a:pPr>
              <a:r>
                <a:rPr lang="zh-CN" altLang="en-US" sz="3600"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运行监控中心</a:t>
              </a:r>
              <a:endParaRPr lang="en-US" altLang="zh-CN" sz="3600"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algn="ctr" defTabSz="1218519">
                <a:defRPr/>
              </a:pPr>
              <a:r>
                <a:rPr lang="zh-CN" altLang="en-US" sz="2800" kern="0" dirty="0" smtClean="0">
                  <a:solidFill>
                    <a:srgbClr val="FFFFFF"/>
                  </a:solidFill>
                  <a:latin typeface="华文楷体" panose="02010600040101010101" pitchFamily="2" charset="-122"/>
                  <a:ea typeface="华文楷体" panose="02010600040101010101" pitchFamily="2" charset="-122"/>
                  <a:cs typeface="微软雅黑" panose="020B0503020204020204" pitchFamily="34" charset="-122"/>
                </a:rPr>
                <a:t>（大数据中心）</a:t>
              </a:r>
              <a:endParaRPr lang="zh-CN" altLang="en-US" sz="2800" kern="0" dirty="0">
                <a:solidFill>
                  <a:srgbClr val="FFFFFF"/>
                </a:solidFill>
                <a:latin typeface="华文楷体" panose="02010600040101010101" pitchFamily="2" charset="-122"/>
                <a:ea typeface="华文楷体" panose="02010600040101010101" pitchFamily="2" charset="-122"/>
                <a:cs typeface="微软雅黑" panose="020B0503020204020204" pitchFamily="34" charset="-122"/>
              </a:endParaRPr>
            </a:p>
          </p:txBody>
        </p:sp>
      </p:grpSp>
      <p:grpSp>
        <p:nvGrpSpPr>
          <p:cNvPr id="70" name="组 69"/>
          <p:cNvGrpSpPr/>
          <p:nvPr/>
        </p:nvGrpSpPr>
        <p:grpSpPr>
          <a:xfrm>
            <a:off x="275975" y="3940263"/>
            <a:ext cx="3250637" cy="1821530"/>
            <a:chOff x="4590724" y="1579000"/>
            <a:chExt cx="3006001" cy="1821600"/>
          </a:xfrm>
        </p:grpSpPr>
        <p:sp>
          <p:nvSpPr>
            <p:cNvPr id="71" name="矩形标注 70"/>
            <p:cNvSpPr/>
            <p:nvPr/>
          </p:nvSpPr>
          <p:spPr>
            <a:xfrm>
              <a:off x="4596161" y="1579000"/>
              <a:ext cx="3000564" cy="1821600"/>
            </a:xfrm>
            <a:prstGeom prst="wedgeRectCallout">
              <a:avLst>
                <a:gd name="adj1" fmla="val 22193"/>
                <a:gd name="adj2" fmla="val -59979"/>
              </a:avLst>
            </a:prstGeom>
            <a:solidFill>
              <a:srgbClr val="4D6BE9"/>
            </a:solidFill>
            <a:ln w="12700" cap="flat" cmpd="sng" algn="ctr">
              <a:noFill/>
              <a:prstDash val="solid"/>
              <a:miter lim="800000"/>
            </a:ln>
            <a:effectLst>
              <a:outerShdw blurRad="457200" dist="38100" dir="2700000" algn="tl" rotWithShape="0">
                <a:prstClr val="black">
                  <a:alpha val="30000"/>
                </a:prstClr>
              </a:outerShdw>
            </a:effectLst>
          </p:spPr>
          <p:txBody>
            <a:bodyPr rtlCol="0" anchor="ctr"/>
            <a:lstStyle/>
            <a:p>
              <a:pPr algn="ctr" defTabSz="1218519">
                <a:defRPr/>
              </a:pPr>
              <a:endParaRPr lang="zh-CN" altLang="en-US" sz="2000" kern="0">
                <a:solidFill>
                  <a:prstClr val="black"/>
                </a:solidFill>
                <a:latin typeface="Calibri" panose="020F0502020204030204"/>
                <a:ea typeface="宋体" panose="02010600030101010101" pitchFamily="2" charset="-122"/>
              </a:endParaRPr>
            </a:p>
          </p:txBody>
        </p:sp>
        <p:sp>
          <p:nvSpPr>
            <p:cNvPr id="73" name="矩形 72"/>
            <p:cNvSpPr/>
            <p:nvPr/>
          </p:nvSpPr>
          <p:spPr>
            <a:xfrm>
              <a:off x="4590724" y="1878385"/>
              <a:ext cx="3006001" cy="1077259"/>
            </a:xfrm>
            <a:prstGeom prst="rect">
              <a:avLst/>
            </a:prstGeom>
          </p:spPr>
          <p:txBody>
            <a:bodyPr wrap="square">
              <a:spAutoFit/>
            </a:bodyPr>
            <a:lstStyle/>
            <a:p>
              <a:pPr algn="ctr" defTabSz="1218519">
                <a:defRPr/>
              </a:pPr>
              <a:r>
                <a:rPr lang="zh-CN" altLang="en-US" sz="3600"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中央知识库</a:t>
              </a:r>
              <a:endParaRPr lang="en-US" altLang="zh-CN" sz="3600"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algn="ctr" defTabSz="1218519">
                <a:defRPr/>
              </a:pPr>
              <a:r>
                <a:rPr lang="zh-CN" altLang="en-US" sz="2800" kern="0" dirty="0">
                  <a:solidFill>
                    <a:srgbClr val="FFFFFF"/>
                  </a:solidFill>
                  <a:latin typeface="华文楷体" panose="02010600040101010101" pitchFamily="2" charset="-122"/>
                  <a:ea typeface="华文楷体" panose="02010600040101010101" pitchFamily="2" charset="-122"/>
                  <a:cs typeface="微软雅黑" panose="020B0503020204020204" pitchFamily="34" charset="-122"/>
                </a:rPr>
                <a:t>（标准数据源）</a:t>
              </a:r>
            </a:p>
          </p:txBody>
        </p:sp>
      </p:grpSp>
      <p:sp>
        <p:nvSpPr>
          <p:cNvPr id="74" name="矩形 73"/>
          <p:cNvSpPr/>
          <p:nvPr/>
        </p:nvSpPr>
        <p:spPr>
          <a:xfrm>
            <a:off x="-23544" y="3465514"/>
            <a:ext cx="12189889" cy="60948"/>
          </a:xfrm>
          <a:prstGeom prst="rect">
            <a:avLst/>
          </a:prstGeom>
          <a:solidFill>
            <a:srgbClr val="FFFFFF"/>
          </a:solidFill>
          <a:ln w="6350" cap="flat" cmpd="sng" algn="ctr">
            <a:noFill/>
            <a:prstDash val="solid"/>
            <a:miter lim="800000"/>
          </a:ln>
          <a:effectLst/>
        </p:spPr>
        <p:txBody>
          <a:bodyPr rtlCol="0" anchor="ctr"/>
          <a:lstStyle/>
          <a:p>
            <a:pPr algn="ctr" defTabSz="1218519">
              <a:defRPr/>
            </a:pPr>
            <a:endParaRPr kumimoji="1" lang="zh-CN" altLang="en-US" sz="3200" kern="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矩形 74"/>
          <p:cNvSpPr/>
          <p:nvPr/>
        </p:nvSpPr>
        <p:spPr>
          <a:xfrm>
            <a:off x="-49071" y="2113254"/>
            <a:ext cx="3219709" cy="584775"/>
          </a:xfrm>
          <a:prstGeom prst="rect">
            <a:avLst/>
          </a:prstGeom>
        </p:spPr>
        <p:txBody>
          <a:bodyPr wrap="square">
            <a:spAutoFit/>
          </a:bodyPr>
          <a:lstStyle/>
          <a:p>
            <a:pPr algn="ctr" defTabSz="1218519"/>
            <a:r>
              <a:rPr lang="zh-CN" altLang="en-US" sz="32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智慧</a:t>
            </a:r>
            <a:r>
              <a:rPr lang="zh-CN" altLang="en-US" sz="3200" dirty="0" smtClean="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图书馆平台</a:t>
            </a:r>
            <a:endParaRPr lang="zh-CN" altLang="en-US" sz="32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6" name="组 75"/>
          <p:cNvGrpSpPr/>
          <p:nvPr/>
        </p:nvGrpSpPr>
        <p:grpSpPr>
          <a:xfrm>
            <a:off x="7111325" y="1373099"/>
            <a:ext cx="3349272" cy="1821530"/>
            <a:chOff x="4439783" y="1489356"/>
            <a:chExt cx="3349402" cy="1821600"/>
          </a:xfrm>
        </p:grpSpPr>
        <p:sp>
          <p:nvSpPr>
            <p:cNvPr id="77" name="矩形标注 76"/>
            <p:cNvSpPr/>
            <p:nvPr/>
          </p:nvSpPr>
          <p:spPr>
            <a:xfrm>
              <a:off x="4614203" y="1489356"/>
              <a:ext cx="3000564" cy="1821600"/>
            </a:xfrm>
            <a:prstGeom prst="wedgeRectCallout">
              <a:avLst/>
            </a:prstGeom>
            <a:solidFill>
              <a:srgbClr val="ED7D31"/>
            </a:solidFill>
            <a:ln w="12700" cap="flat" cmpd="sng" algn="ctr">
              <a:noFill/>
              <a:prstDash val="solid"/>
              <a:miter lim="800000"/>
            </a:ln>
            <a:effectLst>
              <a:outerShdw blurRad="457200" dist="38100" dir="2700000" algn="tl" rotWithShape="0">
                <a:prstClr val="black">
                  <a:alpha val="30000"/>
                </a:prstClr>
              </a:outerShdw>
            </a:effectLst>
          </p:spPr>
          <p:txBody>
            <a:bodyPr rtlCol="0" anchor="ctr"/>
            <a:lstStyle/>
            <a:p>
              <a:pPr algn="ctr" defTabSz="1218519">
                <a:defRPr/>
              </a:pPr>
              <a:endParaRPr lang="zh-CN" altLang="en-US" sz="2400" b="1" kern="0">
                <a:solidFill>
                  <a:prstClr val="black"/>
                </a:solidFill>
                <a:latin typeface="Calibri" panose="020F0502020204030204"/>
                <a:ea typeface="宋体" panose="02010600030101010101" pitchFamily="2" charset="-122"/>
              </a:endParaRPr>
            </a:p>
          </p:txBody>
        </p:sp>
        <p:sp>
          <p:nvSpPr>
            <p:cNvPr id="79" name="矩形 78"/>
            <p:cNvSpPr/>
            <p:nvPr/>
          </p:nvSpPr>
          <p:spPr>
            <a:xfrm>
              <a:off x="4439783" y="1844869"/>
              <a:ext cx="3349402" cy="1077259"/>
            </a:xfrm>
            <a:prstGeom prst="rect">
              <a:avLst/>
            </a:prstGeom>
          </p:spPr>
          <p:txBody>
            <a:bodyPr wrap="square">
              <a:spAutoFit/>
            </a:bodyPr>
            <a:lstStyle/>
            <a:p>
              <a:pPr algn="ctr" defTabSz="1218519">
                <a:defRPr/>
              </a:pPr>
              <a:r>
                <a:rPr lang="zh-CN" altLang="en-US" sz="32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全</a:t>
              </a:r>
              <a:r>
                <a:rPr lang="zh-CN" altLang="en-US" sz="32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终端配置</a:t>
              </a:r>
              <a:endParaRPr lang="en-US" altLang="zh-CN" sz="32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algn="ctr" defTabSz="1218519">
                <a:defRPr/>
              </a:pPr>
              <a:r>
                <a:rPr lang="zh-CN" altLang="en-US" sz="3200" b="1" kern="0" dirty="0" smtClean="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全</a:t>
              </a:r>
              <a:r>
                <a:rPr lang="zh-CN" altLang="en-US" sz="3200"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场景应用</a:t>
              </a:r>
            </a:p>
          </p:txBody>
        </p:sp>
      </p:grpSp>
      <p:sp>
        <p:nvSpPr>
          <p:cNvPr id="26" name="Rectangle 3"/>
          <p:cNvSpPr txBox="1">
            <a:spLocks noChangeArrowheads="1"/>
          </p:cNvSpPr>
          <p:nvPr/>
        </p:nvSpPr>
        <p:spPr>
          <a:xfrm>
            <a:off x="646452" y="292136"/>
            <a:ext cx="10972379" cy="1224089"/>
          </a:xfrm>
          <a:prstGeom prst="rect">
            <a:avLst/>
          </a:prstGeom>
        </p:spPr>
        <p:txBody>
          <a:bodyPr/>
          <a:lstStyle>
            <a:lvl1pPr marL="342900" indent="-342900" algn="ctr" defTabSz="914400" rtl="0" eaLnBrk="1" latinLnBrk="0" hangingPunct="1">
              <a:spcBef>
                <a:spcPct val="20000"/>
              </a:spcBef>
              <a:buFont typeface="Arial" panose="020B0604020202020204" pitchFamily="34" charset="0"/>
              <a:buChar char="•"/>
              <a:defRPr sz="3200" b="1" kern="1200">
                <a:solidFill>
                  <a:srgbClr val="FFFFFF"/>
                </a:solidFill>
                <a:latin typeface="微软雅黑" panose="020B0503020204020204" pitchFamily="34" charset="-122"/>
                <a:ea typeface="微软雅黑" panose="020B0503020204020204" pitchFamily="34" charset="-122"/>
                <a:cs typeface="+mn-cs"/>
              </a:defRPr>
            </a:lvl1pPr>
            <a:lvl2pPr marL="742950" indent="-285750" algn="ctr" defTabSz="914400" rtl="0" eaLnBrk="1" latinLnBrk="0" hangingPunct="1">
              <a:spcBef>
                <a:spcPct val="20000"/>
              </a:spcBef>
              <a:buFont typeface="Arial" panose="020B0604020202020204" pitchFamily="34" charset="0"/>
              <a:buChar char="–"/>
              <a:defRPr sz="2800" b="1" kern="1200">
                <a:solidFill>
                  <a:srgbClr val="FFFFFF"/>
                </a:solidFill>
                <a:latin typeface="微软雅黑" panose="020B0503020204020204" pitchFamily="34" charset="-122"/>
                <a:ea typeface="微软雅黑" panose="020B0503020204020204" pitchFamily="34" charset="-122"/>
                <a:cs typeface="+mn-cs"/>
              </a:defRPr>
            </a:lvl2pPr>
            <a:lvl3pPr marL="1143000" indent="-228600" algn="ctr" defTabSz="914400" rtl="0" eaLnBrk="1" latinLnBrk="0" hangingPunct="1">
              <a:spcBef>
                <a:spcPct val="20000"/>
              </a:spcBef>
              <a:buFont typeface="Arial" panose="020B0604020202020204" pitchFamily="34" charset="0"/>
              <a:buChar char="•"/>
              <a:defRPr sz="2400" b="1" kern="1200">
                <a:solidFill>
                  <a:srgbClr val="FFFFFF"/>
                </a:solidFill>
                <a:latin typeface="微软雅黑" panose="020B0503020204020204" pitchFamily="34" charset="-122"/>
                <a:ea typeface="微软雅黑" panose="020B0503020204020204" pitchFamily="34" charset="-122"/>
                <a:cs typeface="+mn-cs"/>
              </a:defRPr>
            </a:lvl3pPr>
            <a:lvl4pPr marL="1600200" indent="-228600" algn="ctr" defTabSz="914400" rtl="0" eaLnBrk="1" latinLnBrk="0" hangingPunct="1">
              <a:spcBef>
                <a:spcPct val="20000"/>
              </a:spcBef>
              <a:buFont typeface="Arial" panose="020B0604020202020204"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4pPr>
            <a:lvl5pPr marL="2057400" indent="-228600" algn="ctr" defTabSz="914400" rtl="0" eaLnBrk="1" latinLnBrk="0" hangingPunct="1">
              <a:spcBef>
                <a:spcPct val="20000"/>
              </a:spcBef>
              <a:buFont typeface="Arial" panose="020B0604020202020204"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zh-CN" altLang="en-US" sz="40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智慧</a:t>
            </a:r>
            <a:r>
              <a:rPr lang="zh-CN" altLang="en-US" sz="40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图书馆平台架构</a:t>
            </a:r>
            <a:endParaRPr lang="en-US" altLang="zh-CN" sz="40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1692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wipe(left)">
                                      <p:cBhvr>
                                        <p:cTn id="11" dur="500"/>
                                        <p:tgtEl>
                                          <p:spTgt spid="7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ipe(left)">
                                      <p:cBhvr>
                                        <p:cTn id="14" dur="500"/>
                                        <p:tgtEl>
                                          <p:spTgt spid="75"/>
                                        </p:tgtEl>
                                      </p:cBhvr>
                                    </p:animEffect>
                                  </p:childTnLst>
                                </p:cTn>
                              </p:par>
                            </p:childTnLst>
                          </p:cTn>
                        </p:par>
                        <p:par>
                          <p:cTn id="15" fill="hold">
                            <p:stCondLst>
                              <p:cond delay="1250"/>
                            </p:stCondLst>
                            <p:childTnLst>
                              <p:par>
                                <p:cTn id="16" presetID="9" presetClass="entr" presetSubtype="0" fill="hold" nodeType="after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dissolve">
                                      <p:cBhvr>
                                        <p:cTn id="18" dur="750"/>
                                        <p:tgtEl>
                                          <p:spTgt spid="70"/>
                                        </p:tgtEl>
                                      </p:cBhvr>
                                    </p:animEffect>
                                  </p:childTnLst>
                                </p:cTn>
                              </p:par>
                            </p:childTnLst>
                          </p:cTn>
                        </p:par>
                        <p:par>
                          <p:cTn id="19" fill="hold">
                            <p:stCondLst>
                              <p:cond delay="2000"/>
                            </p:stCondLst>
                            <p:childTnLst>
                              <p:par>
                                <p:cTn id="20" presetID="9" presetClass="entr" presetSubtype="0" fill="hold" nodeType="after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dissolve">
                                      <p:cBhvr>
                                        <p:cTn id="22" dur="750"/>
                                        <p:tgtEl>
                                          <p:spTgt spid="57"/>
                                        </p:tgtEl>
                                      </p:cBhvr>
                                    </p:animEffect>
                                  </p:childTnLst>
                                </p:cTn>
                              </p:par>
                            </p:childTnLst>
                          </p:cTn>
                        </p:par>
                        <p:par>
                          <p:cTn id="23" fill="hold">
                            <p:stCondLst>
                              <p:cond delay="2750"/>
                            </p:stCondLst>
                            <p:childTnLst>
                              <p:par>
                                <p:cTn id="24" presetID="9" presetClass="entr" presetSubtype="0"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dissolve">
                                      <p:cBhvr>
                                        <p:cTn id="26" dur="750"/>
                                        <p:tgtEl>
                                          <p:spTgt spid="66"/>
                                        </p:tgtEl>
                                      </p:cBhvr>
                                    </p:animEffect>
                                  </p:childTnLst>
                                </p:cTn>
                              </p:par>
                            </p:childTnLst>
                          </p:cTn>
                        </p:par>
                        <p:par>
                          <p:cTn id="27" fill="hold">
                            <p:stCondLst>
                              <p:cond delay="3500"/>
                            </p:stCondLst>
                            <p:childTnLst>
                              <p:par>
                                <p:cTn id="28" presetID="9"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dissolve">
                                      <p:cBhvr>
                                        <p:cTn id="30" dur="750"/>
                                        <p:tgtEl>
                                          <p:spTgt spid="62"/>
                                        </p:tgtEl>
                                      </p:cBhvr>
                                    </p:animEffect>
                                  </p:childTnLst>
                                </p:cTn>
                              </p:par>
                            </p:childTnLst>
                          </p:cTn>
                        </p:par>
                        <p:par>
                          <p:cTn id="31" fill="hold">
                            <p:stCondLst>
                              <p:cond delay="4250"/>
                            </p:stCondLst>
                            <p:childTnLst>
                              <p:par>
                                <p:cTn id="32" presetID="9" presetClass="entr" presetSubtype="0" fill="hold" nodeType="after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dissolve">
                                      <p:cBhvr>
                                        <p:cTn id="34"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5" name="内容占位符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p:pic>
      <p:sp>
        <p:nvSpPr>
          <p:cNvPr id="4" name="矩形 3"/>
          <p:cNvSpPr/>
          <p:nvPr/>
        </p:nvSpPr>
        <p:spPr>
          <a:xfrm>
            <a:off x="220083" y="4767508"/>
            <a:ext cx="3983926" cy="1569660"/>
          </a:xfrm>
          <a:prstGeom prst="rect">
            <a:avLst/>
          </a:prstGeom>
        </p:spPr>
        <p:txBody>
          <a:bodyPr wrap="square">
            <a:spAutoFit/>
          </a:bodyPr>
          <a:lstStyle/>
          <a:p>
            <a:r>
              <a:rPr lang="en-US" altLang="zh-CN" dirty="0">
                <a:solidFill>
                  <a:srgbClr val="FFFFFF"/>
                </a:solidFill>
                <a:latin typeface="PingFangSC-light"/>
              </a:rPr>
              <a:t>2019</a:t>
            </a:r>
            <a:r>
              <a:rPr lang="zh-CN" altLang="en-US" dirty="0">
                <a:solidFill>
                  <a:srgbClr val="FFFFFF"/>
                </a:solidFill>
                <a:latin typeface="PingFangSC-light"/>
              </a:rPr>
              <a:t>年</a:t>
            </a:r>
            <a:r>
              <a:rPr lang="en-US" altLang="zh-CN" dirty="0">
                <a:solidFill>
                  <a:srgbClr val="FFFFFF"/>
                </a:solidFill>
                <a:latin typeface="PingFangSC-light"/>
              </a:rPr>
              <a:t>4</a:t>
            </a:r>
            <a:r>
              <a:rPr lang="zh-CN" altLang="en-US" dirty="0">
                <a:solidFill>
                  <a:srgbClr val="FFFFFF"/>
                </a:solidFill>
                <a:latin typeface="PingFangSC-light"/>
              </a:rPr>
              <a:t>月</a:t>
            </a:r>
            <a:r>
              <a:rPr lang="en-US" altLang="zh-CN" dirty="0">
                <a:solidFill>
                  <a:srgbClr val="FFFFFF"/>
                </a:solidFill>
                <a:latin typeface="PingFangSC-light"/>
              </a:rPr>
              <a:t>26</a:t>
            </a:r>
            <a:r>
              <a:rPr lang="zh-CN" altLang="en-US" dirty="0">
                <a:solidFill>
                  <a:srgbClr val="FFFFFF"/>
                </a:solidFill>
                <a:latin typeface="PingFangSC-light"/>
              </a:rPr>
              <a:t>日</a:t>
            </a:r>
            <a:endParaRPr lang="en-US" altLang="zh-CN" dirty="0">
              <a:solidFill>
                <a:srgbClr val="FFFFFF"/>
              </a:solidFill>
              <a:latin typeface="PingFangSC-light"/>
            </a:endParaRPr>
          </a:p>
          <a:p>
            <a:r>
              <a:rPr lang="zh-CN" altLang="en-US" sz="2400" b="1" dirty="0" smtClean="0">
                <a:solidFill>
                  <a:srgbClr val="FFFF00"/>
                </a:solidFill>
                <a:latin typeface="PingFangSC-light"/>
              </a:rPr>
              <a:t>南京大学图书馆</a:t>
            </a:r>
            <a:r>
              <a:rPr lang="en-US" altLang="zh-CN" sz="2400" b="1" dirty="0" smtClean="0">
                <a:solidFill>
                  <a:srgbClr val="FFFF00"/>
                </a:solidFill>
                <a:latin typeface="PingFangSC-light"/>
              </a:rPr>
              <a:t>NLSP1.0</a:t>
            </a:r>
          </a:p>
          <a:p>
            <a:r>
              <a:rPr lang="zh-CN" altLang="en-US" dirty="0">
                <a:solidFill>
                  <a:srgbClr val="FFFFFF"/>
                </a:solidFill>
                <a:latin typeface="PingFangSC-light"/>
              </a:rPr>
              <a:t>核心是基于微服务的纸电数统一管理、统一检索平台</a:t>
            </a:r>
            <a:r>
              <a:rPr lang="zh-CN" altLang="en-US" dirty="0" smtClean="0">
                <a:solidFill>
                  <a:srgbClr val="FFFFFF"/>
                </a:solidFill>
                <a:latin typeface="PingFangSC-light"/>
              </a:rPr>
              <a:t>，首家</a:t>
            </a:r>
            <a:r>
              <a:rPr lang="zh-CN" altLang="en-US" dirty="0">
                <a:solidFill>
                  <a:srgbClr val="FFFFFF"/>
                </a:solidFill>
                <a:latin typeface="PingFangSC-light"/>
              </a:rPr>
              <a:t>图书馆下一代服务平台</a:t>
            </a:r>
          </a:p>
        </p:txBody>
      </p:sp>
      <p:sp>
        <p:nvSpPr>
          <p:cNvPr id="6" name="矩形 5"/>
          <p:cNvSpPr/>
          <p:nvPr/>
        </p:nvSpPr>
        <p:spPr>
          <a:xfrm>
            <a:off x="220083" y="3012858"/>
            <a:ext cx="4162346" cy="1292662"/>
          </a:xfrm>
          <a:prstGeom prst="rect">
            <a:avLst/>
          </a:prstGeom>
        </p:spPr>
        <p:txBody>
          <a:bodyPr wrap="square">
            <a:spAutoFit/>
          </a:bodyPr>
          <a:lstStyle/>
          <a:p>
            <a:r>
              <a:rPr lang="en-US" altLang="zh-CN" dirty="0">
                <a:solidFill>
                  <a:srgbClr val="FFFFFF"/>
                </a:solidFill>
                <a:latin typeface="PingFangSC-light"/>
              </a:rPr>
              <a:t>2019</a:t>
            </a:r>
            <a:r>
              <a:rPr lang="zh-CN" altLang="en-US" dirty="0">
                <a:solidFill>
                  <a:srgbClr val="FFFFFF"/>
                </a:solidFill>
                <a:latin typeface="PingFangSC-light"/>
              </a:rPr>
              <a:t>年</a:t>
            </a:r>
            <a:r>
              <a:rPr lang="en-US" altLang="zh-CN" dirty="0">
                <a:solidFill>
                  <a:srgbClr val="FFFFFF"/>
                </a:solidFill>
                <a:latin typeface="PingFangSC-light"/>
              </a:rPr>
              <a:t>9</a:t>
            </a:r>
            <a:r>
              <a:rPr lang="zh-CN" altLang="en-US" dirty="0">
                <a:solidFill>
                  <a:srgbClr val="FFFFFF"/>
                </a:solidFill>
                <a:latin typeface="PingFangSC-light"/>
              </a:rPr>
              <a:t>月</a:t>
            </a:r>
            <a:r>
              <a:rPr lang="en-US" altLang="zh-CN" dirty="0">
                <a:solidFill>
                  <a:srgbClr val="FFFFFF"/>
                </a:solidFill>
                <a:latin typeface="PingFangSC-light"/>
              </a:rPr>
              <a:t>24</a:t>
            </a:r>
            <a:r>
              <a:rPr lang="zh-CN" altLang="en-US" dirty="0" smtClean="0">
                <a:solidFill>
                  <a:srgbClr val="FFFFFF"/>
                </a:solidFill>
                <a:latin typeface="PingFangSC-light"/>
              </a:rPr>
              <a:t>日</a:t>
            </a:r>
            <a:endParaRPr lang="en-US" altLang="zh-CN" dirty="0" smtClean="0">
              <a:solidFill>
                <a:srgbClr val="FFFFFF"/>
              </a:solidFill>
              <a:latin typeface="PingFangSC-light"/>
            </a:endParaRPr>
          </a:p>
          <a:p>
            <a:r>
              <a:rPr lang="zh-CN" altLang="en-US" sz="2400" b="1" dirty="0">
                <a:solidFill>
                  <a:srgbClr val="FFFF00"/>
                </a:solidFill>
                <a:latin typeface="PingFangSC-light"/>
              </a:rPr>
              <a:t>南京大学图书馆</a:t>
            </a:r>
            <a:r>
              <a:rPr lang="en-US" altLang="zh-CN" sz="2400" b="1" dirty="0">
                <a:solidFill>
                  <a:srgbClr val="FFFF00"/>
                </a:solidFill>
                <a:latin typeface="PingFangSC-light"/>
              </a:rPr>
              <a:t>NLSP2.0</a:t>
            </a:r>
          </a:p>
          <a:p>
            <a:r>
              <a:rPr lang="zh-CN" altLang="en-US" dirty="0" smtClean="0">
                <a:solidFill>
                  <a:srgbClr val="FFFFFF"/>
                </a:solidFill>
                <a:latin typeface="PingFangSC-light"/>
              </a:rPr>
              <a:t>核心</a:t>
            </a:r>
            <a:r>
              <a:rPr lang="zh-CN" altLang="en-US" dirty="0">
                <a:solidFill>
                  <a:srgbClr val="FFFFFF"/>
                </a:solidFill>
                <a:latin typeface="PingFangSC-light"/>
              </a:rPr>
              <a:t>是</a:t>
            </a:r>
            <a:r>
              <a:rPr lang="zh-CN" altLang="en-US" b="1" dirty="0">
                <a:solidFill>
                  <a:srgbClr val="FFFFFF"/>
                </a:solidFill>
                <a:latin typeface="PingFangSC-light"/>
              </a:rPr>
              <a:t>中央</a:t>
            </a:r>
            <a:r>
              <a:rPr lang="zh-CN" altLang="en-US" dirty="0">
                <a:solidFill>
                  <a:srgbClr val="FFFFFF"/>
                </a:solidFill>
                <a:latin typeface="PingFangSC-light"/>
              </a:rPr>
              <a:t>知识库构建、新门户建设、图书馆新联盟功能、读者个性化</a:t>
            </a:r>
            <a:r>
              <a:rPr lang="zh-CN" altLang="en-US" dirty="0" smtClean="0">
                <a:solidFill>
                  <a:srgbClr val="FFFFFF"/>
                </a:solidFill>
                <a:latin typeface="PingFangSC-light"/>
              </a:rPr>
              <a:t>平台</a:t>
            </a:r>
            <a:endParaRPr lang="zh-CN" altLang="en-US" dirty="0">
              <a:solidFill>
                <a:srgbClr val="FFFFFF"/>
              </a:solidFill>
            </a:endParaRPr>
          </a:p>
        </p:txBody>
      </p:sp>
      <p:sp>
        <p:nvSpPr>
          <p:cNvPr id="7" name="矩形 6"/>
          <p:cNvSpPr/>
          <p:nvPr/>
        </p:nvSpPr>
        <p:spPr>
          <a:xfrm>
            <a:off x="220083" y="731446"/>
            <a:ext cx="11789782" cy="1631216"/>
          </a:xfrm>
          <a:prstGeom prst="rect">
            <a:avLst/>
          </a:prstGeom>
        </p:spPr>
        <p:txBody>
          <a:bodyPr wrap="square">
            <a:spAutoFit/>
          </a:bodyPr>
          <a:lstStyle/>
          <a:p>
            <a:pPr algn="ctr"/>
            <a:r>
              <a:rPr lang="zh-CN" altLang="en-US" sz="4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a:t>
            </a:r>
            <a:r>
              <a:rPr lang="zh-CN" altLang="en-US" sz="4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：南京大学图书馆</a:t>
            </a:r>
            <a:r>
              <a:rPr lang="en-US" altLang="zh-CN" sz="4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NLSP3.0</a:t>
            </a:r>
            <a:r>
              <a:rPr lang="zh-CN" altLang="en-US" sz="4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发布</a:t>
            </a:r>
            <a:endParaRPr lang="en-US" altLang="zh-CN" sz="4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algn="ctr"/>
            <a:endParaRPr lang="en-US" altLang="zh-CN" dirty="0" smtClean="0">
              <a:solidFill>
                <a:srgbClr val="FFFFFF"/>
              </a:solidFill>
              <a:latin typeface="PingFangSC-light"/>
            </a:endParaRPr>
          </a:p>
          <a:p>
            <a:pPr algn="ctr"/>
            <a:r>
              <a:rPr lang="en-US" altLang="zh-CN" dirty="0">
                <a:solidFill>
                  <a:srgbClr val="FFFFFF"/>
                </a:solidFill>
                <a:latin typeface="PingFangSC-light"/>
              </a:rPr>
              <a:t>2020</a:t>
            </a:r>
            <a:r>
              <a:rPr lang="zh-CN" altLang="en-US" dirty="0">
                <a:solidFill>
                  <a:srgbClr val="FFFFFF"/>
                </a:solidFill>
                <a:latin typeface="PingFangSC-light"/>
              </a:rPr>
              <a:t>年</a:t>
            </a:r>
            <a:r>
              <a:rPr lang="en-US" altLang="zh-CN" dirty="0">
                <a:solidFill>
                  <a:srgbClr val="FFFFFF"/>
                </a:solidFill>
                <a:latin typeface="PingFangSC-light"/>
              </a:rPr>
              <a:t>9</a:t>
            </a:r>
            <a:r>
              <a:rPr lang="zh-CN" altLang="en-US" dirty="0">
                <a:solidFill>
                  <a:srgbClr val="FFFFFF"/>
                </a:solidFill>
                <a:latin typeface="PingFangSC-light"/>
              </a:rPr>
              <a:t>月</a:t>
            </a:r>
            <a:r>
              <a:rPr lang="en-US" altLang="zh-CN" dirty="0">
                <a:solidFill>
                  <a:srgbClr val="FFFFFF"/>
                </a:solidFill>
                <a:latin typeface="PingFangSC-light"/>
              </a:rPr>
              <a:t>22</a:t>
            </a:r>
            <a:r>
              <a:rPr lang="zh-CN" altLang="en-US" dirty="0">
                <a:solidFill>
                  <a:srgbClr val="FFFFFF"/>
                </a:solidFill>
                <a:latin typeface="PingFangSC-light"/>
              </a:rPr>
              <a:t>日</a:t>
            </a:r>
            <a:endParaRPr lang="en-US" altLang="zh-CN" dirty="0">
              <a:solidFill>
                <a:srgbClr val="FFFFFF"/>
              </a:solidFill>
              <a:latin typeface="PingFangSC-light"/>
            </a:endParaRPr>
          </a:p>
          <a:p>
            <a:pPr algn="ctr"/>
            <a:r>
              <a:rPr lang="zh-CN" altLang="en-US" sz="2000" b="1" dirty="0" smtClean="0">
                <a:solidFill>
                  <a:srgbClr val="FFFFFF"/>
                </a:solidFill>
                <a:latin typeface="PingFangSC-light"/>
              </a:rPr>
              <a:t>核心</a:t>
            </a:r>
            <a:r>
              <a:rPr lang="zh-CN" altLang="en-US" sz="2000" b="1" dirty="0" smtClean="0">
                <a:solidFill>
                  <a:srgbClr val="FFFFFF"/>
                </a:solidFill>
                <a:latin typeface="PingFangSC-light"/>
              </a:rPr>
              <a:t>是面向</a:t>
            </a:r>
            <a:r>
              <a:rPr lang="zh-CN" altLang="en-US" sz="2000" b="1" dirty="0">
                <a:solidFill>
                  <a:srgbClr val="FFFFFF"/>
                </a:solidFill>
                <a:latin typeface="PingFangSC-light"/>
              </a:rPr>
              <a:t>读者</a:t>
            </a:r>
            <a:r>
              <a:rPr lang="zh-CN" altLang="en-US" sz="2000" b="1" dirty="0" smtClean="0">
                <a:solidFill>
                  <a:srgbClr val="FFFFFF"/>
                </a:solidFill>
                <a:latin typeface="PingFangSC-light"/>
              </a:rPr>
              <a:t>的</a:t>
            </a:r>
            <a:r>
              <a:rPr lang="zh-CN" altLang="en-US" sz="2000" b="1" dirty="0">
                <a:solidFill>
                  <a:srgbClr val="FFFFFF"/>
                </a:solidFill>
                <a:latin typeface="PingFangSC-light"/>
              </a:rPr>
              <a:t>多场景、全终端</a:t>
            </a:r>
            <a:r>
              <a:rPr lang="zh-CN" altLang="en-US" sz="2000" b="1" dirty="0" smtClean="0">
                <a:solidFill>
                  <a:srgbClr val="FFFFFF"/>
                </a:solidFill>
                <a:latin typeface="PingFangSC-light"/>
              </a:rPr>
              <a:t>应用服务。从</a:t>
            </a:r>
            <a:r>
              <a:rPr lang="zh-CN" altLang="en-US" sz="2000" b="1" dirty="0">
                <a:solidFill>
                  <a:srgbClr val="FFFFFF"/>
                </a:solidFill>
                <a:latin typeface="PingFangSC-light"/>
              </a:rPr>
              <a:t>本校学科建设出发</a:t>
            </a:r>
            <a:r>
              <a:rPr lang="zh-CN" altLang="en-US" sz="2000" b="1" dirty="0" smtClean="0">
                <a:solidFill>
                  <a:srgbClr val="FFFFFF"/>
                </a:solidFill>
                <a:latin typeface="PingFangSC-light"/>
              </a:rPr>
              <a:t>，建设</a:t>
            </a:r>
            <a:r>
              <a:rPr lang="en-US" altLang="zh-CN" sz="2400" b="1" dirty="0">
                <a:solidFill>
                  <a:srgbClr val="FFFF00"/>
                </a:solidFill>
                <a:latin typeface="PingFangSC-light"/>
              </a:rPr>
              <a:t>A</a:t>
            </a:r>
            <a:r>
              <a:rPr lang="zh-CN" altLang="en-US" sz="2400" b="1" dirty="0">
                <a:solidFill>
                  <a:srgbClr val="FFFF00"/>
                </a:solidFill>
                <a:latin typeface="PingFangSC-light"/>
              </a:rPr>
              <a:t>类</a:t>
            </a:r>
            <a:r>
              <a:rPr lang="zh-CN" altLang="en-US" sz="2000" b="1" dirty="0">
                <a:solidFill>
                  <a:srgbClr val="FFFFFF"/>
                </a:solidFill>
                <a:latin typeface="PingFangSC-light"/>
              </a:rPr>
              <a:t>学科知识支持服务</a:t>
            </a:r>
            <a:r>
              <a:rPr lang="zh-CN" altLang="en-US" sz="2000" b="1" dirty="0" smtClean="0">
                <a:solidFill>
                  <a:srgbClr val="FFFFFF"/>
                </a:solidFill>
                <a:latin typeface="PingFangSC-light"/>
              </a:rPr>
              <a:t>平台</a:t>
            </a:r>
            <a:endParaRPr lang="zh-CN" altLang="en-US" sz="2000" b="1" dirty="0">
              <a:solidFill>
                <a:srgbClr val="FFFFFF"/>
              </a:solidFill>
            </a:endParaRPr>
          </a:p>
        </p:txBody>
      </p:sp>
      <p:pic>
        <p:nvPicPr>
          <p:cNvPr id="3" name="图片 2"/>
          <p:cNvPicPr>
            <a:picLocks noChangeAspect="1"/>
          </p:cNvPicPr>
          <p:nvPr/>
        </p:nvPicPr>
        <p:blipFill rotWithShape="1">
          <a:blip r:embed="rId3"/>
          <a:srcRect l="1602" t="1402" b="2592"/>
          <a:stretch/>
        </p:blipFill>
        <p:spPr>
          <a:xfrm>
            <a:off x="6829055" y="2564050"/>
            <a:ext cx="5362945" cy="3658329"/>
          </a:xfrm>
          <a:prstGeom prst="rect">
            <a:avLst/>
          </a:prstGeom>
          <a:ln w="47625" cap="sq" cmpd="thickThin">
            <a:solidFill>
              <a:schemeClr val="accent1"/>
            </a:solidFill>
            <a:prstDash val="solid"/>
            <a:miter lim="800000"/>
          </a:ln>
          <a:effectLst>
            <a:innerShdw blurRad="76200">
              <a:srgbClr val="000000"/>
            </a:innerShdw>
          </a:effectLst>
        </p:spPr>
      </p:pic>
      <p:pic>
        <p:nvPicPr>
          <p:cNvPr id="8" name="图片 7"/>
          <p:cNvPicPr>
            <a:picLocks noChangeAspect="1"/>
          </p:cNvPicPr>
          <p:nvPr/>
        </p:nvPicPr>
        <p:blipFill>
          <a:blip r:embed="rId4"/>
          <a:stretch>
            <a:fillRect/>
          </a:stretch>
        </p:blipFill>
        <p:spPr>
          <a:xfrm>
            <a:off x="4204009" y="4708296"/>
            <a:ext cx="2445910" cy="1514083"/>
          </a:xfrm>
          <a:prstGeom prst="rect">
            <a:avLst/>
          </a:prstGeom>
          <a:ln w="47625" cap="sq" cmpd="thickThin">
            <a:solidFill>
              <a:schemeClr val="accent1"/>
            </a:solidFill>
            <a:prstDash val="solid"/>
            <a:miter lim="800000"/>
          </a:ln>
          <a:effectLst>
            <a:innerShdw blurRad="76200">
              <a:srgbClr val="000000"/>
            </a:innerShdw>
          </a:effectLst>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009" y="2564050"/>
            <a:ext cx="2464420" cy="1607920"/>
          </a:xfrm>
          <a:prstGeom prst="rect">
            <a:avLst/>
          </a:prstGeom>
          <a:ln w="47625"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4284903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F6152C3-945A-4D2F-A6BA-542AA00B8E33}"/>
              </a:ext>
            </a:extLst>
          </p:cNvPr>
          <p:cNvGrpSpPr/>
          <p:nvPr/>
        </p:nvGrpSpPr>
        <p:grpSpPr>
          <a:xfrm>
            <a:off x="4269368" y="2319315"/>
            <a:ext cx="3947476" cy="2583761"/>
            <a:chOff x="8102598" y="844550"/>
            <a:chExt cx="3215697" cy="2324100"/>
          </a:xfrm>
        </p:grpSpPr>
        <p:sp>
          <p:nvSpPr>
            <p:cNvPr id="18" name="矩形 17"/>
            <p:cNvSpPr/>
            <p:nvPr/>
          </p:nvSpPr>
          <p:spPr>
            <a:xfrm>
              <a:off x="8102600" y="844550"/>
              <a:ext cx="3200400" cy="2324100"/>
            </a:xfrm>
            <a:prstGeom prst="snip2DiagRect">
              <a:avLst/>
            </a:prstGeom>
            <a:solidFill>
              <a:srgbClr val="C9782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8117895" y="1599844"/>
              <a:ext cx="3200400" cy="723900"/>
            </a:xfrm>
            <a:prstGeom prst="snip2Diag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8102598" y="1780448"/>
              <a:ext cx="3215697" cy="495592"/>
            </a:xfrm>
            <a:prstGeom prst="snip2DiagRect">
              <a:avLst/>
            </a:prstGeom>
            <a:noFill/>
          </p:spPr>
          <p:txBody>
            <a:bodyPr wrap="square" rtlCol="0">
              <a:spAutoFit/>
            </a:bodyPr>
            <a:lstStyle/>
            <a:p>
              <a:pPr algn="ctr"/>
              <a:r>
                <a:rPr lang="zh-CN" altLang="en-US" sz="2400" b="1" dirty="0" smtClean="0">
                  <a:latin typeface="微软雅黑" panose="020B0503020204020204" charset="-122"/>
                  <a:ea typeface="微软雅黑" panose="020B0503020204020204" charset="-122"/>
                  <a:sym typeface="+mn-ea"/>
                </a:rPr>
                <a:t>建立数据驱动创新机制</a:t>
              </a:r>
              <a:endParaRPr lang="zh-CN" altLang="en-US" sz="2400" b="1" dirty="0">
                <a:latin typeface="微软雅黑" panose="020B0503020204020204" charset="-122"/>
                <a:ea typeface="微软雅黑" panose="020B0503020204020204" charset="-122"/>
              </a:endParaRPr>
            </a:p>
          </p:txBody>
        </p:sp>
      </p:grpSp>
      <p:grpSp>
        <p:nvGrpSpPr>
          <p:cNvPr id="2" name="组合 1">
            <a:extLst>
              <a:ext uri="{FF2B5EF4-FFF2-40B4-BE49-F238E27FC236}">
                <a16:creationId xmlns:a16="http://schemas.microsoft.com/office/drawing/2014/main" id="{A054333E-1ED3-444D-8D11-6C3042A1AE47}"/>
              </a:ext>
            </a:extLst>
          </p:cNvPr>
          <p:cNvGrpSpPr/>
          <p:nvPr/>
        </p:nvGrpSpPr>
        <p:grpSpPr>
          <a:xfrm>
            <a:off x="8388779" y="2334076"/>
            <a:ext cx="3719138" cy="2553234"/>
            <a:chOff x="463963" y="832421"/>
            <a:chExt cx="3200400" cy="2324100"/>
          </a:xfrm>
        </p:grpSpPr>
        <p:sp>
          <p:nvSpPr>
            <p:cNvPr id="16" name="矩形 15"/>
            <p:cNvSpPr/>
            <p:nvPr/>
          </p:nvSpPr>
          <p:spPr>
            <a:xfrm>
              <a:off x="463963" y="832421"/>
              <a:ext cx="3200400" cy="2324100"/>
            </a:xfrm>
            <a:prstGeom prst="snip2DiagRect">
              <a:avLst/>
            </a:prstGeom>
            <a:solidFill>
              <a:srgbClr val="6C96B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472548" y="1583310"/>
              <a:ext cx="3191815" cy="723900"/>
            </a:xfrm>
            <a:prstGeom prst="snip2Diag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80120" y="1775105"/>
              <a:ext cx="3184243" cy="501517"/>
            </a:xfrm>
            <a:prstGeom prst="snip2Diag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rPr>
                <a:t>形成</a:t>
              </a:r>
              <a:r>
                <a:rPr lang="zh-CN" altLang="en-US" sz="2400" b="1" dirty="0" smtClean="0">
                  <a:latin typeface="微软雅黑" panose="020B0503020204020204" charset="-122"/>
                  <a:ea typeface="微软雅黑" panose="020B0503020204020204" charset="-122"/>
                </a:rPr>
                <a:t>全终端融合服务</a:t>
              </a:r>
              <a:endParaRPr lang="zh-CN" altLang="en-US" sz="2400" b="1" dirty="0">
                <a:latin typeface="微软雅黑" panose="020B0503020204020204" charset="-122"/>
                <a:ea typeface="微软雅黑" panose="020B0503020204020204" charset="-122"/>
              </a:endParaRPr>
            </a:p>
          </p:txBody>
        </p:sp>
      </p:grpSp>
      <p:grpSp>
        <p:nvGrpSpPr>
          <p:cNvPr id="3" name="组合 2">
            <a:extLst>
              <a:ext uri="{FF2B5EF4-FFF2-40B4-BE49-F238E27FC236}">
                <a16:creationId xmlns:a16="http://schemas.microsoft.com/office/drawing/2014/main" id="{58B599C6-0E46-4D64-9422-9AFCB96D016A}"/>
              </a:ext>
            </a:extLst>
          </p:cNvPr>
          <p:cNvGrpSpPr/>
          <p:nvPr/>
        </p:nvGrpSpPr>
        <p:grpSpPr>
          <a:xfrm>
            <a:off x="409906" y="2319315"/>
            <a:ext cx="3687531" cy="2540066"/>
            <a:chOff x="4495800" y="831850"/>
            <a:chExt cx="3200400" cy="2336165"/>
          </a:xfrm>
        </p:grpSpPr>
        <p:sp>
          <p:nvSpPr>
            <p:cNvPr id="17" name="剪去对角的矩形 16"/>
            <p:cNvSpPr/>
            <p:nvPr/>
          </p:nvSpPr>
          <p:spPr>
            <a:xfrm>
              <a:off x="4495800" y="831850"/>
              <a:ext cx="3200400" cy="2336165"/>
            </a:xfrm>
            <a:prstGeom prst="snip2DiagRect">
              <a:avLst/>
            </a:prstGeom>
            <a:solidFill>
              <a:srgbClr val="33B73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p>
          </p:txBody>
        </p:sp>
        <p:sp>
          <p:nvSpPr>
            <p:cNvPr id="24" name="矩形 23"/>
            <p:cNvSpPr/>
            <p:nvPr/>
          </p:nvSpPr>
          <p:spPr>
            <a:xfrm>
              <a:off x="4495800" y="1620401"/>
              <a:ext cx="3200400" cy="7239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p>
          </p:txBody>
        </p:sp>
        <p:sp>
          <p:nvSpPr>
            <p:cNvPr id="31" name="文本框 30"/>
            <p:cNvSpPr txBox="1"/>
            <p:nvPr/>
          </p:nvSpPr>
          <p:spPr>
            <a:xfrm>
              <a:off x="4495801" y="1762488"/>
              <a:ext cx="3184103" cy="424605"/>
            </a:xfrm>
            <a:prstGeom prst="rect">
              <a:avLst/>
            </a:prstGeom>
            <a:noFill/>
          </p:spPr>
          <p:txBody>
            <a:bodyPr wrap="square" rtlCol="0">
              <a:spAutoFit/>
            </a:bodyPr>
            <a:lstStyle/>
            <a:p>
              <a:pPr algn="ctr"/>
              <a:r>
                <a:rPr lang="zh-CN" altLang="en-US" sz="2400" b="1" dirty="0" smtClean="0">
                  <a:latin typeface="微软雅黑" panose="020B0503020204020204" charset="-122"/>
                  <a:ea typeface="微软雅黑" panose="020B0503020204020204" charset="-122"/>
                  <a:sym typeface="+mn-ea"/>
                </a:rPr>
                <a:t>构建强大服务管理平台</a:t>
              </a:r>
              <a:endParaRPr lang="zh-CN" altLang="en-US" sz="2400" b="1" dirty="0">
                <a:latin typeface="微软雅黑" panose="020B0503020204020204" charset="-122"/>
                <a:ea typeface="微软雅黑" panose="020B0503020204020204" charset="-122"/>
              </a:endParaRPr>
            </a:p>
          </p:txBody>
        </p:sp>
      </p:grpSp>
      <p:sp>
        <p:nvSpPr>
          <p:cNvPr id="5" name="文本框 4">
            <a:extLst>
              <a:ext uri="{FF2B5EF4-FFF2-40B4-BE49-F238E27FC236}">
                <a16:creationId xmlns:a16="http://schemas.microsoft.com/office/drawing/2014/main" id="{4EF511F4-8392-40D2-B058-1C7DAE23F09F}"/>
              </a:ext>
            </a:extLst>
          </p:cNvPr>
          <p:cNvSpPr txBox="1"/>
          <p:nvPr/>
        </p:nvSpPr>
        <p:spPr>
          <a:xfrm>
            <a:off x="661740" y="620671"/>
            <a:ext cx="8968442" cy="707886"/>
          </a:xfrm>
          <a:prstGeom prst="rect">
            <a:avLst/>
          </a:prstGeom>
          <a:noFill/>
        </p:spPr>
        <p:txBody>
          <a:bodyPr wrap="square" rtlCol="0">
            <a:spAutoFit/>
          </a:bodyPr>
          <a:lstStyle/>
          <a:p>
            <a:r>
              <a:rPr lang="zh-CN" altLang="en-US" sz="4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智慧图书馆的核心任务</a:t>
            </a:r>
            <a:endParaRPr lang="zh-CN" altLang="en-US" sz="4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3119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900792" y="2936719"/>
            <a:ext cx="13296899" cy="3115959"/>
          </a:xfrm>
          <a:prstGeom prst="rect">
            <a:avLst/>
          </a:prstGeom>
        </p:spPr>
      </p:pic>
      <p:sp>
        <p:nvSpPr>
          <p:cNvPr id="17" name="文本框 16"/>
          <p:cNvSpPr txBox="1"/>
          <p:nvPr/>
        </p:nvSpPr>
        <p:spPr>
          <a:xfrm>
            <a:off x="315686" y="1661020"/>
            <a:ext cx="11255828" cy="1569660"/>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endParaRPr lang="en-US" altLang="zh-CN" sz="48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lvl="0"/>
            <a:r>
              <a:rPr lang="zh-CN" altLang="en-US" sz="4800" b="1"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一、微</a:t>
            </a:r>
            <a:r>
              <a:rPr lang="zh-CN" altLang="en-US" sz="4800" b="1"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服务</a:t>
            </a:r>
            <a:r>
              <a:rPr lang="zh-CN" altLang="en-US" sz="4800" b="1"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架构建设智慧</a:t>
            </a:r>
            <a:r>
              <a:rPr lang="zh-CN" altLang="en-US" sz="4800" b="1"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管理</a:t>
            </a:r>
            <a:r>
              <a:rPr lang="zh-CN" altLang="en-US" sz="4800" b="1"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平台</a:t>
            </a:r>
            <a:endParaRPr lang="en-US" altLang="zh-CN" sz="4800" b="1"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24692043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900792" y="2936719"/>
            <a:ext cx="13296899" cy="3115959"/>
          </a:xfrm>
          <a:prstGeom prst="rect">
            <a:avLst/>
          </a:prstGeom>
        </p:spPr>
      </p:pic>
      <p:sp>
        <p:nvSpPr>
          <p:cNvPr id="4" name="矩形 3"/>
          <p:cNvSpPr/>
          <p:nvPr/>
        </p:nvSpPr>
        <p:spPr>
          <a:xfrm>
            <a:off x="2625132" y="205264"/>
            <a:ext cx="7696080"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微服务架构的智慧图书馆框架</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nvGrpSpPr>
          <p:cNvPr id="5" name="组合 4"/>
          <p:cNvGrpSpPr/>
          <p:nvPr/>
        </p:nvGrpSpPr>
        <p:grpSpPr>
          <a:xfrm>
            <a:off x="4513308" y="5143253"/>
            <a:ext cx="169549" cy="1455852"/>
            <a:chOff x="3958967" y="4473771"/>
            <a:chExt cx="169549" cy="1455852"/>
          </a:xfrm>
        </p:grpSpPr>
        <p:sp>
          <p:nvSpPr>
            <p:cNvPr id="6" name="直接连接符 3"/>
            <p:cNvSpPr/>
            <p:nvPr/>
          </p:nvSpPr>
          <p:spPr>
            <a:xfrm>
              <a:off x="3958967" y="4473771"/>
              <a:ext cx="169549" cy="1455852"/>
            </a:xfrm>
            <a:custGeom>
              <a:avLst/>
              <a:gdLst/>
              <a:ahLst/>
              <a:cxnLst/>
              <a:rect l="0" t="0" r="0" b="0"/>
              <a:pathLst>
                <a:path>
                  <a:moveTo>
                    <a:pt x="0" y="0"/>
                  </a:moveTo>
                  <a:lnTo>
                    <a:pt x="84774" y="0"/>
                  </a:lnTo>
                  <a:lnTo>
                    <a:pt x="84774" y="1455852"/>
                  </a:lnTo>
                  <a:lnTo>
                    <a:pt x="169549" y="1455852"/>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7" name="直接连接符 4"/>
            <p:cNvSpPr txBox="1"/>
            <p:nvPr/>
          </p:nvSpPr>
          <p:spPr>
            <a:xfrm>
              <a:off x="4007100" y="5165055"/>
              <a:ext cx="73284" cy="7328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8" name="组合 7"/>
          <p:cNvGrpSpPr/>
          <p:nvPr/>
        </p:nvGrpSpPr>
        <p:grpSpPr>
          <a:xfrm>
            <a:off x="4513308" y="5143253"/>
            <a:ext cx="169549" cy="635627"/>
            <a:chOff x="3958967" y="4473771"/>
            <a:chExt cx="169549" cy="635627"/>
          </a:xfrm>
        </p:grpSpPr>
        <p:sp>
          <p:nvSpPr>
            <p:cNvPr id="9" name="直接连接符 5"/>
            <p:cNvSpPr/>
            <p:nvPr/>
          </p:nvSpPr>
          <p:spPr>
            <a:xfrm>
              <a:off x="3958967" y="4473771"/>
              <a:ext cx="169549" cy="635627"/>
            </a:xfrm>
            <a:custGeom>
              <a:avLst/>
              <a:gdLst/>
              <a:ahLst/>
              <a:cxnLst/>
              <a:rect l="0" t="0" r="0" b="0"/>
              <a:pathLst>
                <a:path>
                  <a:moveTo>
                    <a:pt x="0" y="0"/>
                  </a:moveTo>
                  <a:lnTo>
                    <a:pt x="84774" y="0"/>
                  </a:lnTo>
                  <a:lnTo>
                    <a:pt x="84774" y="635627"/>
                  </a:lnTo>
                  <a:lnTo>
                    <a:pt x="169549" y="635627"/>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10" name="直接连接符 6"/>
            <p:cNvSpPr txBox="1"/>
            <p:nvPr/>
          </p:nvSpPr>
          <p:spPr>
            <a:xfrm>
              <a:off x="4027296" y="4775139"/>
              <a:ext cx="32892" cy="3289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11" name="组合 10"/>
          <p:cNvGrpSpPr/>
          <p:nvPr/>
        </p:nvGrpSpPr>
        <p:grpSpPr>
          <a:xfrm>
            <a:off x="4513308" y="5143253"/>
            <a:ext cx="169549" cy="225514"/>
            <a:chOff x="3958967" y="4473771"/>
            <a:chExt cx="169549" cy="225514"/>
          </a:xfrm>
        </p:grpSpPr>
        <p:sp>
          <p:nvSpPr>
            <p:cNvPr id="12" name="直接连接符 7"/>
            <p:cNvSpPr/>
            <p:nvPr/>
          </p:nvSpPr>
          <p:spPr>
            <a:xfrm>
              <a:off x="3958967" y="4473771"/>
              <a:ext cx="169549" cy="225514"/>
            </a:xfrm>
            <a:custGeom>
              <a:avLst/>
              <a:gdLst/>
              <a:ahLst/>
              <a:cxnLst/>
              <a:rect l="0" t="0" r="0" b="0"/>
              <a:pathLst>
                <a:path>
                  <a:moveTo>
                    <a:pt x="0" y="0"/>
                  </a:moveTo>
                  <a:lnTo>
                    <a:pt x="84774" y="0"/>
                  </a:lnTo>
                  <a:lnTo>
                    <a:pt x="84774" y="225514"/>
                  </a:lnTo>
                  <a:lnTo>
                    <a:pt x="169549" y="225514"/>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13" name="直接连接符 8"/>
            <p:cNvSpPr txBox="1"/>
            <p:nvPr/>
          </p:nvSpPr>
          <p:spPr>
            <a:xfrm>
              <a:off x="4036688" y="4579475"/>
              <a:ext cx="14107" cy="1410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14" name="组合 13"/>
          <p:cNvGrpSpPr/>
          <p:nvPr/>
        </p:nvGrpSpPr>
        <p:grpSpPr>
          <a:xfrm>
            <a:off x="4513308" y="3707859"/>
            <a:ext cx="169549" cy="1435394"/>
            <a:chOff x="3958967" y="3038377"/>
            <a:chExt cx="169549" cy="1435394"/>
          </a:xfrm>
        </p:grpSpPr>
        <p:sp>
          <p:nvSpPr>
            <p:cNvPr id="15" name="直接连接符 9"/>
            <p:cNvSpPr/>
            <p:nvPr/>
          </p:nvSpPr>
          <p:spPr>
            <a:xfrm>
              <a:off x="3958967" y="3038377"/>
              <a:ext cx="169549" cy="1435394"/>
            </a:xfrm>
            <a:custGeom>
              <a:avLst/>
              <a:gdLst/>
              <a:ahLst/>
              <a:cxnLst/>
              <a:rect l="0" t="0" r="0" b="0"/>
              <a:pathLst>
                <a:path>
                  <a:moveTo>
                    <a:pt x="0" y="1435394"/>
                  </a:moveTo>
                  <a:lnTo>
                    <a:pt x="84774" y="1435394"/>
                  </a:lnTo>
                  <a:lnTo>
                    <a:pt x="84774" y="0"/>
                  </a:lnTo>
                  <a:lnTo>
                    <a:pt x="169549" y="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16" name="直接连接符 10"/>
            <p:cNvSpPr txBox="1"/>
            <p:nvPr/>
          </p:nvSpPr>
          <p:spPr>
            <a:xfrm>
              <a:off x="4007607" y="3719940"/>
              <a:ext cx="72268" cy="7226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18" name="组合 17"/>
          <p:cNvGrpSpPr/>
          <p:nvPr/>
        </p:nvGrpSpPr>
        <p:grpSpPr>
          <a:xfrm>
            <a:off x="1456378" y="3895836"/>
            <a:ext cx="175611" cy="1247416"/>
            <a:chOff x="902037" y="3226354"/>
            <a:chExt cx="175611" cy="1247416"/>
          </a:xfrm>
        </p:grpSpPr>
        <p:sp>
          <p:nvSpPr>
            <p:cNvPr id="19" name="直接连接符 11"/>
            <p:cNvSpPr/>
            <p:nvPr/>
          </p:nvSpPr>
          <p:spPr>
            <a:xfrm>
              <a:off x="902037" y="3226354"/>
              <a:ext cx="175611" cy="1247416"/>
            </a:xfrm>
            <a:custGeom>
              <a:avLst/>
              <a:gdLst/>
              <a:ahLst/>
              <a:cxnLst/>
              <a:rect l="0" t="0" r="0" b="0"/>
              <a:pathLst>
                <a:path>
                  <a:moveTo>
                    <a:pt x="0" y="0"/>
                  </a:moveTo>
                  <a:lnTo>
                    <a:pt x="87805" y="0"/>
                  </a:lnTo>
                  <a:lnTo>
                    <a:pt x="87805" y="1247416"/>
                  </a:lnTo>
                  <a:lnTo>
                    <a:pt x="175611" y="1247416"/>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0" name="直接连接符 12"/>
            <p:cNvSpPr txBox="1"/>
            <p:nvPr/>
          </p:nvSpPr>
          <p:spPr>
            <a:xfrm>
              <a:off x="958350" y="3818570"/>
              <a:ext cx="62985" cy="6298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CN" altLang="en-US" sz="900" b="1" kern="1200"/>
            </a:p>
          </p:txBody>
        </p:sp>
      </p:grpSp>
      <p:grpSp>
        <p:nvGrpSpPr>
          <p:cNvPr id="21" name="组合 20"/>
          <p:cNvGrpSpPr/>
          <p:nvPr/>
        </p:nvGrpSpPr>
        <p:grpSpPr>
          <a:xfrm>
            <a:off x="4513308" y="2192634"/>
            <a:ext cx="169549" cy="1107760"/>
            <a:chOff x="3958967" y="1523152"/>
            <a:chExt cx="169549" cy="1107760"/>
          </a:xfrm>
        </p:grpSpPr>
        <p:sp>
          <p:nvSpPr>
            <p:cNvPr id="22" name="直接连接符 13"/>
            <p:cNvSpPr/>
            <p:nvPr/>
          </p:nvSpPr>
          <p:spPr>
            <a:xfrm>
              <a:off x="3958967" y="1523152"/>
              <a:ext cx="169549" cy="1107760"/>
            </a:xfrm>
            <a:custGeom>
              <a:avLst/>
              <a:gdLst/>
              <a:ahLst/>
              <a:cxnLst/>
              <a:rect l="0" t="0" r="0" b="0"/>
              <a:pathLst>
                <a:path>
                  <a:moveTo>
                    <a:pt x="0" y="0"/>
                  </a:moveTo>
                  <a:lnTo>
                    <a:pt x="84774" y="0"/>
                  </a:lnTo>
                  <a:lnTo>
                    <a:pt x="84774" y="1107760"/>
                  </a:lnTo>
                  <a:lnTo>
                    <a:pt x="169549" y="110776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23" name="直接连接符 14"/>
            <p:cNvSpPr txBox="1"/>
            <p:nvPr/>
          </p:nvSpPr>
          <p:spPr>
            <a:xfrm>
              <a:off x="4015725" y="2049016"/>
              <a:ext cx="56033" cy="560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24" name="组合 23"/>
          <p:cNvGrpSpPr/>
          <p:nvPr/>
        </p:nvGrpSpPr>
        <p:grpSpPr>
          <a:xfrm>
            <a:off x="4513308" y="2192634"/>
            <a:ext cx="169549" cy="743860"/>
            <a:chOff x="3958967" y="1523152"/>
            <a:chExt cx="169549" cy="743860"/>
          </a:xfrm>
        </p:grpSpPr>
        <p:sp>
          <p:nvSpPr>
            <p:cNvPr id="25" name="直接连接符 15"/>
            <p:cNvSpPr/>
            <p:nvPr/>
          </p:nvSpPr>
          <p:spPr>
            <a:xfrm>
              <a:off x="3958967" y="1523152"/>
              <a:ext cx="169549" cy="743860"/>
            </a:xfrm>
            <a:custGeom>
              <a:avLst/>
              <a:gdLst/>
              <a:ahLst/>
              <a:cxnLst/>
              <a:rect l="0" t="0" r="0" b="0"/>
              <a:pathLst>
                <a:path>
                  <a:moveTo>
                    <a:pt x="0" y="0"/>
                  </a:moveTo>
                  <a:lnTo>
                    <a:pt x="84774" y="0"/>
                  </a:lnTo>
                  <a:lnTo>
                    <a:pt x="84774" y="743860"/>
                  </a:lnTo>
                  <a:lnTo>
                    <a:pt x="169549" y="74386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27" name="直接连接符 16"/>
            <p:cNvSpPr txBox="1"/>
            <p:nvPr/>
          </p:nvSpPr>
          <p:spPr>
            <a:xfrm>
              <a:off x="4024668" y="1876009"/>
              <a:ext cx="38146" cy="381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28" name="组合 27"/>
          <p:cNvGrpSpPr/>
          <p:nvPr/>
        </p:nvGrpSpPr>
        <p:grpSpPr>
          <a:xfrm>
            <a:off x="4513308" y="1116902"/>
            <a:ext cx="169549" cy="1075731"/>
            <a:chOff x="3958967" y="447420"/>
            <a:chExt cx="169549" cy="1075731"/>
          </a:xfrm>
        </p:grpSpPr>
        <p:sp>
          <p:nvSpPr>
            <p:cNvPr id="29" name="直接连接符 17"/>
            <p:cNvSpPr/>
            <p:nvPr/>
          </p:nvSpPr>
          <p:spPr>
            <a:xfrm>
              <a:off x="3958967" y="447420"/>
              <a:ext cx="169549" cy="1075731"/>
            </a:xfrm>
            <a:custGeom>
              <a:avLst/>
              <a:gdLst/>
              <a:ahLst/>
              <a:cxnLst/>
              <a:rect l="0" t="0" r="0" b="0"/>
              <a:pathLst>
                <a:path>
                  <a:moveTo>
                    <a:pt x="0" y="1075731"/>
                  </a:moveTo>
                  <a:lnTo>
                    <a:pt x="84774" y="1075731"/>
                  </a:lnTo>
                  <a:lnTo>
                    <a:pt x="84774" y="0"/>
                  </a:lnTo>
                  <a:lnTo>
                    <a:pt x="169549" y="0"/>
                  </a:lnTo>
                </a:path>
              </a:pathLst>
            </a:custGeom>
            <a:noFill/>
          </p:spPr>
          <p:style>
            <a:lnRef idx="2">
              <a:schemeClr val="accent1">
                <a:hueOff val="0"/>
                <a:satOff val="0"/>
                <a:lumOff val="0"/>
                <a:alphaOff val="0"/>
              </a:schemeClr>
            </a:lnRef>
            <a:fillRef idx="0">
              <a:scrgbClr r="0" g="0" b="0"/>
            </a:fillRef>
            <a:effectRef idx="0">
              <a:schemeClr val="accent6">
                <a:tint val="70000"/>
                <a:hueOff val="0"/>
                <a:satOff val="0"/>
                <a:lumOff val="0"/>
                <a:alphaOff val="0"/>
              </a:schemeClr>
            </a:effectRef>
            <a:fontRef idx="minor">
              <a:schemeClr val="tx1">
                <a:hueOff val="0"/>
                <a:satOff val="0"/>
                <a:lumOff val="0"/>
                <a:alphaOff val="0"/>
              </a:schemeClr>
            </a:fontRef>
          </p:style>
        </p:sp>
        <p:sp>
          <p:nvSpPr>
            <p:cNvPr id="30" name="直接连接符 18"/>
            <p:cNvSpPr txBox="1"/>
            <p:nvPr/>
          </p:nvSpPr>
          <p:spPr>
            <a:xfrm>
              <a:off x="4016517" y="958061"/>
              <a:ext cx="54450" cy="544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CN" altLang="en-US" sz="500" kern="1200"/>
            </a:p>
          </p:txBody>
        </p:sp>
      </p:grpSp>
      <p:grpSp>
        <p:nvGrpSpPr>
          <p:cNvPr id="31" name="组合 30"/>
          <p:cNvGrpSpPr/>
          <p:nvPr/>
        </p:nvGrpSpPr>
        <p:grpSpPr>
          <a:xfrm>
            <a:off x="1456378" y="2192634"/>
            <a:ext cx="175611" cy="1703202"/>
            <a:chOff x="902037" y="1523152"/>
            <a:chExt cx="175611" cy="1703202"/>
          </a:xfrm>
        </p:grpSpPr>
        <p:sp>
          <p:nvSpPr>
            <p:cNvPr id="32" name="直接连接符 19"/>
            <p:cNvSpPr/>
            <p:nvPr/>
          </p:nvSpPr>
          <p:spPr>
            <a:xfrm>
              <a:off x="902037" y="1523152"/>
              <a:ext cx="175611" cy="1703202"/>
            </a:xfrm>
            <a:custGeom>
              <a:avLst/>
              <a:gdLst/>
              <a:ahLst/>
              <a:cxnLst/>
              <a:rect l="0" t="0" r="0" b="0"/>
              <a:pathLst>
                <a:path>
                  <a:moveTo>
                    <a:pt x="0" y="1703202"/>
                  </a:moveTo>
                  <a:lnTo>
                    <a:pt x="87805" y="1703202"/>
                  </a:lnTo>
                  <a:lnTo>
                    <a:pt x="87805" y="0"/>
                  </a:lnTo>
                  <a:lnTo>
                    <a:pt x="175611"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33" name="直接连接符 20"/>
            <p:cNvSpPr txBox="1"/>
            <p:nvPr/>
          </p:nvSpPr>
          <p:spPr>
            <a:xfrm>
              <a:off x="947037" y="2331947"/>
              <a:ext cx="85611" cy="8561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CN" altLang="en-US" sz="800" b="1" kern="1200"/>
            </a:p>
          </p:txBody>
        </p:sp>
      </p:grpSp>
      <p:grpSp>
        <p:nvGrpSpPr>
          <p:cNvPr id="34" name="组合 33"/>
          <p:cNvGrpSpPr/>
          <p:nvPr/>
        </p:nvGrpSpPr>
        <p:grpSpPr>
          <a:xfrm>
            <a:off x="554341" y="1026601"/>
            <a:ext cx="902037" cy="5738472"/>
            <a:chOff x="0" y="357119"/>
            <a:chExt cx="902037" cy="5738472"/>
          </a:xfrm>
        </p:grpSpPr>
        <p:sp>
          <p:nvSpPr>
            <p:cNvPr id="35" name="矩形 34"/>
            <p:cNvSpPr/>
            <p:nvPr/>
          </p:nvSpPr>
          <p:spPr>
            <a:xfrm rot="16200000">
              <a:off x="-2418217" y="2775336"/>
              <a:ext cx="5738472" cy="902037"/>
            </a:xfrm>
            <a:prstGeom prst="rect">
              <a:avLst/>
            </a:prstGeom>
            <a:solidFill>
              <a:srgbClr val="FFC00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36" name="文本框 35"/>
            <p:cNvSpPr txBox="1"/>
            <p:nvPr/>
          </p:nvSpPr>
          <p:spPr>
            <a:xfrm rot="16200000">
              <a:off x="-2418217" y="2775336"/>
              <a:ext cx="5738472" cy="902037"/>
            </a:xfrm>
            <a:prstGeom prst="rect">
              <a:avLst/>
            </a:prstGeom>
            <a:scene3d>
              <a:camera prst="orthographicFront"/>
              <a:lightRig rig="threePt" dir="t"/>
            </a:scene3d>
            <a:sp3d>
              <a:bevelT w="152400" h="50800" prst="softRound"/>
            </a:sp3d>
          </p:spPr>
          <p:style>
            <a:lnRef idx="0">
              <a:scrgbClr r="0" g="0" b="0"/>
            </a:lnRef>
            <a:fillRef idx="0">
              <a:scrgbClr r="0" g="0" b="0"/>
            </a:fillRef>
            <a:effectRef idx="0">
              <a:scrgbClr r="0" g="0" b="0"/>
            </a:effectRef>
            <a:fontRef idx="minor">
              <a:schemeClr val="lt1"/>
            </a:fontRef>
          </p:style>
          <p:txBody>
            <a:bodyPr spcFirstLastPara="0" vert="vert" wrap="square" lIns="20320" tIns="20320" rIns="20320" bIns="20320" numCol="1" spcCol="1270" anchor="ctr" anchorCtr="0">
              <a:noAutofit/>
            </a:bodyPr>
            <a:lstStyle/>
            <a:p>
              <a:pPr lvl="0" algn="ctr" defTabSz="1422400">
                <a:lnSpc>
                  <a:spcPct val="100000"/>
                </a:lnSpc>
                <a:spcBef>
                  <a:spcPct val="0"/>
                </a:spcBef>
                <a:spcAft>
                  <a:spcPts val="0"/>
                </a:spcAft>
              </a:pPr>
              <a:r>
                <a:rPr lang="zh-CN" altLang="en-US" sz="3200" b="1" kern="1200" dirty="0" smtClean="0">
                  <a:solidFill>
                    <a:srgbClr val="FF0000"/>
                  </a:solidFill>
                </a:rPr>
                <a:t>智</a:t>
              </a:r>
              <a:endParaRPr lang="en-US" altLang="zh-CN" sz="3200" b="1" kern="1200" dirty="0" smtClean="0">
                <a:solidFill>
                  <a:srgbClr val="FF0000"/>
                </a:solidFill>
              </a:endParaRPr>
            </a:p>
            <a:p>
              <a:pPr lvl="0" algn="ctr" defTabSz="1422400">
                <a:lnSpc>
                  <a:spcPct val="100000"/>
                </a:lnSpc>
                <a:spcBef>
                  <a:spcPct val="0"/>
                </a:spcBef>
                <a:spcAft>
                  <a:spcPts val="0"/>
                </a:spcAft>
              </a:pPr>
              <a:r>
                <a:rPr lang="zh-CN" altLang="en-US" sz="3200" b="1" kern="1200" dirty="0" smtClean="0">
                  <a:solidFill>
                    <a:srgbClr val="FF0000"/>
                  </a:solidFill>
                </a:rPr>
                <a:t>慧</a:t>
              </a:r>
              <a:endParaRPr lang="en-US" altLang="zh-CN" sz="3200" b="1" kern="1200" dirty="0" smtClean="0">
                <a:solidFill>
                  <a:srgbClr val="FF0000"/>
                </a:solidFill>
              </a:endParaRPr>
            </a:p>
            <a:p>
              <a:pPr lvl="0" algn="ctr" defTabSz="1422400">
                <a:lnSpc>
                  <a:spcPct val="100000"/>
                </a:lnSpc>
                <a:spcBef>
                  <a:spcPct val="0"/>
                </a:spcBef>
                <a:spcAft>
                  <a:spcPts val="0"/>
                </a:spcAft>
              </a:pPr>
              <a:r>
                <a:rPr lang="zh-CN" altLang="en-US" sz="3200" b="1" kern="1200" dirty="0" smtClean="0">
                  <a:solidFill>
                    <a:srgbClr val="FF0000"/>
                  </a:solidFill>
                </a:rPr>
                <a:t>图</a:t>
              </a:r>
              <a:endParaRPr lang="en-US" altLang="zh-CN" sz="3200" b="1" kern="1200" dirty="0" smtClean="0">
                <a:solidFill>
                  <a:srgbClr val="FF0000"/>
                </a:solidFill>
              </a:endParaRPr>
            </a:p>
            <a:p>
              <a:pPr lvl="0" algn="ctr" defTabSz="1422400">
                <a:lnSpc>
                  <a:spcPct val="100000"/>
                </a:lnSpc>
                <a:spcBef>
                  <a:spcPct val="0"/>
                </a:spcBef>
                <a:spcAft>
                  <a:spcPts val="0"/>
                </a:spcAft>
              </a:pPr>
              <a:r>
                <a:rPr lang="zh-CN" altLang="en-US" sz="3200" b="1" kern="1200" dirty="0" smtClean="0">
                  <a:solidFill>
                    <a:srgbClr val="FF0000"/>
                  </a:solidFill>
                </a:rPr>
                <a:t>书</a:t>
              </a:r>
              <a:endParaRPr lang="en-US" altLang="zh-CN" sz="3200" b="1" kern="1200" dirty="0" smtClean="0">
                <a:solidFill>
                  <a:srgbClr val="FF0000"/>
                </a:solidFill>
              </a:endParaRPr>
            </a:p>
            <a:p>
              <a:pPr lvl="0" algn="ctr" defTabSz="1422400">
                <a:lnSpc>
                  <a:spcPct val="100000"/>
                </a:lnSpc>
                <a:spcBef>
                  <a:spcPct val="0"/>
                </a:spcBef>
                <a:spcAft>
                  <a:spcPts val="0"/>
                </a:spcAft>
              </a:pPr>
              <a:r>
                <a:rPr lang="zh-CN" altLang="en-US" sz="3200" b="1" kern="1200" dirty="0" smtClean="0">
                  <a:solidFill>
                    <a:srgbClr val="FF0000"/>
                  </a:solidFill>
                </a:rPr>
                <a:t>馆</a:t>
              </a:r>
              <a:endParaRPr lang="zh-CN" altLang="en-US" sz="3200" b="1" kern="1200" dirty="0">
                <a:solidFill>
                  <a:srgbClr val="FF0000"/>
                </a:solidFill>
              </a:endParaRPr>
            </a:p>
          </p:txBody>
        </p:sp>
      </p:grpSp>
      <p:grpSp>
        <p:nvGrpSpPr>
          <p:cNvPr id="37" name="组合 36"/>
          <p:cNvGrpSpPr/>
          <p:nvPr/>
        </p:nvGrpSpPr>
        <p:grpSpPr>
          <a:xfrm>
            <a:off x="1631989" y="1689142"/>
            <a:ext cx="2881318" cy="1006982"/>
            <a:chOff x="1077648" y="1019660"/>
            <a:chExt cx="2881318" cy="1006982"/>
          </a:xfrm>
        </p:grpSpPr>
        <p:sp>
          <p:nvSpPr>
            <p:cNvPr id="38" name="矩形 37"/>
            <p:cNvSpPr/>
            <p:nvPr/>
          </p:nvSpPr>
          <p:spPr>
            <a:xfrm>
              <a:off x="1077648" y="1019660"/>
              <a:ext cx="2881318" cy="1006982"/>
            </a:xfrm>
            <a:prstGeom prst="rect">
              <a:avLst/>
            </a:prstGeom>
            <a:solidFill>
              <a:srgbClr val="C55A1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39" name="文本框 38"/>
            <p:cNvSpPr txBox="1"/>
            <p:nvPr/>
          </p:nvSpPr>
          <p:spPr>
            <a:xfrm>
              <a:off x="1077648" y="1019660"/>
              <a:ext cx="2881318" cy="10069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CN" altLang="en-US" sz="2400" b="1" kern="1200" dirty="0" smtClean="0">
                  <a:latin typeface="华文中宋" panose="02010600040101010101" pitchFamily="2" charset="-122"/>
                  <a:ea typeface="华文中宋" panose="02010600040101010101" pitchFamily="2" charset="-122"/>
                </a:rPr>
                <a:t>智慧服务管理平台</a:t>
              </a:r>
              <a:endParaRPr lang="zh-CN" altLang="en-US" sz="2400" b="1" kern="1200" dirty="0">
                <a:latin typeface="华文中宋" panose="02010600040101010101" pitchFamily="2" charset="-122"/>
                <a:ea typeface="华文中宋" panose="02010600040101010101" pitchFamily="2" charset="-122"/>
              </a:endParaRPr>
            </a:p>
          </p:txBody>
        </p:sp>
      </p:grpSp>
      <p:grpSp>
        <p:nvGrpSpPr>
          <p:cNvPr id="40" name="组合 39"/>
          <p:cNvGrpSpPr/>
          <p:nvPr/>
        </p:nvGrpSpPr>
        <p:grpSpPr>
          <a:xfrm>
            <a:off x="4682856" y="933224"/>
            <a:ext cx="7045317" cy="365350"/>
            <a:chOff x="4128516" y="265748"/>
            <a:chExt cx="7041886" cy="363344"/>
          </a:xfrm>
        </p:grpSpPr>
        <p:sp>
          <p:nvSpPr>
            <p:cNvPr id="41" name="矩形 40"/>
            <p:cNvSpPr/>
            <p:nvPr/>
          </p:nvSpPr>
          <p:spPr>
            <a:xfrm>
              <a:off x="4128516" y="265748"/>
              <a:ext cx="7041886" cy="363344"/>
            </a:xfrm>
            <a:prstGeom prst="rect">
              <a:avLst/>
            </a:prstGeom>
            <a:solidFill>
              <a:srgbClr val="C55A1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文本框 41"/>
            <p:cNvSpPr txBox="1"/>
            <p:nvPr/>
          </p:nvSpPr>
          <p:spPr>
            <a:xfrm>
              <a:off x="4128516" y="265748"/>
              <a:ext cx="7041886" cy="3633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t>纸电一体智能采选系统</a:t>
              </a:r>
              <a:endParaRPr lang="zh-CN" altLang="en-US" sz="1600" b="1" kern="1200" dirty="0"/>
            </a:p>
          </p:txBody>
        </p:sp>
      </p:grpSp>
      <p:grpSp>
        <p:nvGrpSpPr>
          <p:cNvPr id="43" name="组合 42"/>
          <p:cNvGrpSpPr/>
          <p:nvPr/>
        </p:nvGrpSpPr>
        <p:grpSpPr>
          <a:xfrm>
            <a:off x="4682856" y="1361713"/>
            <a:ext cx="7045317" cy="268823"/>
            <a:chOff x="4128516" y="693707"/>
            <a:chExt cx="7041886" cy="267347"/>
          </a:xfrm>
        </p:grpSpPr>
        <p:sp>
          <p:nvSpPr>
            <p:cNvPr id="44" name="矩形 43"/>
            <p:cNvSpPr/>
            <p:nvPr/>
          </p:nvSpPr>
          <p:spPr>
            <a:xfrm>
              <a:off x="4128516" y="693707"/>
              <a:ext cx="7041886" cy="267347"/>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文本框 44"/>
            <p:cNvSpPr txBox="1"/>
            <p:nvPr/>
          </p:nvSpPr>
          <p:spPr>
            <a:xfrm>
              <a:off x="4128516" y="693707"/>
              <a:ext cx="7041886" cy="267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t>纸电一体资源元数据管理系统</a:t>
              </a:r>
              <a:endParaRPr lang="zh-CN" altLang="en-US" sz="1200" b="1" kern="1200" dirty="0"/>
            </a:p>
          </p:txBody>
        </p:sp>
      </p:grpSp>
      <p:grpSp>
        <p:nvGrpSpPr>
          <p:cNvPr id="46" name="组合 45"/>
          <p:cNvGrpSpPr/>
          <p:nvPr/>
        </p:nvGrpSpPr>
        <p:grpSpPr>
          <a:xfrm>
            <a:off x="4682856" y="1693500"/>
            <a:ext cx="7045317" cy="300937"/>
            <a:chOff x="4128516" y="1025670"/>
            <a:chExt cx="7041886" cy="299285"/>
          </a:xfrm>
        </p:grpSpPr>
        <p:sp>
          <p:nvSpPr>
            <p:cNvPr id="47" name="矩形 46"/>
            <p:cNvSpPr/>
            <p:nvPr/>
          </p:nvSpPr>
          <p:spPr>
            <a:xfrm>
              <a:off x="4128516" y="1025670"/>
              <a:ext cx="7041886" cy="299285"/>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8" name="文本框 47"/>
            <p:cNvSpPr txBox="1"/>
            <p:nvPr/>
          </p:nvSpPr>
          <p:spPr>
            <a:xfrm>
              <a:off x="4128516" y="1025670"/>
              <a:ext cx="7041886" cy="299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t>电子资源生命周期管理系统</a:t>
              </a:r>
              <a:endParaRPr lang="zh-CN" altLang="en-US" sz="1200" b="1" kern="1200" dirty="0"/>
            </a:p>
          </p:txBody>
        </p:sp>
      </p:grpSp>
      <p:grpSp>
        <p:nvGrpSpPr>
          <p:cNvPr id="49" name="组合 48"/>
          <p:cNvGrpSpPr/>
          <p:nvPr/>
        </p:nvGrpSpPr>
        <p:grpSpPr>
          <a:xfrm>
            <a:off x="4682856" y="2057400"/>
            <a:ext cx="7045317" cy="300937"/>
            <a:chOff x="4128516" y="1389570"/>
            <a:chExt cx="7041886" cy="299285"/>
          </a:xfrm>
        </p:grpSpPr>
        <p:sp>
          <p:nvSpPr>
            <p:cNvPr id="50" name="矩形 49"/>
            <p:cNvSpPr/>
            <p:nvPr/>
          </p:nvSpPr>
          <p:spPr>
            <a:xfrm>
              <a:off x="4128516" y="1389570"/>
              <a:ext cx="7041886" cy="299285"/>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文本框 50"/>
            <p:cNvSpPr txBox="1"/>
            <p:nvPr/>
          </p:nvSpPr>
          <p:spPr>
            <a:xfrm>
              <a:off x="4128516" y="1389570"/>
              <a:ext cx="7041886" cy="299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t>全终端（门户、微信、</a:t>
              </a:r>
              <a:r>
                <a:rPr lang="en-US" altLang="zh-CN" sz="1600" b="1" kern="1200" dirty="0" smtClean="0"/>
                <a:t>APP、</a:t>
              </a:r>
              <a:r>
                <a:rPr lang="zh-CN" altLang="en-US" sz="1600" b="1" kern="1200" dirty="0" smtClean="0"/>
                <a:t>展示屏等）配置管理系统</a:t>
              </a:r>
              <a:endParaRPr lang="zh-CN" altLang="en-US" sz="1200" b="1" kern="1200" dirty="0"/>
            </a:p>
          </p:txBody>
        </p:sp>
      </p:grpSp>
      <p:grpSp>
        <p:nvGrpSpPr>
          <p:cNvPr id="52" name="组合 51"/>
          <p:cNvGrpSpPr/>
          <p:nvPr/>
        </p:nvGrpSpPr>
        <p:grpSpPr>
          <a:xfrm>
            <a:off x="4682856" y="2421302"/>
            <a:ext cx="7045317" cy="316177"/>
            <a:chOff x="4128516" y="1753470"/>
            <a:chExt cx="7041886" cy="314441"/>
          </a:xfrm>
        </p:grpSpPr>
        <p:sp>
          <p:nvSpPr>
            <p:cNvPr id="53" name="矩形 52"/>
            <p:cNvSpPr/>
            <p:nvPr/>
          </p:nvSpPr>
          <p:spPr>
            <a:xfrm>
              <a:off x="4128516" y="1753470"/>
              <a:ext cx="7041886" cy="299285"/>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4" name="文本框 53"/>
            <p:cNvSpPr txBox="1"/>
            <p:nvPr/>
          </p:nvSpPr>
          <p:spPr>
            <a:xfrm>
              <a:off x="4128516" y="1768626"/>
              <a:ext cx="7041886" cy="299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2000" b="1" kern="1200" dirty="0" smtClean="0">
                  <a:solidFill>
                    <a:srgbClr val="FFFF00"/>
                  </a:solidFill>
                </a:rPr>
                <a:t>数据中心</a:t>
              </a:r>
              <a:endParaRPr lang="zh-CN" altLang="en-US" sz="1600" b="1" kern="1200" dirty="0">
                <a:solidFill>
                  <a:srgbClr val="FFFF00"/>
                </a:solidFill>
              </a:endParaRPr>
            </a:p>
          </p:txBody>
        </p:sp>
      </p:grpSp>
      <p:grpSp>
        <p:nvGrpSpPr>
          <p:cNvPr id="55" name="组合 54"/>
          <p:cNvGrpSpPr/>
          <p:nvPr/>
        </p:nvGrpSpPr>
        <p:grpSpPr>
          <a:xfrm>
            <a:off x="4682856" y="2785200"/>
            <a:ext cx="7045317" cy="300937"/>
            <a:chOff x="4128516" y="2117370"/>
            <a:chExt cx="7041886" cy="299285"/>
          </a:xfrm>
        </p:grpSpPr>
        <p:sp>
          <p:nvSpPr>
            <p:cNvPr id="56" name="矩形 55"/>
            <p:cNvSpPr/>
            <p:nvPr/>
          </p:nvSpPr>
          <p:spPr>
            <a:xfrm>
              <a:off x="4128516" y="2117370"/>
              <a:ext cx="7041886" cy="299285"/>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7" name="文本框 56"/>
            <p:cNvSpPr txBox="1"/>
            <p:nvPr/>
          </p:nvSpPr>
          <p:spPr>
            <a:xfrm>
              <a:off x="4128516" y="2117370"/>
              <a:ext cx="7041886" cy="299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t>图书馆应用开发引擎组件</a:t>
              </a:r>
              <a:endParaRPr lang="zh-CN" altLang="en-US" sz="1200" b="1" kern="1200" dirty="0"/>
            </a:p>
          </p:txBody>
        </p:sp>
      </p:grpSp>
      <p:grpSp>
        <p:nvGrpSpPr>
          <p:cNvPr id="58" name="组合 57"/>
          <p:cNvGrpSpPr/>
          <p:nvPr/>
        </p:nvGrpSpPr>
        <p:grpSpPr>
          <a:xfrm>
            <a:off x="4682856" y="3149100"/>
            <a:ext cx="7045317" cy="300937"/>
            <a:chOff x="4128516" y="2481270"/>
            <a:chExt cx="7041886" cy="299285"/>
          </a:xfrm>
        </p:grpSpPr>
        <p:sp>
          <p:nvSpPr>
            <p:cNvPr id="59" name="矩形 58"/>
            <p:cNvSpPr/>
            <p:nvPr/>
          </p:nvSpPr>
          <p:spPr>
            <a:xfrm>
              <a:off x="4128516" y="2481270"/>
              <a:ext cx="7041886" cy="299285"/>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0" name="文本框 59"/>
            <p:cNvSpPr txBox="1"/>
            <p:nvPr/>
          </p:nvSpPr>
          <p:spPr>
            <a:xfrm>
              <a:off x="4128516" y="2481270"/>
              <a:ext cx="7041886" cy="2992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zh-CN" altLang="en-US" sz="1600" b="1" kern="1200" dirty="0" smtClean="0"/>
                <a:t>图书馆应用开放市场</a:t>
              </a:r>
              <a:endParaRPr lang="zh-CN" altLang="en-US" sz="1200" b="1" kern="1200" dirty="0"/>
            </a:p>
          </p:txBody>
        </p:sp>
      </p:grpSp>
      <p:grpSp>
        <p:nvGrpSpPr>
          <p:cNvPr id="61" name="组合 60"/>
          <p:cNvGrpSpPr/>
          <p:nvPr/>
        </p:nvGrpSpPr>
        <p:grpSpPr>
          <a:xfrm>
            <a:off x="1622598" y="4671651"/>
            <a:ext cx="2881318" cy="1006982"/>
            <a:chOff x="1077648" y="3970280"/>
            <a:chExt cx="2881318" cy="1006982"/>
          </a:xfrm>
        </p:grpSpPr>
        <p:sp>
          <p:nvSpPr>
            <p:cNvPr id="62" name="矩形 61"/>
            <p:cNvSpPr/>
            <p:nvPr/>
          </p:nvSpPr>
          <p:spPr>
            <a:xfrm>
              <a:off x="1077648" y="3970280"/>
              <a:ext cx="2881318" cy="1006982"/>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63" name="文本框 62"/>
            <p:cNvSpPr txBox="1"/>
            <p:nvPr/>
          </p:nvSpPr>
          <p:spPr>
            <a:xfrm>
              <a:off x="1077648" y="3970280"/>
              <a:ext cx="2881318" cy="10069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zh-CN" altLang="en-US" sz="2400" b="1" kern="1200" dirty="0" smtClean="0">
                  <a:latin typeface="华文中宋" panose="02010600040101010101" pitchFamily="2" charset="-122"/>
                  <a:ea typeface="华文中宋" panose="02010600040101010101" pitchFamily="2" charset="-122"/>
                </a:rPr>
                <a:t>智慧服务应用群</a:t>
              </a:r>
              <a:endParaRPr lang="zh-CN" altLang="en-US" sz="2400" b="1" kern="1200" dirty="0">
                <a:latin typeface="华文中宋" panose="02010600040101010101" pitchFamily="2" charset="-122"/>
                <a:ea typeface="华文中宋" panose="02010600040101010101" pitchFamily="2" charset="-122"/>
              </a:endParaRPr>
            </a:p>
          </p:txBody>
        </p:sp>
      </p:grpSp>
      <p:grpSp>
        <p:nvGrpSpPr>
          <p:cNvPr id="64" name="组合 63"/>
          <p:cNvGrpSpPr/>
          <p:nvPr/>
        </p:nvGrpSpPr>
        <p:grpSpPr>
          <a:xfrm>
            <a:off x="4682857" y="3514652"/>
            <a:ext cx="7025439" cy="386414"/>
            <a:chOff x="4128516" y="2845170"/>
            <a:chExt cx="6999668" cy="386414"/>
          </a:xfrm>
        </p:grpSpPr>
        <p:sp>
          <p:nvSpPr>
            <p:cNvPr id="65" name="矩形 64"/>
            <p:cNvSpPr/>
            <p:nvPr/>
          </p:nvSpPr>
          <p:spPr>
            <a:xfrm>
              <a:off x="4128516" y="2845170"/>
              <a:ext cx="6999668" cy="386414"/>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文本框 65"/>
            <p:cNvSpPr txBox="1"/>
            <p:nvPr/>
          </p:nvSpPr>
          <p:spPr>
            <a:xfrm>
              <a:off x="4128516" y="2845170"/>
              <a:ext cx="6999668" cy="386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zh-CN" altLang="en-US" sz="1800" b="1" kern="1200" dirty="0" smtClean="0"/>
                <a:t>知识发现系统</a:t>
              </a:r>
              <a:endParaRPr lang="zh-CN" altLang="en-US" sz="1800" b="1" kern="1200" dirty="0"/>
            </a:p>
          </p:txBody>
        </p:sp>
      </p:grpSp>
      <p:grpSp>
        <p:nvGrpSpPr>
          <p:cNvPr id="67" name="组合 66"/>
          <p:cNvGrpSpPr/>
          <p:nvPr/>
        </p:nvGrpSpPr>
        <p:grpSpPr>
          <a:xfrm>
            <a:off x="4682857" y="3965681"/>
            <a:ext cx="7025855" cy="345497"/>
            <a:chOff x="4128516" y="3296199"/>
            <a:chExt cx="7025855" cy="345497"/>
          </a:xfrm>
        </p:grpSpPr>
        <p:sp>
          <p:nvSpPr>
            <p:cNvPr id="68" name="矩形 67"/>
            <p:cNvSpPr/>
            <p:nvPr/>
          </p:nvSpPr>
          <p:spPr>
            <a:xfrm>
              <a:off x="4128516" y="3296199"/>
              <a:ext cx="7025855" cy="34549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9" name="文本框 68"/>
            <p:cNvSpPr txBox="1"/>
            <p:nvPr/>
          </p:nvSpPr>
          <p:spPr>
            <a:xfrm>
              <a:off x="4128516" y="3296199"/>
              <a:ext cx="7025855" cy="34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zh-CN" altLang="en-US" b="1" kern="1200" dirty="0" smtClean="0"/>
                <a:t>空间、活动预约系统</a:t>
              </a:r>
              <a:endParaRPr lang="zh-CN" altLang="en-US" sz="1400" b="1" kern="1200" dirty="0"/>
            </a:p>
          </p:txBody>
        </p:sp>
      </p:grpSp>
      <p:grpSp>
        <p:nvGrpSpPr>
          <p:cNvPr id="70" name="组合 69"/>
          <p:cNvGrpSpPr/>
          <p:nvPr/>
        </p:nvGrpSpPr>
        <p:grpSpPr>
          <a:xfrm>
            <a:off x="4682857" y="4375794"/>
            <a:ext cx="7025855" cy="345497"/>
            <a:chOff x="4128516" y="3706312"/>
            <a:chExt cx="7025855" cy="345497"/>
          </a:xfrm>
        </p:grpSpPr>
        <p:sp>
          <p:nvSpPr>
            <p:cNvPr id="71" name="矩形 70"/>
            <p:cNvSpPr/>
            <p:nvPr/>
          </p:nvSpPr>
          <p:spPr>
            <a:xfrm>
              <a:off x="4128516" y="3706312"/>
              <a:ext cx="7025855" cy="34549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2" name="文本框 71"/>
            <p:cNvSpPr txBox="1"/>
            <p:nvPr/>
          </p:nvSpPr>
          <p:spPr>
            <a:xfrm>
              <a:off x="4128516" y="3706312"/>
              <a:ext cx="7025855" cy="34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zh-CN" altLang="en-US" b="1" kern="1200" dirty="0" smtClean="0"/>
                <a:t>电子教参服务系统</a:t>
              </a:r>
              <a:endParaRPr lang="zh-CN" altLang="en-US" sz="1400" b="1" kern="1200" dirty="0"/>
            </a:p>
          </p:txBody>
        </p:sp>
      </p:grpSp>
      <p:grpSp>
        <p:nvGrpSpPr>
          <p:cNvPr id="73" name="组合 72"/>
          <p:cNvGrpSpPr/>
          <p:nvPr/>
        </p:nvGrpSpPr>
        <p:grpSpPr>
          <a:xfrm>
            <a:off x="4682857" y="4785907"/>
            <a:ext cx="7025855" cy="345497"/>
            <a:chOff x="4128516" y="4116425"/>
            <a:chExt cx="7025855" cy="345497"/>
          </a:xfrm>
        </p:grpSpPr>
        <p:sp>
          <p:nvSpPr>
            <p:cNvPr id="74" name="矩形 73"/>
            <p:cNvSpPr/>
            <p:nvPr/>
          </p:nvSpPr>
          <p:spPr>
            <a:xfrm>
              <a:off x="4128516" y="4116425"/>
              <a:ext cx="7025855" cy="34549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5" name="文本框 74"/>
            <p:cNvSpPr txBox="1"/>
            <p:nvPr/>
          </p:nvSpPr>
          <p:spPr>
            <a:xfrm>
              <a:off x="4128516" y="4116425"/>
              <a:ext cx="7025855" cy="34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zh-CN" altLang="en-US" b="1" kern="1200" dirty="0" smtClean="0"/>
                <a:t>智能荐购</a:t>
              </a:r>
              <a:endParaRPr lang="zh-CN" altLang="en-US" sz="1400" b="1" kern="1200" dirty="0"/>
            </a:p>
          </p:txBody>
        </p:sp>
      </p:grpSp>
      <p:grpSp>
        <p:nvGrpSpPr>
          <p:cNvPr id="76" name="组合 75"/>
          <p:cNvGrpSpPr/>
          <p:nvPr/>
        </p:nvGrpSpPr>
        <p:grpSpPr>
          <a:xfrm>
            <a:off x="4682857" y="5196019"/>
            <a:ext cx="7025855" cy="345497"/>
            <a:chOff x="4128516" y="4526537"/>
            <a:chExt cx="7025855" cy="345497"/>
          </a:xfrm>
        </p:grpSpPr>
        <p:sp>
          <p:nvSpPr>
            <p:cNvPr id="77" name="矩形 76"/>
            <p:cNvSpPr/>
            <p:nvPr/>
          </p:nvSpPr>
          <p:spPr>
            <a:xfrm>
              <a:off x="4128516" y="4526537"/>
              <a:ext cx="7025855" cy="34549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8" name="文本框 77"/>
            <p:cNvSpPr txBox="1"/>
            <p:nvPr/>
          </p:nvSpPr>
          <p:spPr>
            <a:xfrm>
              <a:off x="4128516" y="4526537"/>
              <a:ext cx="7025855" cy="34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zh-CN" altLang="en-US" b="1" kern="1200" dirty="0" smtClean="0"/>
                <a:t>智能专题推送服务</a:t>
              </a:r>
              <a:endParaRPr lang="zh-CN" altLang="en-US" sz="1400" b="1" kern="1200" dirty="0"/>
            </a:p>
          </p:txBody>
        </p:sp>
      </p:grpSp>
      <p:grpSp>
        <p:nvGrpSpPr>
          <p:cNvPr id="79" name="组合 78"/>
          <p:cNvGrpSpPr/>
          <p:nvPr/>
        </p:nvGrpSpPr>
        <p:grpSpPr>
          <a:xfrm>
            <a:off x="4682857" y="5606132"/>
            <a:ext cx="7025855" cy="345497"/>
            <a:chOff x="4128516" y="4936650"/>
            <a:chExt cx="7025855" cy="345497"/>
          </a:xfrm>
        </p:grpSpPr>
        <p:sp>
          <p:nvSpPr>
            <p:cNvPr id="80" name="矩形 79"/>
            <p:cNvSpPr/>
            <p:nvPr/>
          </p:nvSpPr>
          <p:spPr>
            <a:xfrm>
              <a:off x="4128516" y="4936650"/>
              <a:ext cx="7025855" cy="34549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1" name="文本框 80"/>
            <p:cNvSpPr txBox="1"/>
            <p:nvPr/>
          </p:nvSpPr>
          <p:spPr>
            <a:xfrm>
              <a:off x="4128516" y="4936650"/>
              <a:ext cx="7025855" cy="34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zh-CN" altLang="en-US" b="1" kern="1200" dirty="0" smtClean="0"/>
                <a:t>库网实时监控</a:t>
              </a:r>
              <a:endParaRPr lang="zh-CN" altLang="en-US" sz="1400" b="1" kern="1200" dirty="0"/>
            </a:p>
          </p:txBody>
        </p:sp>
      </p:grpSp>
      <p:grpSp>
        <p:nvGrpSpPr>
          <p:cNvPr id="82" name="组合 81"/>
          <p:cNvGrpSpPr/>
          <p:nvPr/>
        </p:nvGrpSpPr>
        <p:grpSpPr>
          <a:xfrm>
            <a:off x="4682857" y="6016244"/>
            <a:ext cx="7025855" cy="345497"/>
            <a:chOff x="4128516" y="5346762"/>
            <a:chExt cx="7025855" cy="345497"/>
          </a:xfrm>
        </p:grpSpPr>
        <p:sp>
          <p:nvSpPr>
            <p:cNvPr id="83" name="矩形 82"/>
            <p:cNvSpPr/>
            <p:nvPr/>
          </p:nvSpPr>
          <p:spPr>
            <a:xfrm>
              <a:off x="4128516" y="5346762"/>
              <a:ext cx="7025855" cy="34549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4" name="文本框 83"/>
            <p:cNvSpPr txBox="1"/>
            <p:nvPr/>
          </p:nvSpPr>
          <p:spPr>
            <a:xfrm>
              <a:off x="4128516" y="5346762"/>
              <a:ext cx="7025855" cy="34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zh-CN" altLang="en-US" b="1" kern="1200" dirty="0" smtClean="0"/>
                <a:t>数字学科分馆群</a:t>
              </a:r>
              <a:endParaRPr lang="zh-CN" altLang="en-US" sz="1400" b="1" kern="1200" dirty="0"/>
            </a:p>
          </p:txBody>
        </p:sp>
      </p:grpSp>
      <p:grpSp>
        <p:nvGrpSpPr>
          <p:cNvPr id="85" name="组合 84"/>
          <p:cNvGrpSpPr/>
          <p:nvPr/>
        </p:nvGrpSpPr>
        <p:grpSpPr>
          <a:xfrm>
            <a:off x="4682857" y="6426357"/>
            <a:ext cx="7025855" cy="345497"/>
            <a:chOff x="4128516" y="5756875"/>
            <a:chExt cx="7025855" cy="345497"/>
          </a:xfrm>
        </p:grpSpPr>
        <p:sp>
          <p:nvSpPr>
            <p:cNvPr id="86" name="矩形 85"/>
            <p:cNvSpPr/>
            <p:nvPr/>
          </p:nvSpPr>
          <p:spPr>
            <a:xfrm>
              <a:off x="4128516" y="5756875"/>
              <a:ext cx="7025855" cy="34549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7" name="文本框 86"/>
            <p:cNvSpPr txBox="1"/>
            <p:nvPr/>
          </p:nvSpPr>
          <p:spPr>
            <a:xfrm>
              <a:off x="4128516" y="5756875"/>
              <a:ext cx="7025855" cy="3454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2889250">
                <a:lnSpc>
                  <a:spcPct val="90000"/>
                </a:lnSpc>
                <a:spcBef>
                  <a:spcPct val="0"/>
                </a:spcBef>
                <a:spcAft>
                  <a:spcPct val="35000"/>
                </a:spcAft>
              </a:pPr>
              <a:r>
                <a:rPr lang="en-US" altLang="zh-CN" b="1" kern="1200" dirty="0" smtClean="0"/>
                <a:t>……</a:t>
              </a:r>
              <a:endParaRPr lang="zh-CN" altLang="en-US" sz="1400" b="1" kern="1200" dirty="0"/>
            </a:p>
          </p:txBody>
        </p:sp>
      </p:grpSp>
    </p:spTree>
    <p:extLst>
      <p:ext uri="{BB962C8B-B14F-4D97-AF65-F5344CB8AC3E}">
        <p14:creationId xmlns:p14="http://schemas.microsoft.com/office/powerpoint/2010/main" val="32537888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10" presetClass="entr" presetSubtype="0" repeatCount="300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1500"/>
                            </p:stCondLst>
                            <p:childTnLst>
                              <p:par>
                                <p:cTn id="12" presetID="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0-#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0-#ppt_w/2"/>
                                          </p:val>
                                        </p:tav>
                                        <p:tav tm="100000">
                                          <p:val>
                                            <p:strVal val="#ppt_x"/>
                                          </p:val>
                                        </p:tav>
                                      </p:tavLst>
                                    </p:anim>
                                    <p:anim calcmode="lin" valueType="num">
                                      <p:cBhvr additive="base">
                                        <p:cTn id="19" dur="500" fill="hold"/>
                                        <p:tgtEl>
                                          <p:spTgt spid="31"/>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2" presetClass="entr" presetSubtype="8" repeatCount="200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750"/>
                                        <p:tgtEl>
                                          <p:spTgt spid="37"/>
                                        </p:tgtEl>
                                      </p:cBhvr>
                                    </p:animEffect>
                                  </p:childTnLst>
                                </p:cTn>
                              </p:par>
                            </p:childTnLst>
                          </p:cTn>
                        </p:par>
                        <p:par>
                          <p:cTn id="24" fill="hold">
                            <p:stCondLst>
                              <p:cond delay="3500"/>
                            </p:stCondLst>
                            <p:childTnLst>
                              <p:par>
                                <p:cTn id="25" presetID="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250" fill="hold"/>
                                        <p:tgtEl>
                                          <p:spTgt spid="21"/>
                                        </p:tgtEl>
                                        <p:attrNameLst>
                                          <p:attrName>ppt_x</p:attrName>
                                        </p:attrNameLst>
                                      </p:cBhvr>
                                      <p:tavLst>
                                        <p:tav tm="0">
                                          <p:val>
                                            <p:strVal val="0-#ppt_w/2"/>
                                          </p:val>
                                        </p:tav>
                                        <p:tav tm="100000">
                                          <p:val>
                                            <p:strVal val="#ppt_x"/>
                                          </p:val>
                                        </p:tav>
                                      </p:tavLst>
                                    </p:anim>
                                    <p:anim calcmode="lin" valueType="num">
                                      <p:cBhvr additive="base">
                                        <p:cTn id="28" dur="25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0-#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3750"/>
                            </p:stCondLst>
                            <p:childTnLst>
                              <p:par>
                                <p:cTn id="34" presetID="2" presetClass="entr" presetSubtype="8" fill="hold" nodeType="afterEffect">
                                  <p:stCondLst>
                                    <p:cond delay="15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0-#ppt_w/2"/>
                                          </p:val>
                                        </p:tav>
                                        <p:tav tm="100000">
                                          <p:val>
                                            <p:strVal val="#ppt_x"/>
                                          </p:val>
                                        </p:tav>
                                      </p:tavLst>
                                    </p:anim>
                                    <p:anim calcmode="lin" valueType="num">
                                      <p:cBhvr additive="base">
                                        <p:cTn id="37" dur="500" fill="hold"/>
                                        <p:tgtEl>
                                          <p:spTgt spid="40"/>
                                        </p:tgtEl>
                                        <p:attrNameLst>
                                          <p:attrName>ppt_y</p:attrName>
                                        </p:attrNameLst>
                                      </p:cBhvr>
                                      <p:tavLst>
                                        <p:tav tm="0">
                                          <p:val>
                                            <p:strVal val="#ppt_y"/>
                                          </p:val>
                                        </p:tav>
                                        <p:tav tm="100000">
                                          <p:val>
                                            <p:strVal val="#ppt_y"/>
                                          </p:val>
                                        </p:tav>
                                      </p:tavLst>
                                    </p:anim>
                                  </p:childTnLst>
                                </p:cTn>
                              </p:par>
                            </p:childTnLst>
                          </p:cTn>
                        </p:par>
                        <p:par>
                          <p:cTn id="38" fill="hold">
                            <p:stCondLst>
                              <p:cond delay="4400"/>
                            </p:stCondLst>
                            <p:childTnLst>
                              <p:par>
                                <p:cTn id="39" presetID="2" presetClass="entr" presetSubtype="8" fill="hold" nodeType="afterEffect">
                                  <p:stCondLst>
                                    <p:cond delay="15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0-#ppt_w/2"/>
                                          </p:val>
                                        </p:tav>
                                        <p:tav tm="100000">
                                          <p:val>
                                            <p:strVal val="#ppt_x"/>
                                          </p:val>
                                        </p:tav>
                                      </p:tavLst>
                                    </p:anim>
                                    <p:anim calcmode="lin" valueType="num">
                                      <p:cBhvr additive="base">
                                        <p:cTn id="42" dur="500" fill="hold"/>
                                        <p:tgtEl>
                                          <p:spTgt spid="43"/>
                                        </p:tgtEl>
                                        <p:attrNameLst>
                                          <p:attrName>ppt_y</p:attrName>
                                        </p:attrNameLst>
                                      </p:cBhvr>
                                      <p:tavLst>
                                        <p:tav tm="0">
                                          <p:val>
                                            <p:strVal val="#ppt_y"/>
                                          </p:val>
                                        </p:tav>
                                        <p:tav tm="100000">
                                          <p:val>
                                            <p:strVal val="#ppt_y"/>
                                          </p:val>
                                        </p:tav>
                                      </p:tavLst>
                                    </p:anim>
                                  </p:childTnLst>
                                </p:cTn>
                              </p:par>
                            </p:childTnLst>
                          </p:cTn>
                        </p:par>
                        <p:par>
                          <p:cTn id="43" fill="hold">
                            <p:stCondLst>
                              <p:cond delay="5050"/>
                            </p:stCondLst>
                            <p:childTnLst>
                              <p:par>
                                <p:cTn id="44" presetID="2" presetClass="entr" presetSubtype="8" fill="hold" nodeType="afterEffect">
                                  <p:stCondLst>
                                    <p:cond delay="15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0-#ppt_w/2"/>
                                          </p:val>
                                        </p:tav>
                                        <p:tav tm="100000">
                                          <p:val>
                                            <p:strVal val="#ppt_x"/>
                                          </p:val>
                                        </p:tav>
                                      </p:tavLst>
                                    </p:anim>
                                    <p:anim calcmode="lin" valueType="num">
                                      <p:cBhvr additive="base">
                                        <p:cTn id="47" dur="500" fill="hold"/>
                                        <p:tgtEl>
                                          <p:spTgt spid="46"/>
                                        </p:tgtEl>
                                        <p:attrNameLst>
                                          <p:attrName>ppt_y</p:attrName>
                                        </p:attrNameLst>
                                      </p:cBhvr>
                                      <p:tavLst>
                                        <p:tav tm="0">
                                          <p:val>
                                            <p:strVal val="#ppt_y"/>
                                          </p:val>
                                        </p:tav>
                                        <p:tav tm="100000">
                                          <p:val>
                                            <p:strVal val="#ppt_y"/>
                                          </p:val>
                                        </p:tav>
                                      </p:tavLst>
                                    </p:anim>
                                  </p:childTnLst>
                                </p:cTn>
                              </p:par>
                            </p:childTnLst>
                          </p:cTn>
                        </p:par>
                        <p:par>
                          <p:cTn id="48" fill="hold">
                            <p:stCondLst>
                              <p:cond delay="5700"/>
                            </p:stCondLst>
                            <p:childTnLst>
                              <p:par>
                                <p:cTn id="49" presetID="2" presetClass="entr" presetSubtype="8" fill="hold" nodeType="afterEffect">
                                  <p:stCondLst>
                                    <p:cond delay="15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500" fill="hold"/>
                                        <p:tgtEl>
                                          <p:spTgt spid="49"/>
                                        </p:tgtEl>
                                        <p:attrNameLst>
                                          <p:attrName>ppt_x</p:attrName>
                                        </p:attrNameLst>
                                      </p:cBhvr>
                                      <p:tavLst>
                                        <p:tav tm="0">
                                          <p:val>
                                            <p:strVal val="0-#ppt_w/2"/>
                                          </p:val>
                                        </p:tav>
                                        <p:tav tm="100000">
                                          <p:val>
                                            <p:strVal val="#ppt_x"/>
                                          </p:val>
                                        </p:tav>
                                      </p:tavLst>
                                    </p:anim>
                                    <p:anim calcmode="lin" valueType="num">
                                      <p:cBhvr additive="base">
                                        <p:cTn id="52" dur="500" fill="hold"/>
                                        <p:tgtEl>
                                          <p:spTgt spid="49"/>
                                        </p:tgtEl>
                                        <p:attrNameLst>
                                          <p:attrName>ppt_y</p:attrName>
                                        </p:attrNameLst>
                                      </p:cBhvr>
                                      <p:tavLst>
                                        <p:tav tm="0">
                                          <p:val>
                                            <p:strVal val="#ppt_y"/>
                                          </p:val>
                                        </p:tav>
                                        <p:tav tm="100000">
                                          <p:val>
                                            <p:strVal val="#ppt_y"/>
                                          </p:val>
                                        </p:tav>
                                      </p:tavLst>
                                    </p:anim>
                                  </p:childTnLst>
                                </p:cTn>
                              </p:par>
                            </p:childTnLst>
                          </p:cTn>
                        </p:par>
                        <p:par>
                          <p:cTn id="53" fill="hold">
                            <p:stCondLst>
                              <p:cond delay="6350"/>
                            </p:stCondLst>
                            <p:childTnLst>
                              <p:par>
                                <p:cTn id="54" presetID="2" presetClass="entr" presetSubtype="8" fill="hold" nodeType="afterEffect">
                                  <p:stCondLst>
                                    <p:cond delay="150"/>
                                  </p:stCondLst>
                                  <p:childTnLst>
                                    <p:set>
                                      <p:cBhvr>
                                        <p:cTn id="55" dur="1" fill="hold">
                                          <p:stCondLst>
                                            <p:cond delay="0"/>
                                          </p:stCondLst>
                                        </p:cTn>
                                        <p:tgtEl>
                                          <p:spTgt spid="52"/>
                                        </p:tgtEl>
                                        <p:attrNameLst>
                                          <p:attrName>style.visibility</p:attrName>
                                        </p:attrNameLst>
                                      </p:cBhvr>
                                      <p:to>
                                        <p:strVal val="visible"/>
                                      </p:to>
                                    </p:set>
                                    <p:anim calcmode="lin" valueType="num">
                                      <p:cBhvr additive="base">
                                        <p:cTn id="56" dur="500" fill="hold"/>
                                        <p:tgtEl>
                                          <p:spTgt spid="52"/>
                                        </p:tgtEl>
                                        <p:attrNameLst>
                                          <p:attrName>ppt_x</p:attrName>
                                        </p:attrNameLst>
                                      </p:cBhvr>
                                      <p:tavLst>
                                        <p:tav tm="0">
                                          <p:val>
                                            <p:strVal val="0-#ppt_w/2"/>
                                          </p:val>
                                        </p:tav>
                                        <p:tav tm="100000">
                                          <p:val>
                                            <p:strVal val="#ppt_x"/>
                                          </p:val>
                                        </p:tav>
                                      </p:tavLst>
                                    </p:anim>
                                    <p:anim calcmode="lin" valueType="num">
                                      <p:cBhvr additive="base">
                                        <p:cTn id="57" dur="500" fill="hold"/>
                                        <p:tgtEl>
                                          <p:spTgt spid="52"/>
                                        </p:tgtEl>
                                        <p:attrNameLst>
                                          <p:attrName>ppt_y</p:attrName>
                                        </p:attrNameLst>
                                      </p:cBhvr>
                                      <p:tavLst>
                                        <p:tav tm="0">
                                          <p:val>
                                            <p:strVal val="#ppt_y"/>
                                          </p:val>
                                        </p:tav>
                                        <p:tav tm="100000">
                                          <p:val>
                                            <p:strVal val="#ppt_y"/>
                                          </p:val>
                                        </p:tav>
                                      </p:tavLst>
                                    </p:anim>
                                  </p:childTnLst>
                                </p:cTn>
                              </p:par>
                            </p:childTnLst>
                          </p:cTn>
                        </p:par>
                        <p:par>
                          <p:cTn id="58" fill="hold">
                            <p:stCondLst>
                              <p:cond delay="7000"/>
                            </p:stCondLst>
                            <p:childTnLst>
                              <p:par>
                                <p:cTn id="59" presetID="2" presetClass="entr" presetSubtype="8" fill="hold" nodeType="afterEffect">
                                  <p:stCondLst>
                                    <p:cond delay="15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0-#ppt_w/2"/>
                                          </p:val>
                                        </p:tav>
                                        <p:tav tm="100000">
                                          <p:val>
                                            <p:strVal val="#ppt_x"/>
                                          </p:val>
                                        </p:tav>
                                      </p:tavLst>
                                    </p:anim>
                                    <p:anim calcmode="lin" valueType="num">
                                      <p:cBhvr additive="base">
                                        <p:cTn id="62" dur="500" fill="hold"/>
                                        <p:tgtEl>
                                          <p:spTgt spid="55"/>
                                        </p:tgtEl>
                                        <p:attrNameLst>
                                          <p:attrName>ppt_y</p:attrName>
                                        </p:attrNameLst>
                                      </p:cBhvr>
                                      <p:tavLst>
                                        <p:tav tm="0">
                                          <p:val>
                                            <p:strVal val="#ppt_y"/>
                                          </p:val>
                                        </p:tav>
                                        <p:tav tm="100000">
                                          <p:val>
                                            <p:strVal val="#ppt_y"/>
                                          </p:val>
                                        </p:tav>
                                      </p:tavLst>
                                    </p:anim>
                                  </p:childTnLst>
                                </p:cTn>
                              </p:par>
                            </p:childTnLst>
                          </p:cTn>
                        </p:par>
                        <p:par>
                          <p:cTn id="63" fill="hold">
                            <p:stCondLst>
                              <p:cond delay="7650"/>
                            </p:stCondLst>
                            <p:childTnLst>
                              <p:par>
                                <p:cTn id="64" presetID="2" presetClass="entr" presetSubtype="8" fill="hold" nodeType="afterEffect">
                                  <p:stCondLst>
                                    <p:cond delay="150"/>
                                  </p:stCondLst>
                                  <p:childTnLst>
                                    <p:set>
                                      <p:cBhvr>
                                        <p:cTn id="65" dur="1" fill="hold">
                                          <p:stCondLst>
                                            <p:cond delay="0"/>
                                          </p:stCondLst>
                                        </p:cTn>
                                        <p:tgtEl>
                                          <p:spTgt spid="58"/>
                                        </p:tgtEl>
                                        <p:attrNameLst>
                                          <p:attrName>style.visibility</p:attrName>
                                        </p:attrNameLst>
                                      </p:cBhvr>
                                      <p:to>
                                        <p:strVal val="visible"/>
                                      </p:to>
                                    </p:set>
                                    <p:anim calcmode="lin" valueType="num">
                                      <p:cBhvr additive="base">
                                        <p:cTn id="66" dur="500" fill="hold"/>
                                        <p:tgtEl>
                                          <p:spTgt spid="58"/>
                                        </p:tgtEl>
                                        <p:attrNameLst>
                                          <p:attrName>ppt_x</p:attrName>
                                        </p:attrNameLst>
                                      </p:cBhvr>
                                      <p:tavLst>
                                        <p:tav tm="0">
                                          <p:val>
                                            <p:strVal val="0-#ppt_w/2"/>
                                          </p:val>
                                        </p:tav>
                                        <p:tav tm="100000">
                                          <p:val>
                                            <p:strVal val="#ppt_x"/>
                                          </p:val>
                                        </p:tav>
                                      </p:tavLst>
                                    </p:anim>
                                    <p:anim calcmode="lin" valueType="num">
                                      <p:cBhvr additive="base">
                                        <p:cTn id="67" dur="500" fill="hold"/>
                                        <p:tgtEl>
                                          <p:spTgt spid="58"/>
                                        </p:tgtEl>
                                        <p:attrNameLst>
                                          <p:attrName>ppt_y</p:attrName>
                                        </p:attrNameLst>
                                      </p:cBhvr>
                                      <p:tavLst>
                                        <p:tav tm="0">
                                          <p:val>
                                            <p:strVal val="#ppt_y"/>
                                          </p:val>
                                        </p:tav>
                                        <p:tav tm="100000">
                                          <p:val>
                                            <p:strVal val="#ppt_y"/>
                                          </p:val>
                                        </p:tav>
                                      </p:tavLst>
                                    </p:anim>
                                  </p:childTnLst>
                                </p:cTn>
                              </p:par>
                            </p:childTnLst>
                          </p:cTn>
                        </p:par>
                        <p:par>
                          <p:cTn id="68" fill="hold">
                            <p:stCondLst>
                              <p:cond delay="8300"/>
                            </p:stCondLst>
                            <p:childTnLst>
                              <p:par>
                                <p:cTn id="69" presetID="22" presetClass="entr" presetSubtype="8" repeatCount="2000" fill="hold" nodeType="after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ipe(left)">
                                      <p:cBhvr>
                                        <p:cTn id="71" dur="750"/>
                                        <p:tgtEl>
                                          <p:spTgt spid="61"/>
                                        </p:tgtEl>
                                      </p:cBhvr>
                                    </p:animEffect>
                                  </p:childTnLst>
                                </p:cTn>
                              </p:par>
                            </p:childTnLst>
                          </p:cTn>
                        </p:par>
                        <p:par>
                          <p:cTn id="72" fill="hold">
                            <p:stCondLst>
                              <p:cond delay="9800"/>
                            </p:stCondLst>
                            <p:childTnLst>
                              <p:par>
                                <p:cTn id="73" presetID="2" presetClass="entr" presetSubtype="8" fill="hold" nodeType="after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0-#ppt_w/2"/>
                                          </p:val>
                                        </p:tav>
                                        <p:tav tm="100000">
                                          <p:val>
                                            <p:strVal val="#ppt_x"/>
                                          </p:val>
                                        </p:tav>
                                      </p:tavLst>
                                    </p:anim>
                                    <p:anim calcmode="lin" valueType="num">
                                      <p:cBhvr additive="base">
                                        <p:cTn id="76" dur="500" fill="hold"/>
                                        <p:tgtEl>
                                          <p:spTgt spid="5"/>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0-#ppt_w/2"/>
                                          </p:val>
                                        </p:tav>
                                        <p:tav tm="100000">
                                          <p:val>
                                            <p:strVal val="#ppt_x"/>
                                          </p:val>
                                        </p:tav>
                                      </p:tavLst>
                                    </p:anim>
                                    <p:anim calcmode="lin" valueType="num">
                                      <p:cBhvr additive="base">
                                        <p:cTn id="80" dur="500" fill="hold"/>
                                        <p:tgtEl>
                                          <p:spTgt spid="8"/>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additive="base">
                                        <p:cTn id="83" dur="500" fill="hold"/>
                                        <p:tgtEl>
                                          <p:spTgt spid="11"/>
                                        </p:tgtEl>
                                        <p:attrNameLst>
                                          <p:attrName>ppt_x</p:attrName>
                                        </p:attrNameLst>
                                      </p:cBhvr>
                                      <p:tavLst>
                                        <p:tav tm="0">
                                          <p:val>
                                            <p:strVal val="0-#ppt_w/2"/>
                                          </p:val>
                                        </p:tav>
                                        <p:tav tm="100000">
                                          <p:val>
                                            <p:strVal val="#ppt_x"/>
                                          </p:val>
                                        </p:tav>
                                      </p:tavLst>
                                    </p:anim>
                                    <p:anim calcmode="lin" valueType="num">
                                      <p:cBhvr additive="base">
                                        <p:cTn id="84" dur="500" fill="hold"/>
                                        <p:tgtEl>
                                          <p:spTgt spid="11"/>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additive="base">
                                        <p:cTn id="87" dur="500" fill="hold"/>
                                        <p:tgtEl>
                                          <p:spTgt spid="14"/>
                                        </p:tgtEl>
                                        <p:attrNameLst>
                                          <p:attrName>ppt_x</p:attrName>
                                        </p:attrNameLst>
                                      </p:cBhvr>
                                      <p:tavLst>
                                        <p:tav tm="0">
                                          <p:val>
                                            <p:strVal val="0-#ppt_w/2"/>
                                          </p:val>
                                        </p:tav>
                                        <p:tav tm="100000">
                                          <p:val>
                                            <p:strVal val="#ppt_x"/>
                                          </p:val>
                                        </p:tav>
                                      </p:tavLst>
                                    </p:anim>
                                    <p:anim calcmode="lin" valueType="num">
                                      <p:cBhvr additive="base">
                                        <p:cTn id="88" dur="500" fill="hold"/>
                                        <p:tgtEl>
                                          <p:spTgt spid="14"/>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0-#ppt_w/2"/>
                                          </p:val>
                                        </p:tav>
                                        <p:tav tm="100000">
                                          <p:val>
                                            <p:strVal val="#ppt_x"/>
                                          </p:val>
                                        </p:tav>
                                      </p:tavLst>
                                    </p:anim>
                                    <p:anim calcmode="lin" valueType="num">
                                      <p:cBhvr additive="base">
                                        <p:cTn id="92" dur="500" fill="hold"/>
                                        <p:tgtEl>
                                          <p:spTgt spid="24"/>
                                        </p:tgtEl>
                                        <p:attrNameLst>
                                          <p:attrName>ppt_y</p:attrName>
                                        </p:attrNameLst>
                                      </p:cBhvr>
                                      <p:tavLst>
                                        <p:tav tm="0">
                                          <p:val>
                                            <p:strVal val="#ppt_y"/>
                                          </p:val>
                                        </p:tav>
                                        <p:tav tm="100000">
                                          <p:val>
                                            <p:strVal val="#ppt_y"/>
                                          </p:val>
                                        </p:tav>
                                      </p:tavLst>
                                    </p:anim>
                                  </p:childTnLst>
                                </p:cTn>
                              </p:par>
                            </p:childTnLst>
                          </p:cTn>
                        </p:par>
                        <p:par>
                          <p:cTn id="93" fill="hold">
                            <p:stCondLst>
                              <p:cond delay="10300"/>
                            </p:stCondLst>
                            <p:childTnLst>
                              <p:par>
                                <p:cTn id="94" presetID="2" presetClass="entr" presetSubtype="8" fill="hold" nodeType="afterEffect">
                                  <p:stCondLst>
                                    <p:cond delay="150"/>
                                  </p:stCondLst>
                                  <p:childTnLst>
                                    <p:set>
                                      <p:cBhvr>
                                        <p:cTn id="95" dur="1" fill="hold">
                                          <p:stCondLst>
                                            <p:cond delay="0"/>
                                          </p:stCondLst>
                                        </p:cTn>
                                        <p:tgtEl>
                                          <p:spTgt spid="64"/>
                                        </p:tgtEl>
                                        <p:attrNameLst>
                                          <p:attrName>style.visibility</p:attrName>
                                        </p:attrNameLst>
                                      </p:cBhvr>
                                      <p:to>
                                        <p:strVal val="visible"/>
                                      </p:to>
                                    </p:set>
                                    <p:anim calcmode="lin" valueType="num">
                                      <p:cBhvr additive="base">
                                        <p:cTn id="96" dur="500" fill="hold"/>
                                        <p:tgtEl>
                                          <p:spTgt spid="64"/>
                                        </p:tgtEl>
                                        <p:attrNameLst>
                                          <p:attrName>ppt_x</p:attrName>
                                        </p:attrNameLst>
                                      </p:cBhvr>
                                      <p:tavLst>
                                        <p:tav tm="0">
                                          <p:val>
                                            <p:strVal val="0-#ppt_w/2"/>
                                          </p:val>
                                        </p:tav>
                                        <p:tav tm="100000">
                                          <p:val>
                                            <p:strVal val="#ppt_x"/>
                                          </p:val>
                                        </p:tav>
                                      </p:tavLst>
                                    </p:anim>
                                    <p:anim calcmode="lin" valueType="num">
                                      <p:cBhvr additive="base">
                                        <p:cTn id="97" dur="500" fill="hold"/>
                                        <p:tgtEl>
                                          <p:spTgt spid="64"/>
                                        </p:tgtEl>
                                        <p:attrNameLst>
                                          <p:attrName>ppt_y</p:attrName>
                                        </p:attrNameLst>
                                      </p:cBhvr>
                                      <p:tavLst>
                                        <p:tav tm="0">
                                          <p:val>
                                            <p:strVal val="#ppt_y"/>
                                          </p:val>
                                        </p:tav>
                                        <p:tav tm="100000">
                                          <p:val>
                                            <p:strVal val="#ppt_y"/>
                                          </p:val>
                                        </p:tav>
                                      </p:tavLst>
                                    </p:anim>
                                  </p:childTnLst>
                                </p:cTn>
                              </p:par>
                            </p:childTnLst>
                          </p:cTn>
                        </p:par>
                        <p:par>
                          <p:cTn id="98" fill="hold">
                            <p:stCondLst>
                              <p:cond delay="10950"/>
                            </p:stCondLst>
                            <p:childTnLst>
                              <p:par>
                                <p:cTn id="99" presetID="2" presetClass="entr" presetSubtype="8" fill="hold" nodeType="afterEffect">
                                  <p:stCondLst>
                                    <p:cond delay="150"/>
                                  </p:stCondLst>
                                  <p:childTnLst>
                                    <p:set>
                                      <p:cBhvr>
                                        <p:cTn id="100" dur="1" fill="hold">
                                          <p:stCondLst>
                                            <p:cond delay="0"/>
                                          </p:stCondLst>
                                        </p:cTn>
                                        <p:tgtEl>
                                          <p:spTgt spid="67"/>
                                        </p:tgtEl>
                                        <p:attrNameLst>
                                          <p:attrName>style.visibility</p:attrName>
                                        </p:attrNameLst>
                                      </p:cBhvr>
                                      <p:to>
                                        <p:strVal val="visible"/>
                                      </p:to>
                                    </p:set>
                                    <p:anim calcmode="lin" valueType="num">
                                      <p:cBhvr additive="base">
                                        <p:cTn id="101" dur="500" fill="hold"/>
                                        <p:tgtEl>
                                          <p:spTgt spid="67"/>
                                        </p:tgtEl>
                                        <p:attrNameLst>
                                          <p:attrName>ppt_x</p:attrName>
                                        </p:attrNameLst>
                                      </p:cBhvr>
                                      <p:tavLst>
                                        <p:tav tm="0">
                                          <p:val>
                                            <p:strVal val="0-#ppt_w/2"/>
                                          </p:val>
                                        </p:tav>
                                        <p:tav tm="100000">
                                          <p:val>
                                            <p:strVal val="#ppt_x"/>
                                          </p:val>
                                        </p:tav>
                                      </p:tavLst>
                                    </p:anim>
                                    <p:anim calcmode="lin" valueType="num">
                                      <p:cBhvr additive="base">
                                        <p:cTn id="102" dur="500" fill="hold"/>
                                        <p:tgtEl>
                                          <p:spTgt spid="67"/>
                                        </p:tgtEl>
                                        <p:attrNameLst>
                                          <p:attrName>ppt_y</p:attrName>
                                        </p:attrNameLst>
                                      </p:cBhvr>
                                      <p:tavLst>
                                        <p:tav tm="0">
                                          <p:val>
                                            <p:strVal val="#ppt_y"/>
                                          </p:val>
                                        </p:tav>
                                        <p:tav tm="100000">
                                          <p:val>
                                            <p:strVal val="#ppt_y"/>
                                          </p:val>
                                        </p:tav>
                                      </p:tavLst>
                                    </p:anim>
                                  </p:childTnLst>
                                </p:cTn>
                              </p:par>
                            </p:childTnLst>
                          </p:cTn>
                        </p:par>
                        <p:par>
                          <p:cTn id="103" fill="hold">
                            <p:stCondLst>
                              <p:cond delay="11600"/>
                            </p:stCondLst>
                            <p:childTnLst>
                              <p:par>
                                <p:cTn id="104" presetID="2" presetClass="entr" presetSubtype="8" fill="hold" nodeType="afterEffect">
                                  <p:stCondLst>
                                    <p:cond delay="150"/>
                                  </p:stCondLst>
                                  <p:childTnLst>
                                    <p:set>
                                      <p:cBhvr>
                                        <p:cTn id="105" dur="1" fill="hold">
                                          <p:stCondLst>
                                            <p:cond delay="0"/>
                                          </p:stCondLst>
                                        </p:cTn>
                                        <p:tgtEl>
                                          <p:spTgt spid="70"/>
                                        </p:tgtEl>
                                        <p:attrNameLst>
                                          <p:attrName>style.visibility</p:attrName>
                                        </p:attrNameLst>
                                      </p:cBhvr>
                                      <p:to>
                                        <p:strVal val="visible"/>
                                      </p:to>
                                    </p:set>
                                    <p:anim calcmode="lin" valueType="num">
                                      <p:cBhvr additive="base">
                                        <p:cTn id="106" dur="500" fill="hold"/>
                                        <p:tgtEl>
                                          <p:spTgt spid="70"/>
                                        </p:tgtEl>
                                        <p:attrNameLst>
                                          <p:attrName>ppt_x</p:attrName>
                                        </p:attrNameLst>
                                      </p:cBhvr>
                                      <p:tavLst>
                                        <p:tav tm="0">
                                          <p:val>
                                            <p:strVal val="0-#ppt_w/2"/>
                                          </p:val>
                                        </p:tav>
                                        <p:tav tm="100000">
                                          <p:val>
                                            <p:strVal val="#ppt_x"/>
                                          </p:val>
                                        </p:tav>
                                      </p:tavLst>
                                    </p:anim>
                                    <p:anim calcmode="lin" valueType="num">
                                      <p:cBhvr additive="base">
                                        <p:cTn id="107" dur="500" fill="hold"/>
                                        <p:tgtEl>
                                          <p:spTgt spid="70"/>
                                        </p:tgtEl>
                                        <p:attrNameLst>
                                          <p:attrName>ppt_y</p:attrName>
                                        </p:attrNameLst>
                                      </p:cBhvr>
                                      <p:tavLst>
                                        <p:tav tm="0">
                                          <p:val>
                                            <p:strVal val="#ppt_y"/>
                                          </p:val>
                                        </p:tav>
                                        <p:tav tm="100000">
                                          <p:val>
                                            <p:strVal val="#ppt_y"/>
                                          </p:val>
                                        </p:tav>
                                      </p:tavLst>
                                    </p:anim>
                                  </p:childTnLst>
                                </p:cTn>
                              </p:par>
                            </p:childTnLst>
                          </p:cTn>
                        </p:par>
                        <p:par>
                          <p:cTn id="108" fill="hold">
                            <p:stCondLst>
                              <p:cond delay="12250"/>
                            </p:stCondLst>
                            <p:childTnLst>
                              <p:par>
                                <p:cTn id="109" presetID="2" presetClass="entr" presetSubtype="8" fill="hold" nodeType="afterEffect">
                                  <p:stCondLst>
                                    <p:cond delay="150"/>
                                  </p:stCondLst>
                                  <p:childTnLst>
                                    <p:set>
                                      <p:cBhvr>
                                        <p:cTn id="110" dur="1" fill="hold">
                                          <p:stCondLst>
                                            <p:cond delay="0"/>
                                          </p:stCondLst>
                                        </p:cTn>
                                        <p:tgtEl>
                                          <p:spTgt spid="73"/>
                                        </p:tgtEl>
                                        <p:attrNameLst>
                                          <p:attrName>style.visibility</p:attrName>
                                        </p:attrNameLst>
                                      </p:cBhvr>
                                      <p:to>
                                        <p:strVal val="visible"/>
                                      </p:to>
                                    </p:set>
                                    <p:anim calcmode="lin" valueType="num">
                                      <p:cBhvr additive="base">
                                        <p:cTn id="111" dur="500" fill="hold"/>
                                        <p:tgtEl>
                                          <p:spTgt spid="73"/>
                                        </p:tgtEl>
                                        <p:attrNameLst>
                                          <p:attrName>ppt_x</p:attrName>
                                        </p:attrNameLst>
                                      </p:cBhvr>
                                      <p:tavLst>
                                        <p:tav tm="0">
                                          <p:val>
                                            <p:strVal val="0-#ppt_w/2"/>
                                          </p:val>
                                        </p:tav>
                                        <p:tav tm="100000">
                                          <p:val>
                                            <p:strVal val="#ppt_x"/>
                                          </p:val>
                                        </p:tav>
                                      </p:tavLst>
                                    </p:anim>
                                    <p:anim calcmode="lin" valueType="num">
                                      <p:cBhvr additive="base">
                                        <p:cTn id="112" dur="500" fill="hold"/>
                                        <p:tgtEl>
                                          <p:spTgt spid="73"/>
                                        </p:tgtEl>
                                        <p:attrNameLst>
                                          <p:attrName>ppt_y</p:attrName>
                                        </p:attrNameLst>
                                      </p:cBhvr>
                                      <p:tavLst>
                                        <p:tav tm="0">
                                          <p:val>
                                            <p:strVal val="#ppt_y"/>
                                          </p:val>
                                        </p:tav>
                                        <p:tav tm="100000">
                                          <p:val>
                                            <p:strVal val="#ppt_y"/>
                                          </p:val>
                                        </p:tav>
                                      </p:tavLst>
                                    </p:anim>
                                  </p:childTnLst>
                                </p:cTn>
                              </p:par>
                            </p:childTnLst>
                          </p:cTn>
                        </p:par>
                        <p:par>
                          <p:cTn id="113" fill="hold">
                            <p:stCondLst>
                              <p:cond delay="12900"/>
                            </p:stCondLst>
                            <p:childTnLst>
                              <p:par>
                                <p:cTn id="114" presetID="2" presetClass="entr" presetSubtype="8" fill="hold" nodeType="afterEffect">
                                  <p:stCondLst>
                                    <p:cond delay="150"/>
                                  </p:stCondLst>
                                  <p:childTnLst>
                                    <p:set>
                                      <p:cBhvr>
                                        <p:cTn id="115" dur="1" fill="hold">
                                          <p:stCondLst>
                                            <p:cond delay="0"/>
                                          </p:stCondLst>
                                        </p:cTn>
                                        <p:tgtEl>
                                          <p:spTgt spid="76"/>
                                        </p:tgtEl>
                                        <p:attrNameLst>
                                          <p:attrName>style.visibility</p:attrName>
                                        </p:attrNameLst>
                                      </p:cBhvr>
                                      <p:to>
                                        <p:strVal val="visible"/>
                                      </p:to>
                                    </p:set>
                                    <p:anim calcmode="lin" valueType="num">
                                      <p:cBhvr additive="base">
                                        <p:cTn id="116" dur="500" fill="hold"/>
                                        <p:tgtEl>
                                          <p:spTgt spid="76"/>
                                        </p:tgtEl>
                                        <p:attrNameLst>
                                          <p:attrName>ppt_x</p:attrName>
                                        </p:attrNameLst>
                                      </p:cBhvr>
                                      <p:tavLst>
                                        <p:tav tm="0">
                                          <p:val>
                                            <p:strVal val="0-#ppt_w/2"/>
                                          </p:val>
                                        </p:tav>
                                        <p:tav tm="100000">
                                          <p:val>
                                            <p:strVal val="#ppt_x"/>
                                          </p:val>
                                        </p:tav>
                                      </p:tavLst>
                                    </p:anim>
                                    <p:anim calcmode="lin" valueType="num">
                                      <p:cBhvr additive="base">
                                        <p:cTn id="117" dur="500" fill="hold"/>
                                        <p:tgtEl>
                                          <p:spTgt spid="76"/>
                                        </p:tgtEl>
                                        <p:attrNameLst>
                                          <p:attrName>ppt_y</p:attrName>
                                        </p:attrNameLst>
                                      </p:cBhvr>
                                      <p:tavLst>
                                        <p:tav tm="0">
                                          <p:val>
                                            <p:strVal val="#ppt_y"/>
                                          </p:val>
                                        </p:tav>
                                        <p:tav tm="100000">
                                          <p:val>
                                            <p:strVal val="#ppt_y"/>
                                          </p:val>
                                        </p:tav>
                                      </p:tavLst>
                                    </p:anim>
                                  </p:childTnLst>
                                </p:cTn>
                              </p:par>
                            </p:childTnLst>
                          </p:cTn>
                        </p:par>
                        <p:par>
                          <p:cTn id="118" fill="hold">
                            <p:stCondLst>
                              <p:cond delay="13550"/>
                            </p:stCondLst>
                            <p:childTnLst>
                              <p:par>
                                <p:cTn id="119" presetID="2" presetClass="entr" presetSubtype="8" fill="hold" nodeType="afterEffect">
                                  <p:stCondLst>
                                    <p:cond delay="150"/>
                                  </p:stCondLst>
                                  <p:childTnLst>
                                    <p:set>
                                      <p:cBhvr>
                                        <p:cTn id="120" dur="1" fill="hold">
                                          <p:stCondLst>
                                            <p:cond delay="0"/>
                                          </p:stCondLst>
                                        </p:cTn>
                                        <p:tgtEl>
                                          <p:spTgt spid="79"/>
                                        </p:tgtEl>
                                        <p:attrNameLst>
                                          <p:attrName>style.visibility</p:attrName>
                                        </p:attrNameLst>
                                      </p:cBhvr>
                                      <p:to>
                                        <p:strVal val="visible"/>
                                      </p:to>
                                    </p:set>
                                    <p:anim calcmode="lin" valueType="num">
                                      <p:cBhvr additive="base">
                                        <p:cTn id="121" dur="500" fill="hold"/>
                                        <p:tgtEl>
                                          <p:spTgt spid="79"/>
                                        </p:tgtEl>
                                        <p:attrNameLst>
                                          <p:attrName>ppt_x</p:attrName>
                                        </p:attrNameLst>
                                      </p:cBhvr>
                                      <p:tavLst>
                                        <p:tav tm="0">
                                          <p:val>
                                            <p:strVal val="0-#ppt_w/2"/>
                                          </p:val>
                                        </p:tav>
                                        <p:tav tm="100000">
                                          <p:val>
                                            <p:strVal val="#ppt_x"/>
                                          </p:val>
                                        </p:tav>
                                      </p:tavLst>
                                    </p:anim>
                                    <p:anim calcmode="lin" valueType="num">
                                      <p:cBhvr additive="base">
                                        <p:cTn id="122" dur="500" fill="hold"/>
                                        <p:tgtEl>
                                          <p:spTgt spid="79"/>
                                        </p:tgtEl>
                                        <p:attrNameLst>
                                          <p:attrName>ppt_y</p:attrName>
                                        </p:attrNameLst>
                                      </p:cBhvr>
                                      <p:tavLst>
                                        <p:tav tm="0">
                                          <p:val>
                                            <p:strVal val="#ppt_y"/>
                                          </p:val>
                                        </p:tav>
                                        <p:tav tm="100000">
                                          <p:val>
                                            <p:strVal val="#ppt_y"/>
                                          </p:val>
                                        </p:tav>
                                      </p:tavLst>
                                    </p:anim>
                                  </p:childTnLst>
                                </p:cTn>
                              </p:par>
                            </p:childTnLst>
                          </p:cTn>
                        </p:par>
                        <p:par>
                          <p:cTn id="123" fill="hold">
                            <p:stCondLst>
                              <p:cond delay="14200"/>
                            </p:stCondLst>
                            <p:childTnLst>
                              <p:par>
                                <p:cTn id="124" presetID="2" presetClass="entr" presetSubtype="8" fill="hold" nodeType="afterEffect">
                                  <p:stCondLst>
                                    <p:cond delay="150"/>
                                  </p:stCondLst>
                                  <p:childTnLst>
                                    <p:set>
                                      <p:cBhvr>
                                        <p:cTn id="125" dur="1" fill="hold">
                                          <p:stCondLst>
                                            <p:cond delay="0"/>
                                          </p:stCondLst>
                                        </p:cTn>
                                        <p:tgtEl>
                                          <p:spTgt spid="82"/>
                                        </p:tgtEl>
                                        <p:attrNameLst>
                                          <p:attrName>style.visibility</p:attrName>
                                        </p:attrNameLst>
                                      </p:cBhvr>
                                      <p:to>
                                        <p:strVal val="visible"/>
                                      </p:to>
                                    </p:set>
                                    <p:anim calcmode="lin" valueType="num">
                                      <p:cBhvr additive="base">
                                        <p:cTn id="126" dur="500" fill="hold"/>
                                        <p:tgtEl>
                                          <p:spTgt spid="82"/>
                                        </p:tgtEl>
                                        <p:attrNameLst>
                                          <p:attrName>ppt_x</p:attrName>
                                        </p:attrNameLst>
                                      </p:cBhvr>
                                      <p:tavLst>
                                        <p:tav tm="0">
                                          <p:val>
                                            <p:strVal val="0-#ppt_w/2"/>
                                          </p:val>
                                        </p:tav>
                                        <p:tav tm="100000">
                                          <p:val>
                                            <p:strVal val="#ppt_x"/>
                                          </p:val>
                                        </p:tav>
                                      </p:tavLst>
                                    </p:anim>
                                    <p:anim calcmode="lin" valueType="num">
                                      <p:cBhvr additive="base">
                                        <p:cTn id="127" dur="500" fill="hold"/>
                                        <p:tgtEl>
                                          <p:spTgt spid="82"/>
                                        </p:tgtEl>
                                        <p:attrNameLst>
                                          <p:attrName>ppt_y</p:attrName>
                                        </p:attrNameLst>
                                      </p:cBhvr>
                                      <p:tavLst>
                                        <p:tav tm="0">
                                          <p:val>
                                            <p:strVal val="#ppt_y"/>
                                          </p:val>
                                        </p:tav>
                                        <p:tav tm="100000">
                                          <p:val>
                                            <p:strVal val="#ppt_y"/>
                                          </p:val>
                                        </p:tav>
                                      </p:tavLst>
                                    </p:anim>
                                  </p:childTnLst>
                                </p:cTn>
                              </p:par>
                            </p:childTnLst>
                          </p:cTn>
                        </p:par>
                        <p:par>
                          <p:cTn id="128" fill="hold">
                            <p:stCondLst>
                              <p:cond delay="14850"/>
                            </p:stCondLst>
                            <p:childTnLst>
                              <p:par>
                                <p:cTn id="129" presetID="2" presetClass="entr" presetSubtype="8" fill="hold" nodeType="afterEffect">
                                  <p:stCondLst>
                                    <p:cond delay="150"/>
                                  </p:stCondLst>
                                  <p:childTnLst>
                                    <p:set>
                                      <p:cBhvr>
                                        <p:cTn id="130" dur="1" fill="hold">
                                          <p:stCondLst>
                                            <p:cond delay="0"/>
                                          </p:stCondLst>
                                        </p:cTn>
                                        <p:tgtEl>
                                          <p:spTgt spid="85"/>
                                        </p:tgtEl>
                                        <p:attrNameLst>
                                          <p:attrName>style.visibility</p:attrName>
                                        </p:attrNameLst>
                                      </p:cBhvr>
                                      <p:to>
                                        <p:strVal val="visible"/>
                                      </p:to>
                                    </p:set>
                                    <p:anim calcmode="lin" valueType="num">
                                      <p:cBhvr additive="base">
                                        <p:cTn id="131" dur="500" fill="hold"/>
                                        <p:tgtEl>
                                          <p:spTgt spid="85"/>
                                        </p:tgtEl>
                                        <p:attrNameLst>
                                          <p:attrName>ppt_x</p:attrName>
                                        </p:attrNameLst>
                                      </p:cBhvr>
                                      <p:tavLst>
                                        <p:tav tm="0">
                                          <p:val>
                                            <p:strVal val="0-#ppt_w/2"/>
                                          </p:val>
                                        </p:tav>
                                        <p:tav tm="100000">
                                          <p:val>
                                            <p:strVal val="#ppt_x"/>
                                          </p:val>
                                        </p:tav>
                                      </p:tavLst>
                                    </p:anim>
                                    <p:anim calcmode="lin" valueType="num">
                                      <p:cBhvr additive="base">
                                        <p:cTn id="132" dur="50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Oval 4"/>
          <p:cNvSpPr/>
          <p:nvPr/>
        </p:nvSpPr>
        <p:spPr>
          <a:xfrm>
            <a:off x="-220533" y="3786027"/>
            <a:ext cx="12636902" cy="4476750"/>
          </a:xfrm>
          <a:prstGeom prst="ellipse">
            <a:avLst/>
          </a:prstGeom>
          <a:gradFill>
            <a:gsLst>
              <a:gs pos="0">
                <a:schemeClr val="accent1">
                  <a:lumMod val="75000"/>
                </a:schemeClr>
              </a:gs>
              <a:gs pos="100000">
                <a:schemeClr val="accent2"/>
              </a:gs>
            </a:gsLst>
            <a:lin ang="2700000" scaled="1"/>
          </a:gradFill>
          <a:ln>
            <a:noFill/>
          </a:ln>
          <a:effectLst>
            <a:outerShdw blurRad="571500" sx="102000" sy="102000" algn="c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897" dirty="0"/>
              <a:t>``	</a:t>
            </a:r>
            <a:endParaRPr lang="en-US" sz="897" dirty="0"/>
          </a:p>
        </p:txBody>
      </p:sp>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900792" y="2936719"/>
            <a:ext cx="13296899" cy="3115959"/>
          </a:xfrm>
          <a:prstGeom prst="rect">
            <a:avLst/>
          </a:prstGeom>
        </p:spPr>
      </p:pic>
      <p:pic>
        <p:nvPicPr>
          <p:cNvPr id="88" name="图片 87"/>
          <p:cNvPicPr>
            <a:picLocks noChangeAspect="1"/>
          </p:cNvPicPr>
          <p:nvPr/>
        </p:nvPicPr>
        <p:blipFill>
          <a:blip r:embed="rId4"/>
          <a:stretch>
            <a:fillRect/>
          </a:stretch>
        </p:blipFill>
        <p:spPr>
          <a:xfrm>
            <a:off x="-220533" y="3993443"/>
            <a:ext cx="12636902" cy="4476750"/>
          </a:xfrm>
          <a:prstGeom prst="ellipse">
            <a:avLst/>
          </a:prstGeom>
          <a:effectLst>
            <a:innerShdw blurRad="114300">
              <a:prstClr val="black"/>
            </a:innerShdw>
          </a:effectLst>
        </p:spPr>
      </p:pic>
      <p:sp>
        <p:nvSpPr>
          <p:cNvPr id="89" name="TextBox 24">
            <a:extLst>
              <a:ext uri="{FF2B5EF4-FFF2-40B4-BE49-F238E27FC236}">
                <a16:creationId xmlns:a16="http://schemas.microsoft.com/office/drawing/2014/main" id="{45218190-E07E-42CC-91D5-BE6844268294}"/>
              </a:ext>
            </a:extLst>
          </p:cNvPr>
          <p:cNvSpPr txBox="1"/>
          <p:nvPr/>
        </p:nvSpPr>
        <p:spPr>
          <a:xfrm>
            <a:off x="1898565" y="2938618"/>
            <a:ext cx="1620957" cy="523092"/>
          </a:xfrm>
          <a:prstGeom prst="rect">
            <a:avLst/>
          </a:prstGeom>
          <a:noFill/>
        </p:spPr>
        <p:txBody>
          <a:bodyPr wrap="none" rtlCol="0">
            <a:spAutoFit/>
          </a:bodyPr>
          <a:lstStyle>
            <a:defPPr>
              <a:defRPr lang="en-US"/>
            </a:defPPr>
            <a:lvl1pPr>
              <a:defRPr sz="1600">
                <a:solidFill>
                  <a:schemeClr val="bg1"/>
                </a:solidFill>
                <a:latin typeface="+mj-lt"/>
              </a:defRPr>
            </a:lvl1pPr>
          </a:lstStyle>
          <a:p>
            <a:pPr algn="ctr"/>
            <a:r>
              <a:rPr lang="zh-CN" altLang="en-US" sz="2799" b="1" dirty="0">
                <a:latin typeface="华文楷体" panose="02010600040101010101" pitchFamily="2" charset="-122"/>
                <a:ea typeface="华文楷体" panose="02010600040101010101" pitchFamily="2" charset="-122"/>
              </a:rPr>
              <a:t>用户管理</a:t>
            </a:r>
            <a:endParaRPr lang="en-US" sz="2799" b="1" dirty="0">
              <a:latin typeface="华文楷体" panose="02010600040101010101" pitchFamily="2" charset="-122"/>
              <a:ea typeface="华文楷体" panose="02010600040101010101" pitchFamily="2" charset="-122"/>
            </a:endParaRPr>
          </a:p>
        </p:txBody>
      </p:sp>
      <p:sp>
        <p:nvSpPr>
          <p:cNvPr id="90" name="TextBox 26">
            <a:extLst>
              <a:ext uri="{FF2B5EF4-FFF2-40B4-BE49-F238E27FC236}">
                <a16:creationId xmlns:a16="http://schemas.microsoft.com/office/drawing/2014/main" id="{575F1B1E-1177-47AD-8A56-4A326CF21662}"/>
              </a:ext>
            </a:extLst>
          </p:cNvPr>
          <p:cNvSpPr txBox="1"/>
          <p:nvPr/>
        </p:nvSpPr>
        <p:spPr>
          <a:xfrm>
            <a:off x="8185593" y="2925423"/>
            <a:ext cx="1620957" cy="523092"/>
          </a:xfrm>
          <a:prstGeom prst="rect">
            <a:avLst/>
          </a:prstGeom>
          <a:noFill/>
        </p:spPr>
        <p:txBody>
          <a:bodyPr wrap="none" rtlCol="0">
            <a:spAutoFit/>
          </a:bodyPr>
          <a:lstStyle>
            <a:defPPr>
              <a:defRPr lang="en-US"/>
            </a:defPPr>
            <a:lvl1pPr>
              <a:defRPr sz="1600">
                <a:solidFill>
                  <a:schemeClr val="bg1"/>
                </a:solidFill>
                <a:latin typeface="+mj-lt"/>
              </a:defRPr>
            </a:lvl1pPr>
          </a:lstStyle>
          <a:p>
            <a:pPr algn="ctr"/>
            <a:r>
              <a:rPr lang="zh-CN" altLang="en-US" sz="2799" b="1" dirty="0">
                <a:latin typeface="华文楷体" panose="02010600040101010101" pitchFamily="2" charset="-122"/>
                <a:ea typeface="华文楷体" panose="02010600040101010101" pitchFamily="2" charset="-122"/>
              </a:rPr>
              <a:t>终端管理</a:t>
            </a:r>
            <a:endParaRPr lang="en-US" sz="2799" b="1" dirty="0">
              <a:latin typeface="华文楷体" panose="02010600040101010101" pitchFamily="2" charset="-122"/>
              <a:ea typeface="华文楷体" panose="02010600040101010101" pitchFamily="2" charset="-122"/>
            </a:endParaRPr>
          </a:p>
        </p:txBody>
      </p:sp>
      <p:sp>
        <p:nvSpPr>
          <p:cNvPr id="91" name="TextBox 28">
            <a:extLst>
              <a:ext uri="{FF2B5EF4-FFF2-40B4-BE49-F238E27FC236}">
                <a16:creationId xmlns:a16="http://schemas.microsoft.com/office/drawing/2014/main" id="{2FB924E6-17E2-41D3-A15B-CFE02DDB8283}"/>
              </a:ext>
            </a:extLst>
          </p:cNvPr>
          <p:cNvSpPr txBox="1"/>
          <p:nvPr/>
        </p:nvSpPr>
        <p:spPr>
          <a:xfrm>
            <a:off x="4084337" y="2938618"/>
            <a:ext cx="1620957" cy="523092"/>
          </a:xfrm>
          <a:prstGeom prst="rect">
            <a:avLst/>
          </a:prstGeom>
          <a:noFill/>
        </p:spPr>
        <p:txBody>
          <a:bodyPr wrap="none" rtlCol="0">
            <a:spAutoFit/>
          </a:bodyPr>
          <a:lstStyle>
            <a:defPPr>
              <a:defRPr lang="en-US"/>
            </a:defPPr>
            <a:lvl1pPr>
              <a:defRPr sz="1600">
                <a:solidFill>
                  <a:schemeClr val="bg1"/>
                </a:solidFill>
                <a:latin typeface="+mj-lt"/>
              </a:defRPr>
            </a:lvl1pPr>
          </a:lstStyle>
          <a:p>
            <a:pPr algn="ctr"/>
            <a:r>
              <a:rPr lang="zh-CN" altLang="en-US" sz="2799" b="1" dirty="0">
                <a:latin typeface="华文楷体" panose="02010600040101010101" pitchFamily="2" charset="-122"/>
                <a:ea typeface="华文楷体" panose="02010600040101010101" pitchFamily="2" charset="-122"/>
              </a:rPr>
              <a:t>应用管理</a:t>
            </a:r>
            <a:endParaRPr lang="en-US" sz="2799" b="1" dirty="0">
              <a:latin typeface="华文楷体" panose="02010600040101010101" pitchFamily="2" charset="-122"/>
              <a:ea typeface="华文楷体" panose="02010600040101010101" pitchFamily="2" charset="-122"/>
            </a:endParaRPr>
          </a:p>
        </p:txBody>
      </p:sp>
      <p:sp>
        <p:nvSpPr>
          <p:cNvPr id="92" name="TextBox 30">
            <a:extLst>
              <a:ext uri="{FF2B5EF4-FFF2-40B4-BE49-F238E27FC236}">
                <a16:creationId xmlns:a16="http://schemas.microsoft.com/office/drawing/2014/main" id="{AADC1C82-E4D9-4D0B-894D-4539E74A056B}"/>
              </a:ext>
            </a:extLst>
          </p:cNvPr>
          <p:cNvSpPr txBox="1"/>
          <p:nvPr/>
        </p:nvSpPr>
        <p:spPr>
          <a:xfrm>
            <a:off x="6134966" y="2909381"/>
            <a:ext cx="1620957" cy="523092"/>
          </a:xfrm>
          <a:prstGeom prst="rect">
            <a:avLst/>
          </a:prstGeom>
          <a:noFill/>
        </p:spPr>
        <p:txBody>
          <a:bodyPr wrap="none" rtlCol="0">
            <a:spAutoFit/>
          </a:bodyPr>
          <a:lstStyle>
            <a:defPPr>
              <a:defRPr lang="en-US"/>
            </a:defPPr>
            <a:lvl1pPr>
              <a:defRPr sz="1600">
                <a:solidFill>
                  <a:schemeClr val="bg1"/>
                </a:solidFill>
                <a:latin typeface="+mj-lt"/>
              </a:defRPr>
            </a:lvl1pPr>
          </a:lstStyle>
          <a:p>
            <a:pPr algn="ctr"/>
            <a:r>
              <a:rPr lang="zh-CN" altLang="en-US" sz="2799" b="1" dirty="0">
                <a:latin typeface="华文楷体" panose="02010600040101010101" pitchFamily="2" charset="-122"/>
                <a:ea typeface="华文楷体" panose="02010600040101010101" pitchFamily="2" charset="-122"/>
              </a:rPr>
              <a:t>数据管理</a:t>
            </a:r>
            <a:endParaRPr lang="en-US" sz="2799" b="1" dirty="0">
              <a:latin typeface="华文楷体" panose="02010600040101010101" pitchFamily="2" charset="-122"/>
              <a:ea typeface="华文楷体" panose="02010600040101010101" pitchFamily="2" charset="-122"/>
            </a:endParaRPr>
          </a:p>
        </p:txBody>
      </p:sp>
      <p:sp>
        <p:nvSpPr>
          <p:cNvPr id="93" name="Rectangle: Rounded Corners 118">
            <a:extLst>
              <a:ext uri="{FF2B5EF4-FFF2-40B4-BE49-F238E27FC236}">
                <a16:creationId xmlns:a16="http://schemas.microsoft.com/office/drawing/2014/main" id="{8F44F545-039E-4F91-9490-FC296F1946E0}"/>
              </a:ext>
            </a:extLst>
          </p:cNvPr>
          <p:cNvSpPr/>
          <p:nvPr/>
        </p:nvSpPr>
        <p:spPr>
          <a:xfrm>
            <a:off x="2402868" y="2126159"/>
            <a:ext cx="612350" cy="61235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solidFill>
                <a:schemeClr val="bg1"/>
              </a:solidFill>
            </a:endParaRPr>
          </a:p>
        </p:txBody>
      </p:sp>
      <p:sp>
        <p:nvSpPr>
          <p:cNvPr id="94" name="Rectangle: Rounded Corners 123">
            <a:extLst>
              <a:ext uri="{FF2B5EF4-FFF2-40B4-BE49-F238E27FC236}">
                <a16:creationId xmlns:a16="http://schemas.microsoft.com/office/drawing/2014/main" id="{D6F70233-F5DA-4FC9-BCD2-31E8ABBB994E}"/>
              </a:ext>
            </a:extLst>
          </p:cNvPr>
          <p:cNvSpPr/>
          <p:nvPr/>
        </p:nvSpPr>
        <p:spPr>
          <a:xfrm>
            <a:off x="4588640" y="2126159"/>
            <a:ext cx="612350" cy="61235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solidFill>
                <a:schemeClr val="bg1"/>
              </a:solidFill>
            </a:endParaRPr>
          </a:p>
        </p:txBody>
      </p:sp>
      <p:sp>
        <p:nvSpPr>
          <p:cNvPr id="95" name="Rectangle: Rounded Corners 128">
            <a:extLst>
              <a:ext uri="{FF2B5EF4-FFF2-40B4-BE49-F238E27FC236}">
                <a16:creationId xmlns:a16="http://schemas.microsoft.com/office/drawing/2014/main" id="{A88C21A3-4E6D-460A-901B-C47E66CFA21A}"/>
              </a:ext>
            </a:extLst>
          </p:cNvPr>
          <p:cNvSpPr/>
          <p:nvPr/>
        </p:nvSpPr>
        <p:spPr>
          <a:xfrm>
            <a:off x="8667852" y="2076099"/>
            <a:ext cx="612350" cy="6123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solidFill>
                <a:schemeClr val="bg1"/>
              </a:solidFill>
            </a:endParaRPr>
          </a:p>
        </p:txBody>
      </p:sp>
      <p:sp>
        <p:nvSpPr>
          <p:cNvPr id="96" name="Rectangle: Rounded Corners 133">
            <a:extLst>
              <a:ext uri="{FF2B5EF4-FFF2-40B4-BE49-F238E27FC236}">
                <a16:creationId xmlns:a16="http://schemas.microsoft.com/office/drawing/2014/main" id="{3D7220E2-EB7A-4EF3-BA9C-46CBE1346189}"/>
              </a:ext>
            </a:extLst>
          </p:cNvPr>
          <p:cNvSpPr/>
          <p:nvPr/>
        </p:nvSpPr>
        <p:spPr>
          <a:xfrm>
            <a:off x="6639270" y="2107450"/>
            <a:ext cx="612350" cy="61235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7">
              <a:solidFill>
                <a:schemeClr val="bg1"/>
              </a:solidFill>
            </a:endParaRPr>
          </a:p>
        </p:txBody>
      </p:sp>
      <p:sp>
        <p:nvSpPr>
          <p:cNvPr id="97" name="Freeform 22"/>
          <p:cNvSpPr>
            <a:spLocks noEditPoints="1"/>
          </p:cNvSpPr>
          <p:nvPr/>
        </p:nvSpPr>
        <p:spPr bwMode="auto">
          <a:xfrm>
            <a:off x="8801138" y="2210826"/>
            <a:ext cx="389863" cy="367023"/>
          </a:xfrm>
          <a:custGeom>
            <a:avLst/>
            <a:gdLst>
              <a:gd name="T0" fmla="*/ 603014 w 612"/>
              <a:gd name="T1" fmla="*/ 570152 h 605"/>
              <a:gd name="T2" fmla="*/ 534316 w 612"/>
              <a:gd name="T3" fmla="*/ 570152 h 605"/>
              <a:gd name="T4" fmla="*/ 643360 w 612"/>
              <a:gd name="T5" fmla="*/ 64566 h 605"/>
              <a:gd name="T6" fmla="*/ 553944 w 612"/>
              <a:gd name="T7" fmla="*/ 0 h 605"/>
              <a:gd name="T8" fmla="*/ 314047 w 612"/>
              <a:gd name="T9" fmla="*/ 214491 h 605"/>
              <a:gd name="T10" fmla="*/ 279153 w 612"/>
              <a:gd name="T11" fmla="*/ 263736 h 605"/>
              <a:gd name="T12" fmla="*/ 249711 w 612"/>
              <a:gd name="T13" fmla="*/ 277963 h 605"/>
              <a:gd name="T14" fmla="*/ 252982 w 612"/>
              <a:gd name="T15" fmla="*/ 369888 h 605"/>
              <a:gd name="T16" fmla="*/ 59974 w 612"/>
              <a:gd name="T17" fmla="*/ 538416 h 605"/>
              <a:gd name="T18" fmla="*/ 38165 w 612"/>
              <a:gd name="T19" fmla="*/ 662077 h 605"/>
              <a:gd name="T20" fmla="*/ 138486 w 612"/>
              <a:gd name="T21" fmla="*/ 561398 h 605"/>
              <a:gd name="T22" fmla="*/ 295510 w 612"/>
              <a:gd name="T23" fmla="*/ 412567 h 605"/>
              <a:gd name="T24" fmla="*/ 383835 w 612"/>
              <a:gd name="T25" fmla="*/ 412567 h 605"/>
              <a:gd name="T26" fmla="*/ 408915 w 612"/>
              <a:gd name="T27" fmla="*/ 356756 h 605"/>
              <a:gd name="T28" fmla="*/ 447081 w 612"/>
              <a:gd name="T29" fmla="*/ 349095 h 605"/>
              <a:gd name="T30" fmla="*/ 643360 w 612"/>
              <a:gd name="T31" fmla="*/ 64566 h 605"/>
              <a:gd name="T32" fmla="*/ 260615 w 612"/>
              <a:gd name="T33" fmla="*/ 215585 h 605"/>
              <a:gd name="T34" fmla="*/ 268248 w 612"/>
              <a:gd name="T35" fmla="*/ 207925 h 605"/>
              <a:gd name="T36" fmla="*/ 290057 w 612"/>
              <a:gd name="T37" fmla="*/ 187132 h 605"/>
              <a:gd name="T38" fmla="*/ 142848 w 612"/>
              <a:gd name="T39" fmla="*/ 1094 h 605"/>
              <a:gd name="T40" fmla="*/ 186465 w 612"/>
              <a:gd name="T41" fmla="*/ 106151 h 605"/>
              <a:gd name="T42" fmla="*/ 14176 w 612"/>
              <a:gd name="T43" fmla="*/ 129132 h 605"/>
              <a:gd name="T44" fmla="*/ 153752 w 612"/>
              <a:gd name="T45" fmla="*/ 297661 h 605"/>
              <a:gd name="T46" fmla="*/ 201732 w 612"/>
              <a:gd name="T47" fmla="*/ 287812 h 605"/>
              <a:gd name="T48" fmla="*/ 240987 w 612"/>
              <a:gd name="T49" fmla="*/ 235284 h 605"/>
              <a:gd name="T50" fmla="*/ 445990 w 612"/>
              <a:gd name="T51" fmla="*/ 402718 h 605"/>
              <a:gd name="T52" fmla="*/ 410006 w 612"/>
              <a:gd name="T53" fmla="*/ 438831 h 605"/>
              <a:gd name="T54" fmla="*/ 491789 w 612"/>
              <a:gd name="T55" fmla="*/ 578907 h 605"/>
              <a:gd name="T56" fmla="*/ 576843 w 612"/>
              <a:gd name="T57" fmla="*/ 662077 h 605"/>
              <a:gd name="T58" fmla="*/ 650993 w 612"/>
              <a:gd name="T59" fmla="*/ 549360 h 605"/>
              <a:gd name="T60" fmla="*/ 465618 w 612"/>
              <a:gd name="T61" fmla="*/ 383020 h 605"/>
              <a:gd name="T62" fmla="*/ 437267 w 612"/>
              <a:gd name="T63" fmla="*/ 385208 h 6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2"/>
              <a:gd name="T97" fmla="*/ 0 h 605"/>
              <a:gd name="T98" fmla="*/ 612 w 612"/>
              <a:gd name="T99" fmla="*/ 605 h 6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chemeClr val="bg1"/>
          </a:solidFill>
          <a:ln>
            <a:noFill/>
          </a:ln>
          <a:extLst/>
        </p:spPr>
        <p:txBody>
          <a:bodyPr lIns="91434" tIns="45716" rIns="91434" bIns="45716"/>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5613" indent="1588" algn="l" rtl="0" fontAlgn="base">
              <a:spcBef>
                <a:spcPct val="0"/>
              </a:spcBef>
              <a:spcAft>
                <a:spcPct val="0"/>
              </a:spcAft>
              <a:defRPr kern="1200">
                <a:solidFill>
                  <a:schemeClr val="tx1"/>
                </a:solidFill>
                <a:latin typeface="Arial" pitchFamily="34" charset="0"/>
                <a:ea typeface="宋体" pitchFamily="2" charset="-122"/>
                <a:cs typeface="+mn-cs"/>
              </a:defRPr>
            </a:lvl2pPr>
            <a:lvl3pPr marL="912813" indent="1588" algn="l" rtl="0" fontAlgn="base">
              <a:spcBef>
                <a:spcPct val="0"/>
              </a:spcBef>
              <a:spcAft>
                <a:spcPct val="0"/>
              </a:spcAft>
              <a:defRPr kern="1200">
                <a:solidFill>
                  <a:schemeClr val="tx1"/>
                </a:solidFill>
                <a:latin typeface="Arial" pitchFamily="34" charset="0"/>
                <a:ea typeface="宋体" pitchFamily="2" charset="-122"/>
                <a:cs typeface="+mn-cs"/>
              </a:defRPr>
            </a:lvl3pPr>
            <a:lvl4pPr marL="1370013" indent="1588" algn="l" rtl="0" fontAlgn="base">
              <a:spcBef>
                <a:spcPct val="0"/>
              </a:spcBef>
              <a:spcAft>
                <a:spcPct val="0"/>
              </a:spcAft>
              <a:defRPr kern="1200">
                <a:solidFill>
                  <a:schemeClr val="tx1"/>
                </a:solidFill>
                <a:latin typeface="Arial" pitchFamily="34" charset="0"/>
                <a:ea typeface="宋体" pitchFamily="2" charset="-122"/>
                <a:cs typeface="+mn-cs"/>
              </a:defRPr>
            </a:lvl4pPr>
            <a:lvl5pPr marL="1827213" indent="1588"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sz="897">
              <a:solidFill>
                <a:schemeClr val="bg1"/>
              </a:solidFill>
              <a:latin typeface="Impact" panose="020B0806030902050204" pitchFamily="34" charset="0"/>
              <a:ea typeface="Microsoft YaHei" panose="020B0503020204020204" pitchFamily="34" charset="-122"/>
              <a:sym typeface="Impact" panose="020B0806030902050204" pitchFamily="34" charset="0"/>
            </a:endParaRPr>
          </a:p>
        </p:txBody>
      </p:sp>
      <p:sp>
        <p:nvSpPr>
          <p:cNvPr id="98" name="Oval 322"/>
          <p:cNvSpPr>
            <a:spLocks noChangeArrowheads="1"/>
          </p:cNvSpPr>
          <p:nvPr/>
        </p:nvSpPr>
        <p:spPr bwMode="auto">
          <a:xfrm>
            <a:off x="4751722" y="2306837"/>
            <a:ext cx="116079" cy="124431"/>
          </a:xfrm>
          <a:prstGeom prst="ellipse">
            <a:avLst/>
          </a:pr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64">
              <a:defRPr/>
            </a:pPr>
            <a:endParaRPr lang="zh-CN" altLang="zh-CN" sz="1399" kern="0">
              <a:solidFill>
                <a:schemeClr val="bg1"/>
              </a:solidFill>
              <a:latin typeface="Impact" panose="020B0806030902050204" pitchFamily="34" charset="0"/>
              <a:ea typeface="Microsoft YaHei" panose="020B0503020204020204" pitchFamily="34" charset="-122"/>
              <a:sym typeface="Impact" panose="020B0806030902050204" pitchFamily="34" charset="0"/>
            </a:endParaRPr>
          </a:p>
        </p:txBody>
      </p:sp>
      <p:sp>
        <p:nvSpPr>
          <p:cNvPr id="99" name="Oval 323"/>
          <p:cNvSpPr>
            <a:spLocks noChangeArrowheads="1"/>
          </p:cNvSpPr>
          <p:nvPr/>
        </p:nvSpPr>
        <p:spPr bwMode="auto">
          <a:xfrm>
            <a:off x="4891813" y="2274145"/>
            <a:ext cx="146097" cy="157123"/>
          </a:xfrm>
          <a:prstGeom prst="ellipse">
            <a:avLst/>
          </a:pr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64">
              <a:defRPr/>
            </a:pPr>
            <a:endParaRPr lang="zh-CN" altLang="zh-CN" sz="1399" kern="0">
              <a:solidFill>
                <a:schemeClr val="bg1"/>
              </a:solidFill>
              <a:latin typeface="Impact" panose="020B0806030902050204" pitchFamily="34" charset="0"/>
              <a:ea typeface="Microsoft YaHei" panose="020B0503020204020204" pitchFamily="34" charset="-122"/>
              <a:sym typeface="Impact" panose="020B0806030902050204" pitchFamily="34" charset="0"/>
            </a:endParaRPr>
          </a:p>
        </p:txBody>
      </p:sp>
      <p:sp>
        <p:nvSpPr>
          <p:cNvPr id="100" name="Oval 324"/>
          <p:cNvSpPr>
            <a:spLocks noChangeArrowheads="1"/>
          </p:cNvSpPr>
          <p:nvPr/>
        </p:nvSpPr>
        <p:spPr bwMode="auto">
          <a:xfrm>
            <a:off x="4751722" y="2456580"/>
            <a:ext cx="116079" cy="121270"/>
          </a:xfrm>
          <a:prstGeom prst="ellipse">
            <a:avLst/>
          </a:pr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64">
              <a:defRPr/>
            </a:pPr>
            <a:endParaRPr lang="zh-CN" altLang="zh-CN" sz="1399" kern="0">
              <a:solidFill>
                <a:schemeClr val="bg1"/>
              </a:solidFill>
              <a:latin typeface="Impact" panose="020B0806030902050204" pitchFamily="34" charset="0"/>
              <a:ea typeface="Microsoft YaHei" panose="020B0503020204020204" pitchFamily="34" charset="-122"/>
              <a:sym typeface="Impact" panose="020B0806030902050204" pitchFamily="34" charset="0"/>
            </a:endParaRPr>
          </a:p>
        </p:txBody>
      </p:sp>
      <p:sp>
        <p:nvSpPr>
          <p:cNvPr id="101" name="Oval 325"/>
          <p:cNvSpPr>
            <a:spLocks noChangeArrowheads="1"/>
          </p:cNvSpPr>
          <p:nvPr/>
        </p:nvSpPr>
        <p:spPr bwMode="auto">
          <a:xfrm>
            <a:off x="4891817" y="2456580"/>
            <a:ext cx="118079" cy="121270"/>
          </a:xfrm>
          <a:prstGeom prst="ellipse">
            <a:avLst/>
          </a:prstGeom>
          <a:solidFill>
            <a:srgbClr val="FFFFFF"/>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pPr defTabSz="914364">
              <a:defRPr/>
            </a:pPr>
            <a:endParaRPr lang="zh-CN" altLang="zh-CN" sz="1399" kern="0">
              <a:solidFill>
                <a:schemeClr val="bg1"/>
              </a:solidFill>
              <a:latin typeface="Impact" panose="020B0806030902050204" pitchFamily="34" charset="0"/>
              <a:ea typeface="Microsoft YaHei" panose="020B0503020204020204" pitchFamily="34" charset="-122"/>
              <a:sym typeface="Impact" panose="020B0806030902050204" pitchFamily="34" charset="0"/>
            </a:endParaRPr>
          </a:p>
        </p:txBody>
      </p:sp>
      <p:sp>
        <p:nvSpPr>
          <p:cNvPr id="102" name="Freeform 411"/>
          <p:cNvSpPr>
            <a:spLocks noEditPoints="1"/>
          </p:cNvSpPr>
          <p:nvPr/>
        </p:nvSpPr>
        <p:spPr bwMode="auto">
          <a:xfrm>
            <a:off x="6696674" y="2117604"/>
            <a:ext cx="554947" cy="523368"/>
          </a:xfrm>
          <a:custGeom>
            <a:avLst/>
            <a:gdLst>
              <a:gd name="T0" fmla="*/ 68 w 145"/>
              <a:gd name="T1" fmla="*/ 75 h 149"/>
              <a:gd name="T2" fmla="*/ 86 w 145"/>
              <a:gd name="T3" fmla="*/ 86 h 149"/>
              <a:gd name="T4" fmla="*/ 81 w 145"/>
              <a:gd name="T5" fmla="*/ 110 h 149"/>
              <a:gd name="T6" fmla="*/ 73 w 145"/>
              <a:gd name="T7" fmla="*/ 129 h 149"/>
              <a:gd name="T8" fmla="*/ 57 w 145"/>
              <a:gd name="T9" fmla="*/ 140 h 149"/>
              <a:gd name="T10" fmla="*/ 38 w 145"/>
              <a:gd name="T11" fmla="*/ 141 h 149"/>
              <a:gd name="T12" fmla="*/ 18 w 145"/>
              <a:gd name="T13" fmla="*/ 130 h 149"/>
              <a:gd name="T14" fmla="*/ 9 w 145"/>
              <a:gd name="T15" fmla="*/ 118 h 149"/>
              <a:gd name="T16" fmla="*/ 9 w 145"/>
              <a:gd name="T17" fmla="*/ 90 h 149"/>
              <a:gd name="T18" fmla="*/ 18 w 145"/>
              <a:gd name="T19" fmla="*/ 77 h 149"/>
              <a:gd name="T20" fmla="*/ 38 w 145"/>
              <a:gd name="T21" fmla="*/ 68 h 149"/>
              <a:gd name="T22" fmla="*/ 121 w 145"/>
              <a:gd name="T23" fmla="*/ 30 h 149"/>
              <a:gd name="T24" fmla="*/ 99 w 145"/>
              <a:gd name="T25" fmla="*/ 33 h 149"/>
              <a:gd name="T26" fmla="*/ 88 w 145"/>
              <a:gd name="T27" fmla="*/ 44 h 149"/>
              <a:gd name="T28" fmla="*/ 88 w 145"/>
              <a:gd name="T29" fmla="*/ 63 h 149"/>
              <a:gd name="T30" fmla="*/ 93 w 145"/>
              <a:gd name="T31" fmla="*/ 77 h 149"/>
              <a:gd name="T32" fmla="*/ 106 w 145"/>
              <a:gd name="T33" fmla="*/ 90 h 149"/>
              <a:gd name="T34" fmla="*/ 130 w 145"/>
              <a:gd name="T35" fmla="*/ 86 h 149"/>
              <a:gd name="T36" fmla="*/ 141 w 145"/>
              <a:gd name="T37" fmla="*/ 75 h 149"/>
              <a:gd name="T38" fmla="*/ 139 w 145"/>
              <a:gd name="T39" fmla="*/ 59 h 149"/>
              <a:gd name="T40" fmla="*/ 134 w 145"/>
              <a:gd name="T41" fmla="*/ 44 h 149"/>
              <a:gd name="T42" fmla="*/ 121 w 145"/>
              <a:gd name="T43" fmla="*/ 35 h 149"/>
              <a:gd name="T44" fmla="*/ 125 w 145"/>
              <a:gd name="T45" fmla="*/ 61 h 149"/>
              <a:gd name="T46" fmla="*/ 104 w 145"/>
              <a:gd name="T47" fmla="*/ 68 h 149"/>
              <a:gd name="T48" fmla="*/ 110 w 145"/>
              <a:gd name="T49" fmla="*/ 50 h 149"/>
              <a:gd name="T50" fmla="*/ 117 w 145"/>
              <a:gd name="T51" fmla="*/ 64 h 149"/>
              <a:gd name="T52" fmla="*/ 110 w 145"/>
              <a:gd name="T53" fmla="*/ 57 h 149"/>
              <a:gd name="T54" fmla="*/ 132 w 145"/>
              <a:gd name="T55" fmla="*/ 63 h 149"/>
              <a:gd name="T56" fmla="*/ 106 w 145"/>
              <a:gd name="T57" fmla="*/ 75 h 149"/>
              <a:gd name="T58" fmla="*/ 103 w 145"/>
              <a:gd name="T59" fmla="*/ 46 h 149"/>
              <a:gd name="T60" fmla="*/ 66 w 145"/>
              <a:gd name="T61" fmla="*/ 0 h 149"/>
              <a:gd name="T62" fmla="*/ 44 w 145"/>
              <a:gd name="T63" fmla="*/ 4 h 149"/>
              <a:gd name="T64" fmla="*/ 33 w 145"/>
              <a:gd name="T65" fmla="*/ 17 h 149"/>
              <a:gd name="T66" fmla="*/ 33 w 145"/>
              <a:gd name="T67" fmla="*/ 33 h 149"/>
              <a:gd name="T68" fmla="*/ 40 w 145"/>
              <a:gd name="T69" fmla="*/ 48 h 149"/>
              <a:gd name="T70" fmla="*/ 53 w 145"/>
              <a:gd name="T71" fmla="*/ 61 h 149"/>
              <a:gd name="T72" fmla="*/ 75 w 145"/>
              <a:gd name="T73" fmla="*/ 57 h 149"/>
              <a:gd name="T74" fmla="*/ 86 w 145"/>
              <a:gd name="T75" fmla="*/ 46 h 149"/>
              <a:gd name="T76" fmla="*/ 86 w 145"/>
              <a:gd name="T77" fmla="*/ 30 h 149"/>
              <a:gd name="T78" fmla="*/ 81 w 145"/>
              <a:gd name="T79" fmla="*/ 15 h 149"/>
              <a:gd name="T80" fmla="*/ 66 w 145"/>
              <a:gd name="T81" fmla="*/ 6 h 149"/>
              <a:gd name="T82" fmla="*/ 71 w 145"/>
              <a:gd name="T83" fmla="*/ 33 h 149"/>
              <a:gd name="T84" fmla="*/ 51 w 145"/>
              <a:gd name="T85" fmla="*/ 39 h 149"/>
              <a:gd name="T86" fmla="*/ 57 w 145"/>
              <a:gd name="T87" fmla="*/ 20 h 149"/>
              <a:gd name="T88" fmla="*/ 62 w 145"/>
              <a:gd name="T89" fmla="*/ 35 h 149"/>
              <a:gd name="T90" fmla="*/ 57 w 145"/>
              <a:gd name="T91" fmla="*/ 28 h 149"/>
              <a:gd name="T92" fmla="*/ 77 w 145"/>
              <a:gd name="T93" fmla="*/ 33 h 149"/>
              <a:gd name="T94" fmla="*/ 51 w 145"/>
              <a:gd name="T95" fmla="*/ 46 h 149"/>
              <a:gd name="T96" fmla="*/ 49 w 145"/>
              <a:gd name="T97" fmla="*/ 19 h 149"/>
              <a:gd name="T98" fmla="*/ 44 w 145"/>
              <a:gd name="T99" fmla="*/ 88 h 149"/>
              <a:gd name="T100" fmla="*/ 33 w 145"/>
              <a:gd name="T101" fmla="*/ 116 h 149"/>
              <a:gd name="T102" fmla="*/ 59 w 145"/>
              <a:gd name="T103" fmla="*/ 110 h 149"/>
              <a:gd name="T104" fmla="*/ 44 w 145"/>
              <a:gd name="T105" fmla="*/ 88 h 149"/>
              <a:gd name="T106" fmla="*/ 38 w 145"/>
              <a:gd name="T107" fmla="*/ 99 h 149"/>
              <a:gd name="T108" fmla="*/ 44 w 145"/>
              <a:gd name="T109" fmla="*/ 112 h 149"/>
              <a:gd name="T110" fmla="*/ 51 w 145"/>
              <a:gd name="T111" fmla="*/ 101 h 149"/>
              <a:gd name="T112" fmla="*/ 35 w 145"/>
              <a:gd name="T113" fmla="*/ 81 h 149"/>
              <a:gd name="T114" fmla="*/ 27 w 145"/>
              <a:gd name="T115" fmla="*/ 121 h 149"/>
              <a:gd name="T116" fmla="*/ 70 w 145"/>
              <a:gd name="T117" fmla="*/ 10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49">
                <a:moveTo>
                  <a:pt x="51" y="68"/>
                </a:moveTo>
                <a:lnTo>
                  <a:pt x="51" y="68"/>
                </a:lnTo>
                <a:lnTo>
                  <a:pt x="59" y="70"/>
                </a:lnTo>
                <a:lnTo>
                  <a:pt x="62" y="63"/>
                </a:lnTo>
                <a:lnTo>
                  <a:pt x="62" y="63"/>
                </a:lnTo>
                <a:lnTo>
                  <a:pt x="68" y="64"/>
                </a:lnTo>
                <a:lnTo>
                  <a:pt x="71" y="68"/>
                </a:lnTo>
                <a:lnTo>
                  <a:pt x="68" y="75"/>
                </a:lnTo>
                <a:lnTo>
                  <a:pt x="68" y="75"/>
                </a:lnTo>
                <a:lnTo>
                  <a:pt x="71" y="77"/>
                </a:lnTo>
                <a:lnTo>
                  <a:pt x="71" y="77"/>
                </a:lnTo>
                <a:lnTo>
                  <a:pt x="73" y="81"/>
                </a:lnTo>
                <a:lnTo>
                  <a:pt x="81" y="77"/>
                </a:lnTo>
                <a:lnTo>
                  <a:pt x="81" y="77"/>
                </a:lnTo>
                <a:lnTo>
                  <a:pt x="84" y="83"/>
                </a:lnTo>
                <a:lnTo>
                  <a:pt x="86" y="86"/>
                </a:lnTo>
                <a:lnTo>
                  <a:pt x="79" y="92"/>
                </a:lnTo>
                <a:lnTo>
                  <a:pt x="79" y="92"/>
                </a:lnTo>
                <a:lnTo>
                  <a:pt x="81" y="97"/>
                </a:lnTo>
                <a:lnTo>
                  <a:pt x="88" y="99"/>
                </a:lnTo>
                <a:lnTo>
                  <a:pt x="88" y="99"/>
                </a:lnTo>
                <a:lnTo>
                  <a:pt x="90" y="105"/>
                </a:lnTo>
                <a:lnTo>
                  <a:pt x="88" y="110"/>
                </a:lnTo>
                <a:lnTo>
                  <a:pt x="81" y="110"/>
                </a:lnTo>
                <a:lnTo>
                  <a:pt x="81" y="110"/>
                </a:lnTo>
                <a:lnTo>
                  <a:pt x="79" y="118"/>
                </a:lnTo>
                <a:lnTo>
                  <a:pt x="86" y="121"/>
                </a:lnTo>
                <a:lnTo>
                  <a:pt x="86" y="121"/>
                </a:lnTo>
                <a:lnTo>
                  <a:pt x="82" y="127"/>
                </a:lnTo>
                <a:lnTo>
                  <a:pt x="81" y="130"/>
                </a:lnTo>
                <a:lnTo>
                  <a:pt x="73" y="129"/>
                </a:lnTo>
                <a:lnTo>
                  <a:pt x="73" y="129"/>
                </a:lnTo>
                <a:lnTo>
                  <a:pt x="71" y="130"/>
                </a:lnTo>
                <a:lnTo>
                  <a:pt x="71" y="130"/>
                </a:lnTo>
                <a:lnTo>
                  <a:pt x="68" y="134"/>
                </a:lnTo>
                <a:lnTo>
                  <a:pt x="71" y="140"/>
                </a:lnTo>
                <a:lnTo>
                  <a:pt x="71" y="140"/>
                </a:lnTo>
                <a:lnTo>
                  <a:pt x="66" y="143"/>
                </a:lnTo>
                <a:lnTo>
                  <a:pt x="62" y="145"/>
                </a:lnTo>
                <a:lnTo>
                  <a:pt x="57" y="140"/>
                </a:lnTo>
                <a:lnTo>
                  <a:pt x="57" y="140"/>
                </a:lnTo>
                <a:lnTo>
                  <a:pt x="51" y="141"/>
                </a:lnTo>
                <a:lnTo>
                  <a:pt x="49" y="149"/>
                </a:lnTo>
                <a:lnTo>
                  <a:pt x="49" y="149"/>
                </a:lnTo>
                <a:lnTo>
                  <a:pt x="44" y="149"/>
                </a:lnTo>
                <a:lnTo>
                  <a:pt x="38" y="149"/>
                </a:lnTo>
                <a:lnTo>
                  <a:pt x="38" y="141"/>
                </a:lnTo>
                <a:lnTo>
                  <a:pt x="38" y="141"/>
                </a:lnTo>
                <a:lnTo>
                  <a:pt x="31" y="140"/>
                </a:lnTo>
                <a:lnTo>
                  <a:pt x="27" y="145"/>
                </a:lnTo>
                <a:lnTo>
                  <a:pt x="27" y="145"/>
                </a:lnTo>
                <a:lnTo>
                  <a:pt x="22" y="143"/>
                </a:lnTo>
                <a:lnTo>
                  <a:pt x="18" y="140"/>
                </a:lnTo>
                <a:lnTo>
                  <a:pt x="20" y="132"/>
                </a:lnTo>
                <a:lnTo>
                  <a:pt x="20" y="132"/>
                </a:lnTo>
                <a:lnTo>
                  <a:pt x="18" y="130"/>
                </a:lnTo>
                <a:lnTo>
                  <a:pt x="18" y="130"/>
                </a:lnTo>
                <a:lnTo>
                  <a:pt x="15" y="129"/>
                </a:lnTo>
                <a:lnTo>
                  <a:pt x="9" y="130"/>
                </a:lnTo>
                <a:lnTo>
                  <a:pt x="9" y="130"/>
                </a:lnTo>
                <a:lnTo>
                  <a:pt x="5" y="127"/>
                </a:lnTo>
                <a:lnTo>
                  <a:pt x="3" y="121"/>
                </a:lnTo>
                <a:lnTo>
                  <a:pt x="9" y="118"/>
                </a:lnTo>
                <a:lnTo>
                  <a:pt x="9" y="118"/>
                </a:lnTo>
                <a:lnTo>
                  <a:pt x="7" y="110"/>
                </a:lnTo>
                <a:lnTo>
                  <a:pt x="0" y="110"/>
                </a:lnTo>
                <a:lnTo>
                  <a:pt x="0" y="110"/>
                </a:lnTo>
                <a:lnTo>
                  <a:pt x="0" y="103"/>
                </a:lnTo>
                <a:lnTo>
                  <a:pt x="0" y="99"/>
                </a:lnTo>
                <a:lnTo>
                  <a:pt x="7" y="97"/>
                </a:lnTo>
                <a:lnTo>
                  <a:pt x="7" y="97"/>
                </a:lnTo>
                <a:lnTo>
                  <a:pt x="9" y="90"/>
                </a:lnTo>
                <a:lnTo>
                  <a:pt x="3" y="86"/>
                </a:lnTo>
                <a:lnTo>
                  <a:pt x="3" y="86"/>
                </a:lnTo>
                <a:lnTo>
                  <a:pt x="5" y="81"/>
                </a:lnTo>
                <a:lnTo>
                  <a:pt x="9" y="77"/>
                </a:lnTo>
                <a:lnTo>
                  <a:pt x="16" y="81"/>
                </a:lnTo>
                <a:lnTo>
                  <a:pt x="16" y="81"/>
                </a:lnTo>
                <a:lnTo>
                  <a:pt x="18" y="77"/>
                </a:lnTo>
                <a:lnTo>
                  <a:pt x="18" y="77"/>
                </a:lnTo>
                <a:lnTo>
                  <a:pt x="20" y="75"/>
                </a:lnTo>
                <a:lnTo>
                  <a:pt x="18" y="68"/>
                </a:lnTo>
                <a:lnTo>
                  <a:pt x="18" y="68"/>
                </a:lnTo>
                <a:lnTo>
                  <a:pt x="22" y="64"/>
                </a:lnTo>
                <a:lnTo>
                  <a:pt x="27" y="63"/>
                </a:lnTo>
                <a:lnTo>
                  <a:pt x="31" y="70"/>
                </a:lnTo>
                <a:lnTo>
                  <a:pt x="31" y="70"/>
                </a:lnTo>
                <a:lnTo>
                  <a:pt x="38" y="68"/>
                </a:lnTo>
                <a:lnTo>
                  <a:pt x="38" y="61"/>
                </a:lnTo>
                <a:lnTo>
                  <a:pt x="38" y="61"/>
                </a:lnTo>
                <a:lnTo>
                  <a:pt x="44" y="59"/>
                </a:lnTo>
                <a:lnTo>
                  <a:pt x="49" y="61"/>
                </a:lnTo>
                <a:lnTo>
                  <a:pt x="51" y="68"/>
                </a:lnTo>
                <a:lnTo>
                  <a:pt x="51" y="68"/>
                </a:lnTo>
                <a:close/>
                <a:moveTo>
                  <a:pt x="121" y="35"/>
                </a:moveTo>
                <a:lnTo>
                  <a:pt x="121" y="30"/>
                </a:lnTo>
                <a:lnTo>
                  <a:pt x="121" y="30"/>
                </a:lnTo>
                <a:lnTo>
                  <a:pt x="114" y="30"/>
                </a:lnTo>
                <a:lnTo>
                  <a:pt x="112" y="35"/>
                </a:lnTo>
                <a:lnTo>
                  <a:pt x="112" y="35"/>
                </a:lnTo>
                <a:lnTo>
                  <a:pt x="108" y="35"/>
                </a:lnTo>
                <a:lnTo>
                  <a:pt x="104" y="31"/>
                </a:lnTo>
                <a:lnTo>
                  <a:pt x="104" y="31"/>
                </a:lnTo>
                <a:lnTo>
                  <a:pt x="99" y="33"/>
                </a:lnTo>
                <a:lnTo>
                  <a:pt x="101" y="39"/>
                </a:lnTo>
                <a:lnTo>
                  <a:pt x="101" y="39"/>
                </a:lnTo>
                <a:lnTo>
                  <a:pt x="97" y="41"/>
                </a:lnTo>
                <a:lnTo>
                  <a:pt x="97" y="41"/>
                </a:lnTo>
                <a:lnTo>
                  <a:pt x="95" y="42"/>
                </a:lnTo>
                <a:lnTo>
                  <a:pt x="92" y="39"/>
                </a:lnTo>
                <a:lnTo>
                  <a:pt x="92" y="39"/>
                </a:lnTo>
                <a:lnTo>
                  <a:pt x="88" y="44"/>
                </a:lnTo>
                <a:lnTo>
                  <a:pt x="92" y="48"/>
                </a:lnTo>
                <a:lnTo>
                  <a:pt x="92" y="48"/>
                </a:lnTo>
                <a:lnTo>
                  <a:pt x="90" y="53"/>
                </a:lnTo>
                <a:lnTo>
                  <a:pt x="84" y="53"/>
                </a:lnTo>
                <a:lnTo>
                  <a:pt x="84" y="53"/>
                </a:lnTo>
                <a:lnTo>
                  <a:pt x="82" y="61"/>
                </a:lnTo>
                <a:lnTo>
                  <a:pt x="88" y="63"/>
                </a:lnTo>
                <a:lnTo>
                  <a:pt x="88" y="63"/>
                </a:lnTo>
                <a:lnTo>
                  <a:pt x="90" y="66"/>
                </a:lnTo>
                <a:lnTo>
                  <a:pt x="84" y="70"/>
                </a:lnTo>
                <a:lnTo>
                  <a:pt x="84" y="70"/>
                </a:lnTo>
                <a:lnTo>
                  <a:pt x="88" y="75"/>
                </a:lnTo>
                <a:lnTo>
                  <a:pt x="92" y="75"/>
                </a:lnTo>
                <a:lnTo>
                  <a:pt x="92" y="75"/>
                </a:lnTo>
                <a:lnTo>
                  <a:pt x="93" y="77"/>
                </a:lnTo>
                <a:lnTo>
                  <a:pt x="93" y="77"/>
                </a:lnTo>
                <a:lnTo>
                  <a:pt x="95" y="79"/>
                </a:lnTo>
                <a:lnTo>
                  <a:pt x="93" y="83"/>
                </a:lnTo>
                <a:lnTo>
                  <a:pt x="93" y="83"/>
                </a:lnTo>
                <a:lnTo>
                  <a:pt x="99" y="86"/>
                </a:lnTo>
                <a:lnTo>
                  <a:pt x="103" y="83"/>
                </a:lnTo>
                <a:lnTo>
                  <a:pt x="103" y="83"/>
                </a:lnTo>
                <a:lnTo>
                  <a:pt x="106" y="85"/>
                </a:lnTo>
                <a:lnTo>
                  <a:pt x="106" y="90"/>
                </a:lnTo>
                <a:lnTo>
                  <a:pt x="106" y="90"/>
                </a:lnTo>
                <a:lnTo>
                  <a:pt x="114" y="92"/>
                </a:lnTo>
                <a:lnTo>
                  <a:pt x="115" y="86"/>
                </a:lnTo>
                <a:lnTo>
                  <a:pt x="115" y="86"/>
                </a:lnTo>
                <a:lnTo>
                  <a:pt x="121" y="86"/>
                </a:lnTo>
                <a:lnTo>
                  <a:pt x="123" y="90"/>
                </a:lnTo>
                <a:lnTo>
                  <a:pt x="123" y="90"/>
                </a:lnTo>
                <a:lnTo>
                  <a:pt x="130" y="86"/>
                </a:lnTo>
                <a:lnTo>
                  <a:pt x="128" y="83"/>
                </a:lnTo>
                <a:lnTo>
                  <a:pt x="128" y="83"/>
                </a:lnTo>
                <a:lnTo>
                  <a:pt x="130" y="81"/>
                </a:lnTo>
                <a:lnTo>
                  <a:pt x="130" y="81"/>
                </a:lnTo>
                <a:lnTo>
                  <a:pt x="132" y="79"/>
                </a:lnTo>
                <a:lnTo>
                  <a:pt x="137" y="81"/>
                </a:lnTo>
                <a:lnTo>
                  <a:pt x="137" y="81"/>
                </a:lnTo>
                <a:lnTo>
                  <a:pt x="141" y="75"/>
                </a:lnTo>
                <a:lnTo>
                  <a:pt x="137" y="72"/>
                </a:lnTo>
                <a:lnTo>
                  <a:pt x="137" y="72"/>
                </a:lnTo>
                <a:lnTo>
                  <a:pt x="139" y="68"/>
                </a:lnTo>
                <a:lnTo>
                  <a:pt x="145" y="68"/>
                </a:lnTo>
                <a:lnTo>
                  <a:pt x="145" y="68"/>
                </a:lnTo>
                <a:lnTo>
                  <a:pt x="145" y="61"/>
                </a:lnTo>
                <a:lnTo>
                  <a:pt x="139" y="59"/>
                </a:lnTo>
                <a:lnTo>
                  <a:pt x="139" y="59"/>
                </a:lnTo>
                <a:lnTo>
                  <a:pt x="139" y="53"/>
                </a:lnTo>
                <a:lnTo>
                  <a:pt x="143" y="52"/>
                </a:lnTo>
                <a:lnTo>
                  <a:pt x="143" y="52"/>
                </a:lnTo>
                <a:lnTo>
                  <a:pt x="141" y="44"/>
                </a:lnTo>
                <a:lnTo>
                  <a:pt x="136" y="46"/>
                </a:lnTo>
                <a:lnTo>
                  <a:pt x="136" y="46"/>
                </a:lnTo>
                <a:lnTo>
                  <a:pt x="134" y="44"/>
                </a:lnTo>
                <a:lnTo>
                  <a:pt x="134" y="44"/>
                </a:lnTo>
                <a:lnTo>
                  <a:pt x="132" y="42"/>
                </a:lnTo>
                <a:lnTo>
                  <a:pt x="136" y="37"/>
                </a:lnTo>
                <a:lnTo>
                  <a:pt x="136" y="37"/>
                </a:lnTo>
                <a:lnTo>
                  <a:pt x="130" y="33"/>
                </a:lnTo>
                <a:lnTo>
                  <a:pt x="126" y="37"/>
                </a:lnTo>
                <a:lnTo>
                  <a:pt x="126" y="37"/>
                </a:lnTo>
                <a:lnTo>
                  <a:pt x="121" y="35"/>
                </a:lnTo>
                <a:lnTo>
                  <a:pt x="121" y="35"/>
                </a:lnTo>
                <a:close/>
                <a:moveTo>
                  <a:pt x="115" y="50"/>
                </a:moveTo>
                <a:lnTo>
                  <a:pt x="115" y="50"/>
                </a:lnTo>
                <a:lnTo>
                  <a:pt x="119" y="50"/>
                </a:lnTo>
                <a:lnTo>
                  <a:pt x="123" y="53"/>
                </a:lnTo>
                <a:lnTo>
                  <a:pt x="123" y="53"/>
                </a:lnTo>
                <a:lnTo>
                  <a:pt x="125" y="57"/>
                </a:lnTo>
                <a:lnTo>
                  <a:pt x="125" y="61"/>
                </a:lnTo>
                <a:lnTo>
                  <a:pt x="125" y="61"/>
                </a:lnTo>
                <a:lnTo>
                  <a:pt x="125" y="66"/>
                </a:lnTo>
                <a:lnTo>
                  <a:pt x="121" y="70"/>
                </a:lnTo>
                <a:lnTo>
                  <a:pt x="121" y="70"/>
                </a:lnTo>
                <a:lnTo>
                  <a:pt x="117" y="72"/>
                </a:lnTo>
                <a:lnTo>
                  <a:pt x="114" y="72"/>
                </a:lnTo>
                <a:lnTo>
                  <a:pt x="114" y="72"/>
                </a:lnTo>
                <a:lnTo>
                  <a:pt x="108" y="70"/>
                </a:lnTo>
                <a:lnTo>
                  <a:pt x="104" y="68"/>
                </a:lnTo>
                <a:lnTo>
                  <a:pt x="104" y="68"/>
                </a:lnTo>
                <a:lnTo>
                  <a:pt x="103" y="64"/>
                </a:lnTo>
                <a:lnTo>
                  <a:pt x="103" y="59"/>
                </a:lnTo>
                <a:lnTo>
                  <a:pt x="103" y="59"/>
                </a:lnTo>
                <a:lnTo>
                  <a:pt x="104" y="55"/>
                </a:lnTo>
                <a:lnTo>
                  <a:pt x="106" y="52"/>
                </a:lnTo>
                <a:lnTo>
                  <a:pt x="106" y="52"/>
                </a:lnTo>
                <a:lnTo>
                  <a:pt x="110" y="50"/>
                </a:lnTo>
                <a:lnTo>
                  <a:pt x="115" y="50"/>
                </a:lnTo>
                <a:lnTo>
                  <a:pt x="115" y="50"/>
                </a:lnTo>
                <a:close/>
                <a:moveTo>
                  <a:pt x="117" y="57"/>
                </a:moveTo>
                <a:lnTo>
                  <a:pt x="117" y="57"/>
                </a:lnTo>
                <a:lnTo>
                  <a:pt x="119" y="61"/>
                </a:lnTo>
                <a:lnTo>
                  <a:pt x="119" y="61"/>
                </a:lnTo>
                <a:lnTo>
                  <a:pt x="117" y="64"/>
                </a:lnTo>
                <a:lnTo>
                  <a:pt x="117" y="64"/>
                </a:lnTo>
                <a:lnTo>
                  <a:pt x="114" y="66"/>
                </a:lnTo>
                <a:lnTo>
                  <a:pt x="114" y="66"/>
                </a:lnTo>
                <a:lnTo>
                  <a:pt x="110" y="64"/>
                </a:lnTo>
                <a:lnTo>
                  <a:pt x="110" y="64"/>
                </a:lnTo>
                <a:lnTo>
                  <a:pt x="108" y="59"/>
                </a:lnTo>
                <a:lnTo>
                  <a:pt x="108" y="59"/>
                </a:lnTo>
                <a:lnTo>
                  <a:pt x="110" y="57"/>
                </a:lnTo>
                <a:lnTo>
                  <a:pt x="110" y="57"/>
                </a:lnTo>
                <a:lnTo>
                  <a:pt x="115" y="55"/>
                </a:lnTo>
                <a:lnTo>
                  <a:pt x="115" y="55"/>
                </a:lnTo>
                <a:lnTo>
                  <a:pt x="117" y="57"/>
                </a:lnTo>
                <a:lnTo>
                  <a:pt x="117" y="57"/>
                </a:lnTo>
                <a:close/>
                <a:moveTo>
                  <a:pt x="128" y="50"/>
                </a:moveTo>
                <a:lnTo>
                  <a:pt x="128" y="50"/>
                </a:lnTo>
                <a:lnTo>
                  <a:pt x="130" y="55"/>
                </a:lnTo>
                <a:lnTo>
                  <a:pt x="132" y="63"/>
                </a:lnTo>
                <a:lnTo>
                  <a:pt x="132" y="63"/>
                </a:lnTo>
                <a:lnTo>
                  <a:pt x="128" y="68"/>
                </a:lnTo>
                <a:lnTo>
                  <a:pt x="125" y="74"/>
                </a:lnTo>
                <a:lnTo>
                  <a:pt x="125" y="74"/>
                </a:lnTo>
                <a:lnTo>
                  <a:pt x="119" y="77"/>
                </a:lnTo>
                <a:lnTo>
                  <a:pt x="112" y="77"/>
                </a:lnTo>
                <a:lnTo>
                  <a:pt x="112" y="77"/>
                </a:lnTo>
                <a:lnTo>
                  <a:pt x="106" y="75"/>
                </a:lnTo>
                <a:lnTo>
                  <a:pt x="101" y="72"/>
                </a:lnTo>
                <a:lnTo>
                  <a:pt x="101" y="72"/>
                </a:lnTo>
                <a:lnTo>
                  <a:pt x="97" y="64"/>
                </a:lnTo>
                <a:lnTo>
                  <a:pt x="97" y="59"/>
                </a:lnTo>
                <a:lnTo>
                  <a:pt x="97" y="59"/>
                </a:lnTo>
                <a:lnTo>
                  <a:pt x="99" y="52"/>
                </a:lnTo>
                <a:lnTo>
                  <a:pt x="103" y="46"/>
                </a:lnTo>
                <a:lnTo>
                  <a:pt x="103" y="46"/>
                </a:lnTo>
                <a:lnTo>
                  <a:pt x="110" y="44"/>
                </a:lnTo>
                <a:lnTo>
                  <a:pt x="115" y="42"/>
                </a:lnTo>
                <a:lnTo>
                  <a:pt x="115" y="42"/>
                </a:lnTo>
                <a:lnTo>
                  <a:pt x="123" y="46"/>
                </a:lnTo>
                <a:lnTo>
                  <a:pt x="128" y="50"/>
                </a:lnTo>
                <a:lnTo>
                  <a:pt x="128" y="50"/>
                </a:lnTo>
                <a:close/>
                <a:moveTo>
                  <a:pt x="66" y="6"/>
                </a:moveTo>
                <a:lnTo>
                  <a:pt x="66" y="0"/>
                </a:lnTo>
                <a:lnTo>
                  <a:pt x="66" y="0"/>
                </a:lnTo>
                <a:lnTo>
                  <a:pt x="59" y="0"/>
                </a:lnTo>
                <a:lnTo>
                  <a:pt x="59" y="6"/>
                </a:lnTo>
                <a:lnTo>
                  <a:pt x="59" y="6"/>
                </a:lnTo>
                <a:lnTo>
                  <a:pt x="53" y="6"/>
                </a:lnTo>
                <a:lnTo>
                  <a:pt x="51" y="2"/>
                </a:lnTo>
                <a:lnTo>
                  <a:pt x="51" y="2"/>
                </a:lnTo>
                <a:lnTo>
                  <a:pt x="44" y="4"/>
                </a:lnTo>
                <a:lnTo>
                  <a:pt x="46" y="9"/>
                </a:lnTo>
                <a:lnTo>
                  <a:pt x="46" y="9"/>
                </a:lnTo>
                <a:lnTo>
                  <a:pt x="44" y="11"/>
                </a:lnTo>
                <a:lnTo>
                  <a:pt x="44" y="11"/>
                </a:lnTo>
                <a:lnTo>
                  <a:pt x="42" y="13"/>
                </a:lnTo>
                <a:lnTo>
                  <a:pt x="37" y="9"/>
                </a:lnTo>
                <a:lnTo>
                  <a:pt x="37" y="9"/>
                </a:lnTo>
                <a:lnTo>
                  <a:pt x="33" y="17"/>
                </a:lnTo>
                <a:lnTo>
                  <a:pt x="37" y="19"/>
                </a:lnTo>
                <a:lnTo>
                  <a:pt x="37" y="19"/>
                </a:lnTo>
                <a:lnTo>
                  <a:pt x="35" y="24"/>
                </a:lnTo>
                <a:lnTo>
                  <a:pt x="29" y="24"/>
                </a:lnTo>
                <a:lnTo>
                  <a:pt x="29" y="24"/>
                </a:lnTo>
                <a:lnTo>
                  <a:pt x="29" y="31"/>
                </a:lnTo>
                <a:lnTo>
                  <a:pt x="33" y="33"/>
                </a:lnTo>
                <a:lnTo>
                  <a:pt x="33" y="33"/>
                </a:lnTo>
                <a:lnTo>
                  <a:pt x="35" y="37"/>
                </a:lnTo>
                <a:lnTo>
                  <a:pt x="29" y="41"/>
                </a:lnTo>
                <a:lnTo>
                  <a:pt x="29" y="41"/>
                </a:lnTo>
                <a:lnTo>
                  <a:pt x="33" y="46"/>
                </a:lnTo>
                <a:lnTo>
                  <a:pt x="38" y="46"/>
                </a:lnTo>
                <a:lnTo>
                  <a:pt x="38" y="46"/>
                </a:lnTo>
                <a:lnTo>
                  <a:pt x="40" y="48"/>
                </a:lnTo>
                <a:lnTo>
                  <a:pt x="40" y="48"/>
                </a:lnTo>
                <a:lnTo>
                  <a:pt x="40" y="50"/>
                </a:lnTo>
                <a:lnTo>
                  <a:pt x="38" y="53"/>
                </a:lnTo>
                <a:lnTo>
                  <a:pt x="38" y="53"/>
                </a:lnTo>
                <a:lnTo>
                  <a:pt x="44" y="59"/>
                </a:lnTo>
                <a:lnTo>
                  <a:pt x="48" y="55"/>
                </a:lnTo>
                <a:lnTo>
                  <a:pt x="48" y="55"/>
                </a:lnTo>
                <a:lnTo>
                  <a:pt x="53" y="57"/>
                </a:lnTo>
                <a:lnTo>
                  <a:pt x="53" y="61"/>
                </a:lnTo>
                <a:lnTo>
                  <a:pt x="53" y="61"/>
                </a:lnTo>
                <a:lnTo>
                  <a:pt x="60" y="63"/>
                </a:lnTo>
                <a:lnTo>
                  <a:pt x="60" y="57"/>
                </a:lnTo>
                <a:lnTo>
                  <a:pt x="60" y="57"/>
                </a:lnTo>
                <a:lnTo>
                  <a:pt x="66" y="57"/>
                </a:lnTo>
                <a:lnTo>
                  <a:pt x="68" y="61"/>
                </a:lnTo>
                <a:lnTo>
                  <a:pt x="68" y="61"/>
                </a:lnTo>
                <a:lnTo>
                  <a:pt x="75" y="57"/>
                </a:lnTo>
                <a:lnTo>
                  <a:pt x="73" y="53"/>
                </a:lnTo>
                <a:lnTo>
                  <a:pt x="73" y="53"/>
                </a:lnTo>
                <a:lnTo>
                  <a:pt x="75" y="52"/>
                </a:lnTo>
                <a:lnTo>
                  <a:pt x="75" y="52"/>
                </a:lnTo>
                <a:lnTo>
                  <a:pt x="79" y="50"/>
                </a:lnTo>
                <a:lnTo>
                  <a:pt x="82" y="53"/>
                </a:lnTo>
                <a:lnTo>
                  <a:pt x="82" y="53"/>
                </a:lnTo>
                <a:lnTo>
                  <a:pt x="86" y="46"/>
                </a:lnTo>
                <a:lnTo>
                  <a:pt x="82" y="42"/>
                </a:lnTo>
                <a:lnTo>
                  <a:pt x="82" y="42"/>
                </a:lnTo>
                <a:lnTo>
                  <a:pt x="84" y="39"/>
                </a:lnTo>
                <a:lnTo>
                  <a:pt x="90" y="39"/>
                </a:lnTo>
                <a:lnTo>
                  <a:pt x="90" y="39"/>
                </a:lnTo>
                <a:lnTo>
                  <a:pt x="90" y="31"/>
                </a:lnTo>
                <a:lnTo>
                  <a:pt x="86" y="30"/>
                </a:lnTo>
                <a:lnTo>
                  <a:pt x="86" y="30"/>
                </a:lnTo>
                <a:lnTo>
                  <a:pt x="84" y="24"/>
                </a:lnTo>
                <a:lnTo>
                  <a:pt x="90" y="22"/>
                </a:lnTo>
                <a:lnTo>
                  <a:pt x="90" y="22"/>
                </a:lnTo>
                <a:lnTo>
                  <a:pt x="86" y="15"/>
                </a:lnTo>
                <a:lnTo>
                  <a:pt x="81" y="17"/>
                </a:lnTo>
                <a:lnTo>
                  <a:pt x="81" y="17"/>
                </a:lnTo>
                <a:lnTo>
                  <a:pt x="81" y="15"/>
                </a:lnTo>
                <a:lnTo>
                  <a:pt x="81" y="15"/>
                </a:lnTo>
                <a:lnTo>
                  <a:pt x="79" y="13"/>
                </a:lnTo>
                <a:lnTo>
                  <a:pt x="81" y="9"/>
                </a:lnTo>
                <a:lnTo>
                  <a:pt x="81" y="9"/>
                </a:lnTo>
                <a:lnTo>
                  <a:pt x="75" y="4"/>
                </a:lnTo>
                <a:lnTo>
                  <a:pt x="71" y="8"/>
                </a:lnTo>
                <a:lnTo>
                  <a:pt x="71" y="8"/>
                </a:lnTo>
                <a:lnTo>
                  <a:pt x="66" y="6"/>
                </a:lnTo>
                <a:lnTo>
                  <a:pt x="66" y="6"/>
                </a:lnTo>
                <a:close/>
                <a:moveTo>
                  <a:pt x="60" y="20"/>
                </a:moveTo>
                <a:lnTo>
                  <a:pt x="60" y="20"/>
                </a:lnTo>
                <a:lnTo>
                  <a:pt x="66" y="22"/>
                </a:lnTo>
                <a:lnTo>
                  <a:pt x="68" y="24"/>
                </a:lnTo>
                <a:lnTo>
                  <a:pt x="68" y="24"/>
                </a:lnTo>
                <a:lnTo>
                  <a:pt x="70" y="28"/>
                </a:lnTo>
                <a:lnTo>
                  <a:pt x="71" y="33"/>
                </a:lnTo>
                <a:lnTo>
                  <a:pt x="71" y="33"/>
                </a:lnTo>
                <a:lnTo>
                  <a:pt x="70" y="37"/>
                </a:lnTo>
                <a:lnTo>
                  <a:pt x="66" y="41"/>
                </a:lnTo>
                <a:lnTo>
                  <a:pt x="66" y="41"/>
                </a:lnTo>
                <a:lnTo>
                  <a:pt x="62" y="42"/>
                </a:lnTo>
                <a:lnTo>
                  <a:pt x="59" y="42"/>
                </a:lnTo>
                <a:lnTo>
                  <a:pt x="59" y="42"/>
                </a:lnTo>
                <a:lnTo>
                  <a:pt x="55" y="41"/>
                </a:lnTo>
                <a:lnTo>
                  <a:pt x="51" y="39"/>
                </a:lnTo>
                <a:lnTo>
                  <a:pt x="51" y="39"/>
                </a:lnTo>
                <a:lnTo>
                  <a:pt x="49" y="35"/>
                </a:lnTo>
                <a:lnTo>
                  <a:pt x="49" y="30"/>
                </a:lnTo>
                <a:lnTo>
                  <a:pt x="49" y="30"/>
                </a:lnTo>
                <a:lnTo>
                  <a:pt x="49" y="26"/>
                </a:lnTo>
                <a:lnTo>
                  <a:pt x="53" y="22"/>
                </a:lnTo>
                <a:lnTo>
                  <a:pt x="53" y="22"/>
                </a:lnTo>
                <a:lnTo>
                  <a:pt x="57" y="20"/>
                </a:lnTo>
                <a:lnTo>
                  <a:pt x="60" y="20"/>
                </a:lnTo>
                <a:lnTo>
                  <a:pt x="60" y="20"/>
                </a:lnTo>
                <a:close/>
                <a:moveTo>
                  <a:pt x="64" y="28"/>
                </a:moveTo>
                <a:lnTo>
                  <a:pt x="64" y="28"/>
                </a:lnTo>
                <a:lnTo>
                  <a:pt x="64" y="31"/>
                </a:lnTo>
                <a:lnTo>
                  <a:pt x="64" y="31"/>
                </a:lnTo>
                <a:lnTo>
                  <a:pt x="62" y="35"/>
                </a:lnTo>
                <a:lnTo>
                  <a:pt x="62" y="35"/>
                </a:lnTo>
                <a:lnTo>
                  <a:pt x="59" y="37"/>
                </a:lnTo>
                <a:lnTo>
                  <a:pt x="59" y="37"/>
                </a:lnTo>
                <a:lnTo>
                  <a:pt x="55" y="35"/>
                </a:lnTo>
                <a:lnTo>
                  <a:pt x="55" y="35"/>
                </a:lnTo>
                <a:lnTo>
                  <a:pt x="55" y="31"/>
                </a:lnTo>
                <a:lnTo>
                  <a:pt x="55" y="31"/>
                </a:lnTo>
                <a:lnTo>
                  <a:pt x="57" y="28"/>
                </a:lnTo>
                <a:lnTo>
                  <a:pt x="57" y="28"/>
                </a:lnTo>
                <a:lnTo>
                  <a:pt x="60" y="26"/>
                </a:lnTo>
                <a:lnTo>
                  <a:pt x="60" y="26"/>
                </a:lnTo>
                <a:lnTo>
                  <a:pt x="64" y="28"/>
                </a:lnTo>
                <a:lnTo>
                  <a:pt x="64" y="28"/>
                </a:lnTo>
                <a:close/>
                <a:moveTo>
                  <a:pt x="73" y="20"/>
                </a:moveTo>
                <a:lnTo>
                  <a:pt x="73" y="20"/>
                </a:lnTo>
                <a:lnTo>
                  <a:pt x="77" y="26"/>
                </a:lnTo>
                <a:lnTo>
                  <a:pt x="77" y="33"/>
                </a:lnTo>
                <a:lnTo>
                  <a:pt x="77" y="33"/>
                </a:lnTo>
                <a:lnTo>
                  <a:pt x="75" y="39"/>
                </a:lnTo>
                <a:lnTo>
                  <a:pt x="70" y="44"/>
                </a:lnTo>
                <a:lnTo>
                  <a:pt x="70" y="44"/>
                </a:lnTo>
                <a:lnTo>
                  <a:pt x="64" y="48"/>
                </a:lnTo>
                <a:lnTo>
                  <a:pt x="59" y="48"/>
                </a:lnTo>
                <a:lnTo>
                  <a:pt x="59" y="48"/>
                </a:lnTo>
                <a:lnTo>
                  <a:pt x="51" y="46"/>
                </a:lnTo>
                <a:lnTo>
                  <a:pt x="46" y="42"/>
                </a:lnTo>
                <a:lnTo>
                  <a:pt x="46" y="42"/>
                </a:lnTo>
                <a:lnTo>
                  <a:pt x="44" y="37"/>
                </a:lnTo>
                <a:lnTo>
                  <a:pt x="42" y="30"/>
                </a:lnTo>
                <a:lnTo>
                  <a:pt x="42" y="30"/>
                </a:lnTo>
                <a:lnTo>
                  <a:pt x="44" y="22"/>
                </a:lnTo>
                <a:lnTo>
                  <a:pt x="49" y="19"/>
                </a:lnTo>
                <a:lnTo>
                  <a:pt x="49" y="19"/>
                </a:lnTo>
                <a:lnTo>
                  <a:pt x="55" y="15"/>
                </a:lnTo>
                <a:lnTo>
                  <a:pt x="62" y="15"/>
                </a:lnTo>
                <a:lnTo>
                  <a:pt x="62" y="15"/>
                </a:lnTo>
                <a:lnTo>
                  <a:pt x="68" y="17"/>
                </a:lnTo>
                <a:lnTo>
                  <a:pt x="73" y="20"/>
                </a:lnTo>
                <a:lnTo>
                  <a:pt x="73" y="20"/>
                </a:lnTo>
                <a:close/>
                <a:moveTo>
                  <a:pt x="44" y="88"/>
                </a:moveTo>
                <a:lnTo>
                  <a:pt x="44" y="88"/>
                </a:lnTo>
                <a:lnTo>
                  <a:pt x="38" y="90"/>
                </a:lnTo>
                <a:lnTo>
                  <a:pt x="33" y="92"/>
                </a:lnTo>
                <a:lnTo>
                  <a:pt x="33" y="92"/>
                </a:lnTo>
                <a:lnTo>
                  <a:pt x="29" y="97"/>
                </a:lnTo>
                <a:lnTo>
                  <a:pt x="27" y="105"/>
                </a:lnTo>
                <a:lnTo>
                  <a:pt x="27" y="105"/>
                </a:lnTo>
                <a:lnTo>
                  <a:pt x="29" y="110"/>
                </a:lnTo>
                <a:lnTo>
                  <a:pt x="33" y="116"/>
                </a:lnTo>
                <a:lnTo>
                  <a:pt x="33" y="116"/>
                </a:lnTo>
                <a:lnTo>
                  <a:pt x="38" y="119"/>
                </a:lnTo>
                <a:lnTo>
                  <a:pt x="44" y="119"/>
                </a:lnTo>
                <a:lnTo>
                  <a:pt x="44" y="119"/>
                </a:lnTo>
                <a:lnTo>
                  <a:pt x="51" y="119"/>
                </a:lnTo>
                <a:lnTo>
                  <a:pt x="55" y="116"/>
                </a:lnTo>
                <a:lnTo>
                  <a:pt x="55" y="116"/>
                </a:lnTo>
                <a:lnTo>
                  <a:pt x="59" y="110"/>
                </a:lnTo>
                <a:lnTo>
                  <a:pt x="60" y="105"/>
                </a:lnTo>
                <a:lnTo>
                  <a:pt x="60" y="105"/>
                </a:lnTo>
                <a:lnTo>
                  <a:pt x="59" y="97"/>
                </a:lnTo>
                <a:lnTo>
                  <a:pt x="55" y="92"/>
                </a:lnTo>
                <a:lnTo>
                  <a:pt x="55" y="92"/>
                </a:lnTo>
                <a:lnTo>
                  <a:pt x="51" y="90"/>
                </a:lnTo>
                <a:lnTo>
                  <a:pt x="44" y="88"/>
                </a:lnTo>
                <a:lnTo>
                  <a:pt x="44" y="88"/>
                </a:lnTo>
                <a:close/>
                <a:moveTo>
                  <a:pt x="49" y="99"/>
                </a:moveTo>
                <a:lnTo>
                  <a:pt x="49" y="99"/>
                </a:lnTo>
                <a:lnTo>
                  <a:pt x="48" y="97"/>
                </a:lnTo>
                <a:lnTo>
                  <a:pt x="44" y="97"/>
                </a:lnTo>
                <a:lnTo>
                  <a:pt x="44" y="97"/>
                </a:lnTo>
                <a:lnTo>
                  <a:pt x="42" y="97"/>
                </a:lnTo>
                <a:lnTo>
                  <a:pt x="38" y="99"/>
                </a:lnTo>
                <a:lnTo>
                  <a:pt x="38" y="99"/>
                </a:lnTo>
                <a:lnTo>
                  <a:pt x="38" y="101"/>
                </a:lnTo>
                <a:lnTo>
                  <a:pt x="37" y="105"/>
                </a:lnTo>
                <a:lnTo>
                  <a:pt x="37" y="105"/>
                </a:lnTo>
                <a:lnTo>
                  <a:pt x="38" y="107"/>
                </a:lnTo>
                <a:lnTo>
                  <a:pt x="38" y="110"/>
                </a:lnTo>
                <a:lnTo>
                  <a:pt x="38" y="110"/>
                </a:lnTo>
                <a:lnTo>
                  <a:pt x="42" y="110"/>
                </a:lnTo>
                <a:lnTo>
                  <a:pt x="44" y="112"/>
                </a:lnTo>
                <a:lnTo>
                  <a:pt x="44" y="112"/>
                </a:lnTo>
                <a:lnTo>
                  <a:pt x="48" y="110"/>
                </a:lnTo>
                <a:lnTo>
                  <a:pt x="49" y="110"/>
                </a:lnTo>
                <a:lnTo>
                  <a:pt x="49" y="110"/>
                </a:lnTo>
                <a:lnTo>
                  <a:pt x="51" y="107"/>
                </a:lnTo>
                <a:lnTo>
                  <a:pt x="51" y="105"/>
                </a:lnTo>
                <a:lnTo>
                  <a:pt x="51" y="105"/>
                </a:lnTo>
                <a:lnTo>
                  <a:pt x="51" y="101"/>
                </a:lnTo>
                <a:lnTo>
                  <a:pt x="49" y="99"/>
                </a:lnTo>
                <a:lnTo>
                  <a:pt x="49" y="99"/>
                </a:lnTo>
                <a:close/>
                <a:moveTo>
                  <a:pt x="62" y="86"/>
                </a:moveTo>
                <a:lnTo>
                  <a:pt x="62" y="86"/>
                </a:lnTo>
                <a:lnTo>
                  <a:pt x="55" y="81"/>
                </a:lnTo>
                <a:lnTo>
                  <a:pt x="44" y="79"/>
                </a:lnTo>
                <a:lnTo>
                  <a:pt x="44" y="79"/>
                </a:lnTo>
                <a:lnTo>
                  <a:pt x="35" y="81"/>
                </a:lnTo>
                <a:lnTo>
                  <a:pt x="27" y="86"/>
                </a:lnTo>
                <a:lnTo>
                  <a:pt x="27" y="86"/>
                </a:lnTo>
                <a:lnTo>
                  <a:pt x="22" y="94"/>
                </a:lnTo>
                <a:lnTo>
                  <a:pt x="20" y="105"/>
                </a:lnTo>
                <a:lnTo>
                  <a:pt x="20" y="105"/>
                </a:lnTo>
                <a:lnTo>
                  <a:pt x="22" y="114"/>
                </a:lnTo>
                <a:lnTo>
                  <a:pt x="27" y="121"/>
                </a:lnTo>
                <a:lnTo>
                  <a:pt x="27" y="121"/>
                </a:lnTo>
                <a:lnTo>
                  <a:pt x="35" y="127"/>
                </a:lnTo>
                <a:lnTo>
                  <a:pt x="44" y="129"/>
                </a:lnTo>
                <a:lnTo>
                  <a:pt x="44" y="129"/>
                </a:lnTo>
                <a:lnTo>
                  <a:pt x="55" y="127"/>
                </a:lnTo>
                <a:lnTo>
                  <a:pt x="62" y="121"/>
                </a:lnTo>
                <a:lnTo>
                  <a:pt x="62" y="121"/>
                </a:lnTo>
                <a:lnTo>
                  <a:pt x="68" y="114"/>
                </a:lnTo>
                <a:lnTo>
                  <a:pt x="70" y="105"/>
                </a:lnTo>
                <a:lnTo>
                  <a:pt x="70" y="105"/>
                </a:lnTo>
                <a:lnTo>
                  <a:pt x="68" y="94"/>
                </a:lnTo>
                <a:lnTo>
                  <a:pt x="62" y="86"/>
                </a:lnTo>
                <a:lnTo>
                  <a:pt x="62" y="86"/>
                </a:lnTo>
                <a:close/>
              </a:path>
            </a:pathLst>
          </a:custGeom>
          <a:solidFill>
            <a:schemeClr val="bg1"/>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97">
              <a:solidFill>
                <a:schemeClr val="bg1"/>
              </a:solidFill>
              <a:latin typeface="Impact" panose="020B0806030902050204" pitchFamily="34" charset="0"/>
              <a:ea typeface="Microsoft YaHei" panose="020B0503020204020204" pitchFamily="34" charset="-122"/>
              <a:sym typeface="Impact" panose="020B0806030902050204" pitchFamily="34" charset="0"/>
            </a:endParaRPr>
          </a:p>
        </p:txBody>
      </p:sp>
      <p:sp>
        <p:nvSpPr>
          <p:cNvPr id="103" name="Freeform 296"/>
          <p:cNvSpPr>
            <a:spLocks/>
          </p:cNvSpPr>
          <p:nvPr/>
        </p:nvSpPr>
        <p:spPr bwMode="auto">
          <a:xfrm>
            <a:off x="2493662" y="2192424"/>
            <a:ext cx="430762" cy="430762"/>
          </a:xfrm>
          <a:custGeom>
            <a:avLst/>
            <a:gdLst>
              <a:gd name="T0" fmla="*/ 24 w 165"/>
              <a:gd name="T1" fmla="*/ 31 h 165"/>
              <a:gd name="T2" fmla="*/ 40 w 165"/>
              <a:gd name="T3" fmla="*/ 37 h 165"/>
              <a:gd name="T4" fmla="*/ 48 w 165"/>
              <a:gd name="T5" fmla="*/ 53 h 165"/>
              <a:gd name="T6" fmla="*/ 123 w 165"/>
              <a:gd name="T7" fmla="*/ 72 h 165"/>
              <a:gd name="T8" fmla="*/ 110 w 165"/>
              <a:gd name="T9" fmla="*/ 35 h 165"/>
              <a:gd name="T10" fmla="*/ 105 w 165"/>
              <a:gd name="T11" fmla="*/ 37 h 165"/>
              <a:gd name="T12" fmla="*/ 97 w 165"/>
              <a:gd name="T13" fmla="*/ 35 h 165"/>
              <a:gd name="T14" fmla="*/ 88 w 165"/>
              <a:gd name="T15" fmla="*/ 26 h 165"/>
              <a:gd name="T16" fmla="*/ 86 w 165"/>
              <a:gd name="T17" fmla="*/ 19 h 165"/>
              <a:gd name="T18" fmla="*/ 92 w 165"/>
              <a:gd name="T19" fmla="*/ 6 h 165"/>
              <a:gd name="T20" fmla="*/ 105 w 165"/>
              <a:gd name="T21" fmla="*/ 0 h 165"/>
              <a:gd name="T22" fmla="*/ 112 w 165"/>
              <a:gd name="T23" fmla="*/ 2 h 165"/>
              <a:gd name="T24" fmla="*/ 121 w 165"/>
              <a:gd name="T25" fmla="*/ 11 h 165"/>
              <a:gd name="T26" fmla="*/ 123 w 165"/>
              <a:gd name="T27" fmla="*/ 19 h 165"/>
              <a:gd name="T28" fmla="*/ 119 w 165"/>
              <a:gd name="T29" fmla="*/ 30 h 165"/>
              <a:gd name="T30" fmla="*/ 138 w 165"/>
              <a:gd name="T31" fmla="*/ 59 h 165"/>
              <a:gd name="T32" fmla="*/ 143 w 165"/>
              <a:gd name="T33" fmla="*/ 57 h 165"/>
              <a:gd name="T34" fmla="*/ 160 w 165"/>
              <a:gd name="T35" fmla="*/ 64 h 165"/>
              <a:gd name="T36" fmla="*/ 165 w 165"/>
              <a:gd name="T37" fmla="*/ 79 h 165"/>
              <a:gd name="T38" fmla="*/ 163 w 165"/>
              <a:gd name="T39" fmla="*/ 88 h 165"/>
              <a:gd name="T40" fmla="*/ 152 w 165"/>
              <a:gd name="T41" fmla="*/ 101 h 165"/>
              <a:gd name="T42" fmla="*/ 143 w 165"/>
              <a:gd name="T43" fmla="*/ 103 h 165"/>
              <a:gd name="T44" fmla="*/ 130 w 165"/>
              <a:gd name="T45" fmla="*/ 97 h 165"/>
              <a:gd name="T46" fmla="*/ 121 w 165"/>
              <a:gd name="T47" fmla="*/ 85 h 165"/>
              <a:gd name="T48" fmla="*/ 46 w 165"/>
              <a:gd name="T49" fmla="*/ 66 h 165"/>
              <a:gd name="T50" fmla="*/ 37 w 165"/>
              <a:gd name="T51" fmla="*/ 74 h 165"/>
              <a:gd name="T52" fmla="*/ 50 w 165"/>
              <a:gd name="T53" fmla="*/ 110 h 165"/>
              <a:gd name="T54" fmla="*/ 53 w 165"/>
              <a:gd name="T55" fmla="*/ 108 h 165"/>
              <a:gd name="T56" fmla="*/ 64 w 165"/>
              <a:gd name="T57" fmla="*/ 112 h 165"/>
              <a:gd name="T58" fmla="*/ 79 w 165"/>
              <a:gd name="T59" fmla="*/ 127 h 165"/>
              <a:gd name="T60" fmla="*/ 81 w 165"/>
              <a:gd name="T61" fmla="*/ 138 h 165"/>
              <a:gd name="T62" fmla="*/ 81 w 165"/>
              <a:gd name="T63" fmla="*/ 143 h 165"/>
              <a:gd name="T64" fmla="*/ 73 w 165"/>
              <a:gd name="T65" fmla="*/ 156 h 165"/>
              <a:gd name="T66" fmla="*/ 59 w 165"/>
              <a:gd name="T67" fmla="*/ 164 h 165"/>
              <a:gd name="T68" fmla="*/ 53 w 165"/>
              <a:gd name="T69" fmla="*/ 165 h 165"/>
              <a:gd name="T70" fmla="*/ 42 w 165"/>
              <a:gd name="T71" fmla="*/ 164 h 165"/>
              <a:gd name="T72" fmla="*/ 28 w 165"/>
              <a:gd name="T73" fmla="*/ 149 h 165"/>
              <a:gd name="T74" fmla="*/ 26 w 165"/>
              <a:gd name="T75" fmla="*/ 138 h 165"/>
              <a:gd name="T76" fmla="*/ 26 w 165"/>
              <a:gd name="T77" fmla="*/ 131 h 165"/>
              <a:gd name="T78" fmla="*/ 33 w 165"/>
              <a:gd name="T79" fmla="*/ 118 h 165"/>
              <a:gd name="T80" fmla="*/ 26 w 165"/>
              <a:gd name="T81" fmla="*/ 77 h 165"/>
              <a:gd name="T82" fmla="*/ 24 w 165"/>
              <a:gd name="T83" fmla="*/ 77 h 165"/>
              <a:gd name="T84" fmla="*/ 15 w 165"/>
              <a:gd name="T85" fmla="*/ 75 h 165"/>
              <a:gd name="T86" fmla="*/ 2 w 165"/>
              <a:gd name="T87" fmla="*/ 63 h 165"/>
              <a:gd name="T88" fmla="*/ 0 w 165"/>
              <a:gd name="T89" fmla="*/ 53 h 165"/>
              <a:gd name="T90" fmla="*/ 7 w 165"/>
              <a:gd name="T91" fmla="*/ 37 h 165"/>
              <a:gd name="T92" fmla="*/ 24 w 165"/>
              <a:gd name="T93" fmla="*/ 3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165">
                <a:moveTo>
                  <a:pt x="24" y="31"/>
                </a:moveTo>
                <a:lnTo>
                  <a:pt x="24" y="31"/>
                </a:lnTo>
                <a:lnTo>
                  <a:pt x="33" y="33"/>
                </a:lnTo>
                <a:lnTo>
                  <a:pt x="40" y="37"/>
                </a:lnTo>
                <a:lnTo>
                  <a:pt x="46" y="44"/>
                </a:lnTo>
                <a:lnTo>
                  <a:pt x="48" y="53"/>
                </a:lnTo>
                <a:lnTo>
                  <a:pt x="123" y="72"/>
                </a:lnTo>
                <a:lnTo>
                  <a:pt x="123" y="72"/>
                </a:lnTo>
                <a:lnTo>
                  <a:pt x="127" y="64"/>
                </a:lnTo>
                <a:lnTo>
                  <a:pt x="110" y="35"/>
                </a:lnTo>
                <a:lnTo>
                  <a:pt x="110" y="35"/>
                </a:lnTo>
                <a:lnTo>
                  <a:pt x="105" y="37"/>
                </a:lnTo>
                <a:lnTo>
                  <a:pt x="105" y="37"/>
                </a:lnTo>
                <a:lnTo>
                  <a:pt x="97" y="35"/>
                </a:lnTo>
                <a:lnTo>
                  <a:pt x="92" y="31"/>
                </a:lnTo>
                <a:lnTo>
                  <a:pt x="88" y="26"/>
                </a:lnTo>
                <a:lnTo>
                  <a:pt x="86" y="19"/>
                </a:lnTo>
                <a:lnTo>
                  <a:pt x="86" y="19"/>
                </a:lnTo>
                <a:lnTo>
                  <a:pt x="88" y="11"/>
                </a:lnTo>
                <a:lnTo>
                  <a:pt x="92" y="6"/>
                </a:lnTo>
                <a:lnTo>
                  <a:pt x="97" y="2"/>
                </a:lnTo>
                <a:lnTo>
                  <a:pt x="105" y="0"/>
                </a:lnTo>
                <a:lnTo>
                  <a:pt x="105" y="0"/>
                </a:lnTo>
                <a:lnTo>
                  <a:pt x="112" y="2"/>
                </a:lnTo>
                <a:lnTo>
                  <a:pt x="117" y="6"/>
                </a:lnTo>
                <a:lnTo>
                  <a:pt x="121" y="11"/>
                </a:lnTo>
                <a:lnTo>
                  <a:pt x="123" y="19"/>
                </a:lnTo>
                <a:lnTo>
                  <a:pt x="123" y="19"/>
                </a:lnTo>
                <a:lnTo>
                  <a:pt x="121" y="24"/>
                </a:lnTo>
                <a:lnTo>
                  <a:pt x="119" y="30"/>
                </a:lnTo>
                <a:lnTo>
                  <a:pt x="138" y="59"/>
                </a:lnTo>
                <a:lnTo>
                  <a:pt x="138" y="59"/>
                </a:lnTo>
                <a:lnTo>
                  <a:pt x="143" y="57"/>
                </a:lnTo>
                <a:lnTo>
                  <a:pt x="143" y="57"/>
                </a:lnTo>
                <a:lnTo>
                  <a:pt x="152" y="59"/>
                </a:lnTo>
                <a:lnTo>
                  <a:pt x="160" y="64"/>
                </a:lnTo>
                <a:lnTo>
                  <a:pt x="163" y="72"/>
                </a:lnTo>
                <a:lnTo>
                  <a:pt x="165" y="79"/>
                </a:lnTo>
                <a:lnTo>
                  <a:pt x="165" y="79"/>
                </a:lnTo>
                <a:lnTo>
                  <a:pt x="163" y="88"/>
                </a:lnTo>
                <a:lnTo>
                  <a:pt x="160" y="96"/>
                </a:lnTo>
                <a:lnTo>
                  <a:pt x="152" y="101"/>
                </a:lnTo>
                <a:lnTo>
                  <a:pt x="143" y="103"/>
                </a:lnTo>
                <a:lnTo>
                  <a:pt x="143" y="103"/>
                </a:lnTo>
                <a:lnTo>
                  <a:pt x="136" y="101"/>
                </a:lnTo>
                <a:lnTo>
                  <a:pt x="130" y="97"/>
                </a:lnTo>
                <a:lnTo>
                  <a:pt x="125" y="92"/>
                </a:lnTo>
                <a:lnTo>
                  <a:pt x="121" y="85"/>
                </a:lnTo>
                <a:lnTo>
                  <a:pt x="46" y="66"/>
                </a:lnTo>
                <a:lnTo>
                  <a:pt x="46" y="66"/>
                </a:lnTo>
                <a:lnTo>
                  <a:pt x="42" y="70"/>
                </a:lnTo>
                <a:lnTo>
                  <a:pt x="37" y="74"/>
                </a:lnTo>
                <a:lnTo>
                  <a:pt x="50" y="110"/>
                </a:lnTo>
                <a:lnTo>
                  <a:pt x="50" y="110"/>
                </a:lnTo>
                <a:lnTo>
                  <a:pt x="53" y="108"/>
                </a:lnTo>
                <a:lnTo>
                  <a:pt x="53" y="108"/>
                </a:lnTo>
                <a:lnTo>
                  <a:pt x="59" y="110"/>
                </a:lnTo>
                <a:lnTo>
                  <a:pt x="64" y="112"/>
                </a:lnTo>
                <a:lnTo>
                  <a:pt x="73" y="118"/>
                </a:lnTo>
                <a:lnTo>
                  <a:pt x="79" y="127"/>
                </a:lnTo>
                <a:lnTo>
                  <a:pt x="81" y="132"/>
                </a:lnTo>
                <a:lnTo>
                  <a:pt x="81" y="138"/>
                </a:lnTo>
                <a:lnTo>
                  <a:pt x="81" y="138"/>
                </a:lnTo>
                <a:lnTo>
                  <a:pt x="81" y="143"/>
                </a:lnTo>
                <a:lnTo>
                  <a:pt x="79" y="149"/>
                </a:lnTo>
                <a:lnTo>
                  <a:pt x="73" y="156"/>
                </a:lnTo>
                <a:lnTo>
                  <a:pt x="64" y="164"/>
                </a:lnTo>
                <a:lnTo>
                  <a:pt x="59" y="164"/>
                </a:lnTo>
                <a:lnTo>
                  <a:pt x="53" y="165"/>
                </a:lnTo>
                <a:lnTo>
                  <a:pt x="53" y="165"/>
                </a:lnTo>
                <a:lnTo>
                  <a:pt x="48" y="164"/>
                </a:lnTo>
                <a:lnTo>
                  <a:pt x="42" y="164"/>
                </a:lnTo>
                <a:lnTo>
                  <a:pt x="33" y="156"/>
                </a:lnTo>
                <a:lnTo>
                  <a:pt x="28" y="149"/>
                </a:lnTo>
                <a:lnTo>
                  <a:pt x="26" y="143"/>
                </a:lnTo>
                <a:lnTo>
                  <a:pt x="26" y="138"/>
                </a:lnTo>
                <a:lnTo>
                  <a:pt x="26" y="138"/>
                </a:lnTo>
                <a:lnTo>
                  <a:pt x="26" y="131"/>
                </a:lnTo>
                <a:lnTo>
                  <a:pt x="29" y="123"/>
                </a:lnTo>
                <a:lnTo>
                  <a:pt x="33" y="118"/>
                </a:lnTo>
                <a:lnTo>
                  <a:pt x="39" y="114"/>
                </a:lnTo>
                <a:lnTo>
                  <a:pt x="26" y="77"/>
                </a:lnTo>
                <a:lnTo>
                  <a:pt x="26" y="77"/>
                </a:lnTo>
                <a:lnTo>
                  <a:pt x="24" y="77"/>
                </a:lnTo>
                <a:lnTo>
                  <a:pt x="24" y="77"/>
                </a:lnTo>
                <a:lnTo>
                  <a:pt x="15" y="75"/>
                </a:lnTo>
                <a:lnTo>
                  <a:pt x="7" y="70"/>
                </a:lnTo>
                <a:lnTo>
                  <a:pt x="2" y="63"/>
                </a:lnTo>
                <a:lnTo>
                  <a:pt x="0" y="53"/>
                </a:lnTo>
                <a:lnTo>
                  <a:pt x="0" y="53"/>
                </a:lnTo>
                <a:lnTo>
                  <a:pt x="2" y="44"/>
                </a:lnTo>
                <a:lnTo>
                  <a:pt x="7" y="37"/>
                </a:lnTo>
                <a:lnTo>
                  <a:pt x="15" y="33"/>
                </a:lnTo>
                <a:lnTo>
                  <a:pt x="24" y="31"/>
                </a:lnTo>
                <a:lnTo>
                  <a:pt x="24" y="31"/>
                </a:lnTo>
                <a:close/>
              </a:path>
            </a:pathLst>
          </a:custGeom>
          <a:solidFill>
            <a:schemeClr val="bg1"/>
          </a:soli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99">
              <a:solidFill>
                <a:schemeClr val="bg1"/>
              </a:solidFill>
              <a:latin typeface="Impact" panose="020B0806030902050204" pitchFamily="34" charset="0"/>
              <a:ea typeface="Microsoft YaHei" panose="020B0503020204020204" pitchFamily="34" charset="-122"/>
              <a:sym typeface="Impact" panose="020B0806030902050204" pitchFamily="34" charset="0"/>
            </a:endParaRPr>
          </a:p>
        </p:txBody>
      </p:sp>
      <p:sp>
        <p:nvSpPr>
          <p:cNvPr id="104" name="文本框 5"/>
          <p:cNvSpPr txBox="1">
            <a:spLocks noChangeArrowheads="1"/>
          </p:cNvSpPr>
          <p:nvPr/>
        </p:nvSpPr>
        <p:spPr bwMode="auto">
          <a:xfrm>
            <a:off x="420839" y="676586"/>
            <a:ext cx="11354158" cy="7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64" eaLnBrk="0" fontAlgn="base" hangingPunct="0">
              <a:lnSpc>
                <a:spcPct val="125000"/>
              </a:lnSpc>
              <a:spcBef>
                <a:spcPct val="0"/>
              </a:spcBef>
              <a:spcAft>
                <a:spcPct val="0"/>
              </a:spcAft>
              <a:buSzPct val="85000"/>
              <a:buNone/>
              <a:defRPr/>
            </a:pPr>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智慧图书馆管理</a:t>
            </a: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平台</a:t>
            </a:r>
            <a:r>
              <a:rPr lang="en-US" altLang="zh-CN"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a:t>
            </a:r>
            <a:r>
              <a:rPr lang="zh-CN" altLang="en-US" sz="3600" b="1" spc="300" dirty="0">
                <a:solidFill>
                  <a:srgbClr val="FFFF00"/>
                </a:solidFill>
                <a:latin typeface="Microsoft YaHei" panose="020B0503020204020204" pitchFamily="34" charset="-122"/>
                <a:ea typeface="Microsoft YaHei" panose="020B0503020204020204" pitchFamily="34" charset="-122"/>
              </a:rPr>
              <a:t>四</a:t>
            </a:r>
            <a:r>
              <a:rPr lang="zh-CN" altLang="en-US" sz="3600" b="1" spc="300" dirty="0" smtClean="0">
                <a:solidFill>
                  <a:srgbClr val="FFFF00"/>
                </a:solidFill>
                <a:latin typeface="Microsoft YaHei" panose="020B0503020204020204" pitchFamily="34" charset="-122"/>
                <a:ea typeface="Microsoft YaHei" panose="020B0503020204020204" pitchFamily="34" charset="-122"/>
              </a:rPr>
              <a:t>个统一管理</a:t>
            </a:r>
            <a:endParaRPr lang="zh-CN" altLang="en-US" sz="3600" b="1" spc="300"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92795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par>
                          <p:cTn id="8" fill="hold">
                            <p:stCondLst>
                              <p:cond delay="500"/>
                            </p:stCondLst>
                            <p:childTnLst>
                              <p:par>
                                <p:cTn id="9" presetID="53" presetClass="entr" presetSubtype="16" fill="hold" grpId="0" nodeType="afterEffect">
                                  <p:stCondLst>
                                    <p:cond delay="500"/>
                                  </p:stCondLst>
                                  <p:childTnLst>
                                    <p:set>
                                      <p:cBhvr>
                                        <p:cTn id="10" dur="1" fill="hold">
                                          <p:stCondLst>
                                            <p:cond delay="0"/>
                                          </p:stCondLst>
                                        </p:cTn>
                                        <p:tgtEl>
                                          <p:spTgt spid="93"/>
                                        </p:tgtEl>
                                        <p:attrNameLst>
                                          <p:attrName>style.visibility</p:attrName>
                                        </p:attrNameLst>
                                      </p:cBhvr>
                                      <p:to>
                                        <p:strVal val="visible"/>
                                      </p:to>
                                    </p:set>
                                    <p:anim calcmode="lin" valueType="num">
                                      <p:cBhvr>
                                        <p:cTn id="11" dur="500" fill="hold"/>
                                        <p:tgtEl>
                                          <p:spTgt spid="93"/>
                                        </p:tgtEl>
                                        <p:attrNameLst>
                                          <p:attrName>ppt_w</p:attrName>
                                        </p:attrNameLst>
                                      </p:cBhvr>
                                      <p:tavLst>
                                        <p:tav tm="0">
                                          <p:val>
                                            <p:fltVal val="0"/>
                                          </p:val>
                                        </p:tav>
                                        <p:tav tm="100000">
                                          <p:val>
                                            <p:strVal val="#ppt_w"/>
                                          </p:val>
                                        </p:tav>
                                      </p:tavLst>
                                    </p:anim>
                                    <p:anim calcmode="lin" valueType="num">
                                      <p:cBhvr>
                                        <p:cTn id="12" dur="500" fill="hold"/>
                                        <p:tgtEl>
                                          <p:spTgt spid="93"/>
                                        </p:tgtEl>
                                        <p:attrNameLst>
                                          <p:attrName>ppt_h</p:attrName>
                                        </p:attrNameLst>
                                      </p:cBhvr>
                                      <p:tavLst>
                                        <p:tav tm="0">
                                          <p:val>
                                            <p:fltVal val="0"/>
                                          </p:val>
                                        </p:tav>
                                        <p:tav tm="100000">
                                          <p:val>
                                            <p:strVal val="#ppt_h"/>
                                          </p:val>
                                        </p:tav>
                                      </p:tavLst>
                                    </p:anim>
                                    <p:animEffect transition="in" filter="fade">
                                      <p:cBhvr>
                                        <p:cTn id="13" dur="500"/>
                                        <p:tgtEl>
                                          <p:spTgt spid="9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9"/>
                                        </p:tgtEl>
                                        <p:attrNameLst>
                                          <p:attrName>style.visibility</p:attrName>
                                        </p:attrNameLst>
                                      </p:cBhvr>
                                      <p:to>
                                        <p:strVal val="visible"/>
                                      </p:to>
                                    </p:set>
                                    <p:anim calcmode="lin" valueType="num">
                                      <p:cBhvr>
                                        <p:cTn id="16" dur="500" fill="hold"/>
                                        <p:tgtEl>
                                          <p:spTgt spid="89"/>
                                        </p:tgtEl>
                                        <p:attrNameLst>
                                          <p:attrName>ppt_w</p:attrName>
                                        </p:attrNameLst>
                                      </p:cBhvr>
                                      <p:tavLst>
                                        <p:tav tm="0">
                                          <p:val>
                                            <p:fltVal val="0"/>
                                          </p:val>
                                        </p:tav>
                                        <p:tav tm="100000">
                                          <p:val>
                                            <p:strVal val="#ppt_w"/>
                                          </p:val>
                                        </p:tav>
                                      </p:tavLst>
                                    </p:anim>
                                    <p:anim calcmode="lin" valueType="num">
                                      <p:cBhvr>
                                        <p:cTn id="17" dur="500" fill="hold"/>
                                        <p:tgtEl>
                                          <p:spTgt spid="89"/>
                                        </p:tgtEl>
                                        <p:attrNameLst>
                                          <p:attrName>ppt_h</p:attrName>
                                        </p:attrNameLst>
                                      </p:cBhvr>
                                      <p:tavLst>
                                        <p:tav tm="0">
                                          <p:val>
                                            <p:fltVal val="0"/>
                                          </p:val>
                                        </p:tav>
                                        <p:tav tm="100000">
                                          <p:val>
                                            <p:strVal val="#ppt_h"/>
                                          </p:val>
                                        </p:tav>
                                      </p:tavLst>
                                    </p:anim>
                                    <p:animEffect transition="in" filter="fade">
                                      <p:cBhvr>
                                        <p:cTn id="18" dur="500"/>
                                        <p:tgtEl>
                                          <p:spTgt spid="89"/>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94"/>
                                        </p:tgtEl>
                                        <p:attrNameLst>
                                          <p:attrName>style.visibility</p:attrName>
                                        </p:attrNameLst>
                                      </p:cBhvr>
                                      <p:to>
                                        <p:strVal val="visible"/>
                                      </p:to>
                                    </p:set>
                                    <p:anim calcmode="lin" valueType="num">
                                      <p:cBhvr>
                                        <p:cTn id="22" dur="250" fill="hold"/>
                                        <p:tgtEl>
                                          <p:spTgt spid="94"/>
                                        </p:tgtEl>
                                        <p:attrNameLst>
                                          <p:attrName>ppt_w</p:attrName>
                                        </p:attrNameLst>
                                      </p:cBhvr>
                                      <p:tavLst>
                                        <p:tav tm="0">
                                          <p:val>
                                            <p:fltVal val="0"/>
                                          </p:val>
                                        </p:tav>
                                        <p:tav tm="100000">
                                          <p:val>
                                            <p:strVal val="#ppt_w"/>
                                          </p:val>
                                        </p:tav>
                                      </p:tavLst>
                                    </p:anim>
                                    <p:anim calcmode="lin" valueType="num">
                                      <p:cBhvr>
                                        <p:cTn id="23" dur="250" fill="hold"/>
                                        <p:tgtEl>
                                          <p:spTgt spid="94"/>
                                        </p:tgtEl>
                                        <p:attrNameLst>
                                          <p:attrName>ppt_h</p:attrName>
                                        </p:attrNameLst>
                                      </p:cBhvr>
                                      <p:tavLst>
                                        <p:tav tm="0">
                                          <p:val>
                                            <p:fltVal val="0"/>
                                          </p:val>
                                        </p:tav>
                                        <p:tav tm="100000">
                                          <p:val>
                                            <p:strVal val="#ppt_h"/>
                                          </p:val>
                                        </p:tav>
                                      </p:tavLst>
                                    </p:anim>
                                    <p:animEffect transition="in" filter="fade">
                                      <p:cBhvr>
                                        <p:cTn id="24" dur="250"/>
                                        <p:tgtEl>
                                          <p:spTgt spid="9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1"/>
                                        </p:tgtEl>
                                        <p:attrNameLst>
                                          <p:attrName>style.visibility</p:attrName>
                                        </p:attrNameLst>
                                      </p:cBhvr>
                                      <p:to>
                                        <p:strVal val="visible"/>
                                      </p:to>
                                    </p:set>
                                    <p:anim calcmode="lin" valueType="num">
                                      <p:cBhvr>
                                        <p:cTn id="27" dur="500" fill="hold"/>
                                        <p:tgtEl>
                                          <p:spTgt spid="91"/>
                                        </p:tgtEl>
                                        <p:attrNameLst>
                                          <p:attrName>ppt_w</p:attrName>
                                        </p:attrNameLst>
                                      </p:cBhvr>
                                      <p:tavLst>
                                        <p:tav tm="0">
                                          <p:val>
                                            <p:fltVal val="0"/>
                                          </p:val>
                                        </p:tav>
                                        <p:tav tm="100000">
                                          <p:val>
                                            <p:strVal val="#ppt_w"/>
                                          </p:val>
                                        </p:tav>
                                      </p:tavLst>
                                    </p:anim>
                                    <p:anim calcmode="lin" valueType="num">
                                      <p:cBhvr>
                                        <p:cTn id="28" dur="500" fill="hold"/>
                                        <p:tgtEl>
                                          <p:spTgt spid="91"/>
                                        </p:tgtEl>
                                        <p:attrNameLst>
                                          <p:attrName>ppt_h</p:attrName>
                                        </p:attrNameLst>
                                      </p:cBhvr>
                                      <p:tavLst>
                                        <p:tav tm="0">
                                          <p:val>
                                            <p:fltVal val="0"/>
                                          </p:val>
                                        </p:tav>
                                        <p:tav tm="100000">
                                          <p:val>
                                            <p:strVal val="#ppt_h"/>
                                          </p:val>
                                        </p:tav>
                                      </p:tavLst>
                                    </p:anim>
                                    <p:animEffect transition="in" filter="fade">
                                      <p:cBhvr>
                                        <p:cTn id="29" dur="500"/>
                                        <p:tgtEl>
                                          <p:spTgt spid="91"/>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96"/>
                                        </p:tgtEl>
                                        <p:attrNameLst>
                                          <p:attrName>style.visibility</p:attrName>
                                        </p:attrNameLst>
                                      </p:cBhvr>
                                      <p:to>
                                        <p:strVal val="visible"/>
                                      </p:to>
                                    </p:set>
                                    <p:anim calcmode="lin" valueType="num">
                                      <p:cBhvr>
                                        <p:cTn id="33" dur="250" fill="hold"/>
                                        <p:tgtEl>
                                          <p:spTgt spid="96"/>
                                        </p:tgtEl>
                                        <p:attrNameLst>
                                          <p:attrName>ppt_w</p:attrName>
                                        </p:attrNameLst>
                                      </p:cBhvr>
                                      <p:tavLst>
                                        <p:tav tm="0">
                                          <p:val>
                                            <p:fltVal val="0"/>
                                          </p:val>
                                        </p:tav>
                                        <p:tav tm="100000">
                                          <p:val>
                                            <p:strVal val="#ppt_w"/>
                                          </p:val>
                                        </p:tav>
                                      </p:tavLst>
                                    </p:anim>
                                    <p:anim calcmode="lin" valueType="num">
                                      <p:cBhvr>
                                        <p:cTn id="34" dur="250" fill="hold"/>
                                        <p:tgtEl>
                                          <p:spTgt spid="96"/>
                                        </p:tgtEl>
                                        <p:attrNameLst>
                                          <p:attrName>ppt_h</p:attrName>
                                        </p:attrNameLst>
                                      </p:cBhvr>
                                      <p:tavLst>
                                        <p:tav tm="0">
                                          <p:val>
                                            <p:fltVal val="0"/>
                                          </p:val>
                                        </p:tav>
                                        <p:tav tm="100000">
                                          <p:val>
                                            <p:strVal val="#ppt_h"/>
                                          </p:val>
                                        </p:tav>
                                      </p:tavLst>
                                    </p:anim>
                                    <p:animEffect transition="in" filter="fade">
                                      <p:cBhvr>
                                        <p:cTn id="35" dur="250"/>
                                        <p:tgtEl>
                                          <p:spTgt spid="9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2"/>
                                        </p:tgtEl>
                                        <p:attrNameLst>
                                          <p:attrName>style.visibility</p:attrName>
                                        </p:attrNameLst>
                                      </p:cBhvr>
                                      <p:to>
                                        <p:strVal val="visible"/>
                                      </p:to>
                                    </p:set>
                                    <p:anim calcmode="lin" valueType="num">
                                      <p:cBhvr>
                                        <p:cTn id="38" dur="500" fill="hold"/>
                                        <p:tgtEl>
                                          <p:spTgt spid="92"/>
                                        </p:tgtEl>
                                        <p:attrNameLst>
                                          <p:attrName>ppt_w</p:attrName>
                                        </p:attrNameLst>
                                      </p:cBhvr>
                                      <p:tavLst>
                                        <p:tav tm="0">
                                          <p:val>
                                            <p:fltVal val="0"/>
                                          </p:val>
                                        </p:tav>
                                        <p:tav tm="100000">
                                          <p:val>
                                            <p:strVal val="#ppt_w"/>
                                          </p:val>
                                        </p:tav>
                                      </p:tavLst>
                                    </p:anim>
                                    <p:anim calcmode="lin" valueType="num">
                                      <p:cBhvr>
                                        <p:cTn id="39" dur="500" fill="hold"/>
                                        <p:tgtEl>
                                          <p:spTgt spid="92"/>
                                        </p:tgtEl>
                                        <p:attrNameLst>
                                          <p:attrName>ppt_h</p:attrName>
                                        </p:attrNameLst>
                                      </p:cBhvr>
                                      <p:tavLst>
                                        <p:tav tm="0">
                                          <p:val>
                                            <p:fltVal val="0"/>
                                          </p:val>
                                        </p:tav>
                                        <p:tav tm="100000">
                                          <p:val>
                                            <p:strVal val="#ppt_h"/>
                                          </p:val>
                                        </p:tav>
                                      </p:tavLst>
                                    </p:anim>
                                    <p:animEffect transition="in" filter="fade">
                                      <p:cBhvr>
                                        <p:cTn id="40" dur="500"/>
                                        <p:tgtEl>
                                          <p:spTgt spid="92"/>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 calcmode="lin" valueType="num">
                                      <p:cBhvr>
                                        <p:cTn id="44" dur="250" fill="hold"/>
                                        <p:tgtEl>
                                          <p:spTgt spid="95"/>
                                        </p:tgtEl>
                                        <p:attrNameLst>
                                          <p:attrName>ppt_w</p:attrName>
                                        </p:attrNameLst>
                                      </p:cBhvr>
                                      <p:tavLst>
                                        <p:tav tm="0">
                                          <p:val>
                                            <p:fltVal val="0"/>
                                          </p:val>
                                        </p:tav>
                                        <p:tav tm="100000">
                                          <p:val>
                                            <p:strVal val="#ppt_w"/>
                                          </p:val>
                                        </p:tav>
                                      </p:tavLst>
                                    </p:anim>
                                    <p:anim calcmode="lin" valueType="num">
                                      <p:cBhvr>
                                        <p:cTn id="45" dur="250" fill="hold"/>
                                        <p:tgtEl>
                                          <p:spTgt spid="95"/>
                                        </p:tgtEl>
                                        <p:attrNameLst>
                                          <p:attrName>ppt_h</p:attrName>
                                        </p:attrNameLst>
                                      </p:cBhvr>
                                      <p:tavLst>
                                        <p:tav tm="0">
                                          <p:val>
                                            <p:fltVal val="0"/>
                                          </p:val>
                                        </p:tav>
                                        <p:tav tm="100000">
                                          <p:val>
                                            <p:strVal val="#ppt_h"/>
                                          </p:val>
                                        </p:tav>
                                      </p:tavLst>
                                    </p:anim>
                                    <p:animEffect transition="in" filter="fade">
                                      <p:cBhvr>
                                        <p:cTn id="46" dur="250"/>
                                        <p:tgtEl>
                                          <p:spTgt spid="9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90"/>
                                        </p:tgtEl>
                                        <p:attrNameLst>
                                          <p:attrName>style.visibility</p:attrName>
                                        </p:attrNameLst>
                                      </p:cBhvr>
                                      <p:to>
                                        <p:strVal val="visible"/>
                                      </p:to>
                                    </p:set>
                                    <p:anim calcmode="lin" valueType="num">
                                      <p:cBhvr>
                                        <p:cTn id="49" dur="500" fill="hold"/>
                                        <p:tgtEl>
                                          <p:spTgt spid="90"/>
                                        </p:tgtEl>
                                        <p:attrNameLst>
                                          <p:attrName>ppt_w</p:attrName>
                                        </p:attrNameLst>
                                      </p:cBhvr>
                                      <p:tavLst>
                                        <p:tav tm="0">
                                          <p:val>
                                            <p:fltVal val="0"/>
                                          </p:val>
                                        </p:tav>
                                        <p:tav tm="100000">
                                          <p:val>
                                            <p:strVal val="#ppt_w"/>
                                          </p:val>
                                        </p:tav>
                                      </p:tavLst>
                                    </p:anim>
                                    <p:anim calcmode="lin" valueType="num">
                                      <p:cBhvr>
                                        <p:cTn id="50" dur="500" fill="hold"/>
                                        <p:tgtEl>
                                          <p:spTgt spid="90"/>
                                        </p:tgtEl>
                                        <p:attrNameLst>
                                          <p:attrName>ppt_h</p:attrName>
                                        </p:attrNameLst>
                                      </p:cBhvr>
                                      <p:tavLst>
                                        <p:tav tm="0">
                                          <p:val>
                                            <p:fltVal val="0"/>
                                          </p:val>
                                        </p:tav>
                                        <p:tav tm="100000">
                                          <p:val>
                                            <p:strVal val="#ppt_h"/>
                                          </p:val>
                                        </p:tav>
                                      </p:tavLst>
                                    </p:anim>
                                    <p:animEffect transition="in" filter="fade">
                                      <p:cBhvr>
                                        <p:cTn id="51" dur="500"/>
                                        <p:tgtEl>
                                          <p:spTgt spid="9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97"/>
                                        </p:tgtEl>
                                        <p:attrNameLst>
                                          <p:attrName>style.visibility</p:attrName>
                                        </p:attrNameLst>
                                      </p:cBhvr>
                                      <p:to>
                                        <p:strVal val="visible"/>
                                      </p:to>
                                    </p:set>
                                    <p:anim calcmode="lin" valueType="num">
                                      <p:cBhvr>
                                        <p:cTn id="54" dur="500" fill="hold"/>
                                        <p:tgtEl>
                                          <p:spTgt spid="97"/>
                                        </p:tgtEl>
                                        <p:attrNameLst>
                                          <p:attrName>ppt_w</p:attrName>
                                        </p:attrNameLst>
                                      </p:cBhvr>
                                      <p:tavLst>
                                        <p:tav tm="0">
                                          <p:val>
                                            <p:fltVal val="0"/>
                                          </p:val>
                                        </p:tav>
                                        <p:tav tm="100000">
                                          <p:val>
                                            <p:strVal val="#ppt_w"/>
                                          </p:val>
                                        </p:tav>
                                      </p:tavLst>
                                    </p:anim>
                                    <p:anim calcmode="lin" valueType="num">
                                      <p:cBhvr>
                                        <p:cTn id="55" dur="500" fill="hold"/>
                                        <p:tgtEl>
                                          <p:spTgt spid="97"/>
                                        </p:tgtEl>
                                        <p:attrNameLst>
                                          <p:attrName>ppt_h</p:attrName>
                                        </p:attrNameLst>
                                      </p:cBhvr>
                                      <p:tavLst>
                                        <p:tav tm="0">
                                          <p:val>
                                            <p:fltVal val="0"/>
                                          </p:val>
                                        </p:tav>
                                        <p:tav tm="100000">
                                          <p:val>
                                            <p:strVal val="#ppt_h"/>
                                          </p:val>
                                        </p:tav>
                                      </p:tavLst>
                                    </p:anim>
                                    <p:animEffect transition="in" filter="fade">
                                      <p:cBhvr>
                                        <p:cTn id="56" dur="500"/>
                                        <p:tgtEl>
                                          <p:spTgt spid="9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98"/>
                                        </p:tgtEl>
                                        <p:attrNameLst>
                                          <p:attrName>style.visibility</p:attrName>
                                        </p:attrNameLst>
                                      </p:cBhvr>
                                      <p:to>
                                        <p:strVal val="visible"/>
                                      </p:to>
                                    </p:set>
                                    <p:anim calcmode="lin" valueType="num">
                                      <p:cBhvr>
                                        <p:cTn id="59" dur="500" fill="hold"/>
                                        <p:tgtEl>
                                          <p:spTgt spid="98"/>
                                        </p:tgtEl>
                                        <p:attrNameLst>
                                          <p:attrName>ppt_w</p:attrName>
                                        </p:attrNameLst>
                                      </p:cBhvr>
                                      <p:tavLst>
                                        <p:tav tm="0">
                                          <p:val>
                                            <p:fltVal val="0"/>
                                          </p:val>
                                        </p:tav>
                                        <p:tav tm="100000">
                                          <p:val>
                                            <p:strVal val="#ppt_w"/>
                                          </p:val>
                                        </p:tav>
                                      </p:tavLst>
                                    </p:anim>
                                    <p:anim calcmode="lin" valueType="num">
                                      <p:cBhvr>
                                        <p:cTn id="60" dur="500" fill="hold"/>
                                        <p:tgtEl>
                                          <p:spTgt spid="98"/>
                                        </p:tgtEl>
                                        <p:attrNameLst>
                                          <p:attrName>ppt_h</p:attrName>
                                        </p:attrNameLst>
                                      </p:cBhvr>
                                      <p:tavLst>
                                        <p:tav tm="0">
                                          <p:val>
                                            <p:fltVal val="0"/>
                                          </p:val>
                                        </p:tav>
                                        <p:tav tm="100000">
                                          <p:val>
                                            <p:strVal val="#ppt_h"/>
                                          </p:val>
                                        </p:tav>
                                      </p:tavLst>
                                    </p:anim>
                                    <p:animEffect transition="in" filter="fade">
                                      <p:cBhvr>
                                        <p:cTn id="61" dur="500"/>
                                        <p:tgtEl>
                                          <p:spTgt spid="9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99"/>
                                        </p:tgtEl>
                                        <p:attrNameLst>
                                          <p:attrName>style.visibility</p:attrName>
                                        </p:attrNameLst>
                                      </p:cBhvr>
                                      <p:to>
                                        <p:strVal val="visible"/>
                                      </p:to>
                                    </p:set>
                                    <p:anim calcmode="lin" valueType="num">
                                      <p:cBhvr>
                                        <p:cTn id="64" dur="500" fill="hold"/>
                                        <p:tgtEl>
                                          <p:spTgt spid="99"/>
                                        </p:tgtEl>
                                        <p:attrNameLst>
                                          <p:attrName>ppt_w</p:attrName>
                                        </p:attrNameLst>
                                      </p:cBhvr>
                                      <p:tavLst>
                                        <p:tav tm="0">
                                          <p:val>
                                            <p:fltVal val="0"/>
                                          </p:val>
                                        </p:tav>
                                        <p:tav tm="100000">
                                          <p:val>
                                            <p:strVal val="#ppt_w"/>
                                          </p:val>
                                        </p:tav>
                                      </p:tavLst>
                                    </p:anim>
                                    <p:anim calcmode="lin" valueType="num">
                                      <p:cBhvr>
                                        <p:cTn id="65" dur="500" fill="hold"/>
                                        <p:tgtEl>
                                          <p:spTgt spid="99"/>
                                        </p:tgtEl>
                                        <p:attrNameLst>
                                          <p:attrName>ppt_h</p:attrName>
                                        </p:attrNameLst>
                                      </p:cBhvr>
                                      <p:tavLst>
                                        <p:tav tm="0">
                                          <p:val>
                                            <p:fltVal val="0"/>
                                          </p:val>
                                        </p:tav>
                                        <p:tav tm="100000">
                                          <p:val>
                                            <p:strVal val="#ppt_h"/>
                                          </p:val>
                                        </p:tav>
                                      </p:tavLst>
                                    </p:anim>
                                    <p:animEffect transition="in" filter="fade">
                                      <p:cBhvr>
                                        <p:cTn id="66" dur="500"/>
                                        <p:tgtEl>
                                          <p:spTgt spid="9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00"/>
                                        </p:tgtEl>
                                        <p:attrNameLst>
                                          <p:attrName>style.visibility</p:attrName>
                                        </p:attrNameLst>
                                      </p:cBhvr>
                                      <p:to>
                                        <p:strVal val="visible"/>
                                      </p:to>
                                    </p:set>
                                    <p:anim calcmode="lin" valueType="num">
                                      <p:cBhvr>
                                        <p:cTn id="69" dur="500" fill="hold"/>
                                        <p:tgtEl>
                                          <p:spTgt spid="100"/>
                                        </p:tgtEl>
                                        <p:attrNameLst>
                                          <p:attrName>ppt_w</p:attrName>
                                        </p:attrNameLst>
                                      </p:cBhvr>
                                      <p:tavLst>
                                        <p:tav tm="0">
                                          <p:val>
                                            <p:fltVal val="0"/>
                                          </p:val>
                                        </p:tav>
                                        <p:tav tm="100000">
                                          <p:val>
                                            <p:strVal val="#ppt_w"/>
                                          </p:val>
                                        </p:tav>
                                      </p:tavLst>
                                    </p:anim>
                                    <p:anim calcmode="lin" valueType="num">
                                      <p:cBhvr>
                                        <p:cTn id="70" dur="500" fill="hold"/>
                                        <p:tgtEl>
                                          <p:spTgt spid="100"/>
                                        </p:tgtEl>
                                        <p:attrNameLst>
                                          <p:attrName>ppt_h</p:attrName>
                                        </p:attrNameLst>
                                      </p:cBhvr>
                                      <p:tavLst>
                                        <p:tav tm="0">
                                          <p:val>
                                            <p:fltVal val="0"/>
                                          </p:val>
                                        </p:tav>
                                        <p:tav tm="100000">
                                          <p:val>
                                            <p:strVal val="#ppt_h"/>
                                          </p:val>
                                        </p:tav>
                                      </p:tavLst>
                                    </p:anim>
                                    <p:animEffect transition="in" filter="fade">
                                      <p:cBhvr>
                                        <p:cTn id="71" dur="500"/>
                                        <p:tgtEl>
                                          <p:spTgt spid="100"/>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01"/>
                                        </p:tgtEl>
                                        <p:attrNameLst>
                                          <p:attrName>style.visibility</p:attrName>
                                        </p:attrNameLst>
                                      </p:cBhvr>
                                      <p:to>
                                        <p:strVal val="visible"/>
                                      </p:to>
                                    </p:set>
                                    <p:anim calcmode="lin" valueType="num">
                                      <p:cBhvr>
                                        <p:cTn id="74" dur="500" fill="hold"/>
                                        <p:tgtEl>
                                          <p:spTgt spid="101"/>
                                        </p:tgtEl>
                                        <p:attrNameLst>
                                          <p:attrName>ppt_w</p:attrName>
                                        </p:attrNameLst>
                                      </p:cBhvr>
                                      <p:tavLst>
                                        <p:tav tm="0">
                                          <p:val>
                                            <p:fltVal val="0"/>
                                          </p:val>
                                        </p:tav>
                                        <p:tav tm="100000">
                                          <p:val>
                                            <p:strVal val="#ppt_w"/>
                                          </p:val>
                                        </p:tav>
                                      </p:tavLst>
                                    </p:anim>
                                    <p:anim calcmode="lin" valueType="num">
                                      <p:cBhvr>
                                        <p:cTn id="75" dur="500" fill="hold"/>
                                        <p:tgtEl>
                                          <p:spTgt spid="101"/>
                                        </p:tgtEl>
                                        <p:attrNameLst>
                                          <p:attrName>ppt_h</p:attrName>
                                        </p:attrNameLst>
                                      </p:cBhvr>
                                      <p:tavLst>
                                        <p:tav tm="0">
                                          <p:val>
                                            <p:fltVal val="0"/>
                                          </p:val>
                                        </p:tav>
                                        <p:tav tm="100000">
                                          <p:val>
                                            <p:strVal val="#ppt_h"/>
                                          </p:val>
                                        </p:tav>
                                      </p:tavLst>
                                    </p:anim>
                                    <p:animEffect transition="in" filter="fade">
                                      <p:cBhvr>
                                        <p:cTn id="76" dur="500"/>
                                        <p:tgtEl>
                                          <p:spTgt spid="101"/>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02"/>
                                        </p:tgtEl>
                                        <p:attrNameLst>
                                          <p:attrName>style.visibility</p:attrName>
                                        </p:attrNameLst>
                                      </p:cBhvr>
                                      <p:to>
                                        <p:strVal val="visible"/>
                                      </p:to>
                                    </p:set>
                                    <p:anim calcmode="lin" valueType="num">
                                      <p:cBhvr>
                                        <p:cTn id="79" dur="500" fill="hold"/>
                                        <p:tgtEl>
                                          <p:spTgt spid="102"/>
                                        </p:tgtEl>
                                        <p:attrNameLst>
                                          <p:attrName>ppt_w</p:attrName>
                                        </p:attrNameLst>
                                      </p:cBhvr>
                                      <p:tavLst>
                                        <p:tav tm="0">
                                          <p:val>
                                            <p:fltVal val="0"/>
                                          </p:val>
                                        </p:tav>
                                        <p:tav tm="100000">
                                          <p:val>
                                            <p:strVal val="#ppt_w"/>
                                          </p:val>
                                        </p:tav>
                                      </p:tavLst>
                                    </p:anim>
                                    <p:anim calcmode="lin" valueType="num">
                                      <p:cBhvr>
                                        <p:cTn id="80" dur="500" fill="hold"/>
                                        <p:tgtEl>
                                          <p:spTgt spid="102"/>
                                        </p:tgtEl>
                                        <p:attrNameLst>
                                          <p:attrName>ppt_h</p:attrName>
                                        </p:attrNameLst>
                                      </p:cBhvr>
                                      <p:tavLst>
                                        <p:tav tm="0">
                                          <p:val>
                                            <p:fltVal val="0"/>
                                          </p:val>
                                        </p:tav>
                                        <p:tav tm="100000">
                                          <p:val>
                                            <p:strVal val="#ppt_h"/>
                                          </p:val>
                                        </p:tav>
                                      </p:tavLst>
                                    </p:anim>
                                    <p:animEffect transition="in" filter="fade">
                                      <p:cBhvr>
                                        <p:cTn id="81" dur="500"/>
                                        <p:tgtEl>
                                          <p:spTgt spid="102"/>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03"/>
                                        </p:tgtEl>
                                        <p:attrNameLst>
                                          <p:attrName>style.visibility</p:attrName>
                                        </p:attrNameLst>
                                      </p:cBhvr>
                                      <p:to>
                                        <p:strVal val="visible"/>
                                      </p:to>
                                    </p:set>
                                    <p:anim calcmode="lin" valueType="num">
                                      <p:cBhvr>
                                        <p:cTn id="84" dur="500" fill="hold"/>
                                        <p:tgtEl>
                                          <p:spTgt spid="103"/>
                                        </p:tgtEl>
                                        <p:attrNameLst>
                                          <p:attrName>ppt_w</p:attrName>
                                        </p:attrNameLst>
                                      </p:cBhvr>
                                      <p:tavLst>
                                        <p:tav tm="0">
                                          <p:val>
                                            <p:fltVal val="0"/>
                                          </p:val>
                                        </p:tav>
                                        <p:tav tm="100000">
                                          <p:val>
                                            <p:strVal val="#ppt_w"/>
                                          </p:val>
                                        </p:tav>
                                      </p:tavLst>
                                    </p:anim>
                                    <p:anim calcmode="lin" valueType="num">
                                      <p:cBhvr>
                                        <p:cTn id="85" dur="500" fill="hold"/>
                                        <p:tgtEl>
                                          <p:spTgt spid="103"/>
                                        </p:tgtEl>
                                        <p:attrNameLst>
                                          <p:attrName>ppt_h</p:attrName>
                                        </p:attrNameLst>
                                      </p:cBhvr>
                                      <p:tavLst>
                                        <p:tav tm="0">
                                          <p:val>
                                            <p:fltVal val="0"/>
                                          </p:val>
                                        </p:tav>
                                        <p:tav tm="100000">
                                          <p:val>
                                            <p:strVal val="#ppt_h"/>
                                          </p:val>
                                        </p:tav>
                                      </p:tavLst>
                                    </p:anim>
                                    <p:animEffect transition="in" filter="fade">
                                      <p:cBhvr>
                                        <p:cTn id="8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2" grpId="0"/>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0" y="2819153"/>
            <a:ext cx="10656466" cy="3682742"/>
          </a:xfrm>
          <a:prstGeom prst="rect">
            <a:avLst/>
          </a:prstGeom>
        </p:spPr>
      </p:pic>
      <p:sp>
        <p:nvSpPr>
          <p:cNvPr id="17" name="文本框 16"/>
          <p:cNvSpPr txBox="1"/>
          <p:nvPr/>
        </p:nvSpPr>
        <p:spPr>
          <a:xfrm>
            <a:off x="122646" y="3231359"/>
            <a:ext cx="11876314" cy="1338828"/>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lnSpc>
                <a:spcPct val="150000"/>
              </a:lnSpc>
            </a:pPr>
            <a:r>
              <a:rPr lang="en-US" altLang="zh-CN" sz="54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54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一</a:t>
            </a:r>
            <a:r>
              <a:rPr lang="zh-CN" altLang="en-US" sz="54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个管理平台的</a:t>
            </a:r>
            <a:r>
              <a:rPr lang="zh-CN" altLang="en-US" sz="54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平台</a:t>
            </a:r>
            <a:r>
              <a:rPr lang="en-US" altLang="zh-CN" sz="54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a:t>
            </a:r>
            <a:endParaRPr lang="zh-CN" altLang="en-US" sz="54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 name="文本框 3"/>
          <p:cNvSpPr txBox="1"/>
          <p:nvPr/>
        </p:nvSpPr>
        <p:spPr>
          <a:xfrm>
            <a:off x="223417" y="1303032"/>
            <a:ext cx="11876314" cy="646331"/>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微服务架构的智慧图书馆</a:t>
            </a: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平台</a:t>
            </a:r>
            <a:endParaRPr lang="en-US" altLang="zh-CN"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35302144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34352" y="2991133"/>
            <a:ext cx="2888641" cy="1881467"/>
            <a:chOff x="1046752" y="2991133"/>
            <a:chExt cx="2032365" cy="1881467"/>
          </a:xfrm>
        </p:grpSpPr>
        <p:sp>
          <p:nvSpPr>
            <p:cNvPr id="4" name="文本框 3"/>
            <p:cNvSpPr txBox="1"/>
            <p:nvPr/>
          </p:nvSpPr>
          <p:spPr>
            <a:xfrm>
              <a:off x="1516160" y="3486150"/>
              <a:ext cx="11079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srgbClr val="00FFCC"/>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rPr>
                <a:t>第一部分</a:t>
              </a:r>
            </a:p>
          </p:txBody>
        </p:sp>
        <p:sp>
          <p:nvSpPr>
            <p:cNvPr id="21" name="文本框 20"/>
            <p:cNvSpPr txBox="1"/>
            <p:nvPr/>
          </p:nvSpPr>
          <p:spPr>
            <a:xfrm>
              <a:off x="1427748" y="3859297"/>
              <a:ext cx="1284821" cy="584775"/>
            </a:xfrm>
            <a:prstGeom prst="rect">
              <a:avLst/>
            </a:prstGeom>
            <a:noFill/>
          </p:spPr>
          <p:txBody>
            <a:bodyPr wrap="none" rtlCol="0">
              <a:spAutoFit/>
            </a:bodyPr>
            <a:lstStyle/>
            <a:p>
              <a:pPr lvl="0" algn="ctr">
                <a:defRPr/>
              </a:pPr>
              <a:r>
                <a:rPr lang="zh-CN" altLang="en-US" sz="3200" b="1" dirty="0" smtClean="0">
                  <a:solidFill>
                    <a:prstClr val="white"/>
                  </a:solidFill>
                  <a:latin typeface="Microsoft YaHei" panose="020B0503020204020204" pitchFamily="34" charset="-122"/>
                  <a:ea typeface="Microsoft YaHei" panose="020B0503020204020204" pitchFamily="34" charset="-122"/>
                  <a:sym typeface="Microsoft YaHei" panose="020B0503020204020204" pitchFamily="34" charset="-122"/>
                </a:rPr>
                <a:t>背景分析</a:t>
              </a:r>
              <a:endParaRPr lang="zh-CN" altLang="en-US" sz="3200" b="1" dirty="0">
                <a:solidFill>
                  <a:prstClr val="white"/>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36" name="矩形: 圆角 35"/>
            <p:cNvSpPr/>
            <p:nvPr/>
          </p:nvSpPr>
          <p:spPr>
            <a:xfrm>
              <a:off x="1061202" y="2991134"/>
              <a:ext cx="2017915" cy="1881465"/>
            </a:xfrm>
            <a:prstGeom prst="roundRect">
              <a:avLst>
                <a:gd name="adj" fmla="val 11601"/>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37" name="任意多边形: 形状 36"/>
            <p:cNvSpPr/>
            <p:nvPr/>
          </p:nvSpPr>
          <p:spPr>
            <a:xfrm>
              <a:off x="1046752" y="2991133"/>
              <a:ext cx="283589" cy="1881467"/>
            </a:xfrm>
            <a:custGeom>
              <a:avLst/>
              <a:gdLst>
                <a:gd name="connsiteX0" fmla="*/ 261718 w 414976"/>
                <a:gd name="connsiteY0" fmla="*/ 0 h 2255996"/>
                <a:gd name="connsiteX1" fmla="*/ 414976 w 414976"/>
                <a:gd name="connsiteY1" fmla="*/ 0 h 2255996"/>
                <a:gd name="connsiteX2" fmla="*/ 414976 w 414976"/>
                <a:gd name="connsiteY2" fmla="*/ 2255996 h 2255996"/>
                <a:gd name="connsiteX3" fmla="*/ 261718 w 414976"/>
                <a:gd name="connsiteY3" fmla="*/ 2255996 h 2255996"/>
                <a:gd name="connsiteX4" fmla="*/ 0 w 414976"/>
                <a:gd name="connsiteY4" fmla="*/ 1994278 h 2255996"/>
                <a:gd name="connsiteX5" fmla="*/ 0 w 414976"/>
                <a:gd name="connsiteY5" fmla="*/ 261718 h 2255996"/>
                <a:gd name="connsiteX6" fmla="*/ 261718 w 414976"/>
                <a:gd name="connsiteY6" fmla="*/ 0 h 2255996"/>
                <a:gd name="connsiteX0-1" fmla="*/ 414976 w 506416"/>
                <a:gd name="connsiteY0-2" fmla="*/ 2255996 h 2347436"/>
                <a:gd name="connsiteX1-3" fmla="*/ 261718 w 506416"/>
                <a:gd name="connsiteY1-4" fmla="*/ 2255996 h 2347436"/>
                <a:gd name="connsiteX2-5" fmla="*/ 0 w 506416"/>
                <a:gd name="connsiteY2-6" fmla="*/ 1994278 h 2347436"/>
                <a:gd name="connsiteX3-7" fmla="*/ 0 w 506416"/>
                <a:gd name="connsiteY3-8" fmla="*/ 261718 h 2347436"/>
                <a:gd name="connsiteX4-9" fmla="*/ 261718 w 506416"/>
                <a:gd name="connsiteY4-10" fmla="*/ 0 h 2347436"/>
                <a:gd name="connsiteX5-11" fmla="*/ 414976 w 506416"/>
                <a:gd name="connsiteY5-12" fmla="*/ 0 h 2347436"/>
                <a:gd name="connsiteX6-13" fmla="*/ 506416 w 506416"/>
                <a:gd name="connsiteY6-14" fmla="*/ 2347436 h 2347436"/>
                <a:gd name="connsiteX0-15" fmla="*/ 414976 w 414976"/>
                <a:gd name="connsiteY0-16" fmla="*/ 2255996 h 2255996"/>
                <a:gd name="connsiteX1-17" fmla="*/ 261718 w 414976"/>
                <a:gd name="connsiteY1-18" fmla="*/ 2255996 h 2255996"/>
                <a:gd name="connsiteX2-19" fmla="*/ 0 w 414976"/>
                <a:gd name="connsiteY2-20" fmla="*/ 1994278 h 2255996"/>
                <a:gd name="connsiteX3-21" fmla="*/ 0 w 414976"/>
                <a:gd name="connsiteY3-22" fmla="*/ 261718 h 2255996"/>
                <a:gd name="connsiteX4-23" fmla="*/ 261718 w 414976"/>
                <a:gd name="connsiteY4-24" fmla="*/ 0 h 2255996"/>
                <a:gd name="connsiteX5-25" fmla="*/ 414976 w 414976"/>
                <a:gd name="connsiteY5-26" fmla="*/ 0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14976" h="2255996">
                  <a:moveTo>
                    <a:pt x="414976" y="2255996"/>
                  </a:moveTo>
                  <a:lnTo>
                    <a:pt x="261718" y="2255996"/>
                  </a:lnTo>
                  <a:cubicBezTo>
                    <a:pt x="117175" y="2255996"/>
                    <a:pt x="0" y="2138821"/>
                    <a:pt x="0" y="1994278"/>
                  </a:cubicBezTo>
                  <a:lnTo>
                    <a:pt x="0" y="261718"/>
                  </a:lnTo>
                  <a:cubicBezTo>
                    <a:pt x="0" y="117175"/>
                    <a:pt x="117175" y="0"/>
                    <a:pt x="261718" y="0"/>
                  </a:cubicBezTo>
                  <a:lnTo>
                    <a:pt x="414976" y="0"/>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38" name="任意多边形: 形状 37"/>
            <p:cNvSpPr/>
            <p:nvPr/>
          </p:nvSpPr>
          <p:spPr>
            <a:xfrm>
              <a:off x="2745201" y="2991133"/>
              <a:ext cx="319467" cy="1881467"/>
            </a:xfrm>
            <a:custGeom>
              <a:avLst/>
              <a:gdLst>
                <a:gd name="connsiteX0" fmla="*/ 0 w 467476"/>
                <a:gd name="connsiteY0" fmla="*/ 0 h 2255996"/>
                <a:gd name="connsiteX1" fmla="*/ 205758 w 467476"/>
                <a:gd name="connsiteY1" fmla="*/ 0 h 2255996"/>
                <a:gd name="connsiteX2" fmla="*/ 467476 w 467476"/>
                <a:gd name="connsiteY2" fmla="*/ 261718 h 2255996"/>
                <a:gd name="connsiteX3" fmla="*/ 467476 w 467476"/>
                <a:gd name="connsiteY3" fmla="*/ 1994278 h 2255996"/>
                <a:gd name="connsiteX4" fmla="*/ 205758 w 467476"/>
                <a:gd name="connsiteY4" fmla="*/ 2255996 h 2255996"/>
                <a:gd name="connsiteX5" fmla="*/ 0 w 467476"/>
                <a:gd name="connsiteY5" fmla="*/ 2255996 h 2255996"/>
                <a:gd name="connsiteX6" fmla="*/ 0 w 467476"/>
                <a:gd name="connsiteY6" fmla="*/ 0 h 2255996"/>
                <a:gd name="connsiteX0-1" fmla="*/ 0 w 467476"/>
                <a:gd name="connsiteY0-2" fmla="*/ 0 h 2255996"/>
                <a:gd name="connsiteX1-3" fmla="*/ 205758 w 467476"/>
                <a:gd name="connsiteY1-4" fmla="*/ 0 h 2255996"/>
                <a:gd name="connsiteX2-5" fmla="*/ 467476 w 467476"/>
                <a:gd name="connsiteY2-6" fmla="*/ 261718 h 2255996"/>
                <a:gd name="connsiteX3-7" fmla="*/ 467476 w 467476"/>
                <a:gd name="connsiteY3-8" fmla="*/ 1994278 h 2255996"/>
                <a:gd name="connsiteX4-9" fmla="*/ 205758 w 467476"/>
                <a:gd name="connsiteY4-10" fmla="*/ 2255996 h 2255996"/>
                <a:gd name="connsiteX5-11" fmla="*/ 0 w 467476"/>
                <a:gd name="connsiteY5-12" fmla="*/ 2255996 h 2255996"/>
                <a:gd name="connsiteX6-13" fmla="*/ 91440 w 467476"/>
                <a:gd name="connsiteY6-14" fmla="*/ 91440 h 2255996"/>
                <a:gd name="connsiteX0-15" fmla="*/ 0 w 467476"/>
                <a:gd name="connsiteY0-16" fmla="*/ 0 h 2255996"/>
                <a:gd name="connsiteX1-17" fmla="*/ 205758 w 467476"/>
                <a:gd name="connsiteY1-18" fmla="*/ 0 h 2255996"/>
                <a:gd name="connsiteX2-19" fmla="*/ 467476 w 467476"/>
                <a:gd name="connsiteY2-20" fmla="*/ 261718 h 2255996"/>
                <a:gd name="connsiteX3-21" fmla="*/ 467476 w 467476"/>
                <a:gd name="connsiteY3-22" fmla="*/ 1994278 h 2255996"/>
                <a:gd name="connsiteX4-23" fmla="*/ 205758 w 467476"/>
                <a:gd name="connsiteY4-24" fmla="*/ 2255996 h 2255996"/>
                <a:gd name="connsiteX5-25" fmla="*/ 0 w 467476"/>
                <a:gd name="connsiteY5-26" fmla="*/ 2255996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67476" h="2255996">
                  <a:moveTo>
                    <a:pt x="0" y="0"/>
                  </a:moveTo>
                  <a:lnTo>
                    <a:pt x="205758" y="0"/>
                  </a:lnTo>
                  <a:cubicBezTo>
                    <a:pt x="350301" y="0"/>
                    <a:pt x="467476" y="117175"/>
                    <a:pt x="467476" y="261718"/>
                  </a:cubicBezTo>
                  <a:lnTo>
                    <a:pt x="467476" y="1994278"/>
                  </a:lnTo>
                  <a:cubicBezTo>
                    <a:pt x="467476" y="2138821"/>
                    <a:pt x="350301" y="2255996"/>
                    <a:pt x="205758" y="2255996"/>
                  </a:cubicBezTo>
                  <a:lnTo>
                    <a:pt x="0" y="2255996"/>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nvGrpSpPr>
          <p:cNvPr id="11" name="组合 10"/>
          <p:cNvGrpSpPr/>
          <p:nvPr/>
        </p:nvGrpSpPr>
        <p:grpSpPr>
          <a:xfrm>
            <a:off x="3417321" y="2991132"/>
            <a:ext cx="2888641" cy="1881467"/>
            <a:chOff x="3729720" y="2991133"/>
            <a:chExt cx="2032365" cy="1881467"/>
          </a:xfrm>
        </p:grpSpPr>
        <p:sp>
          <p:nvSpPr>
            <p:cNvPr id="22" name="文本框 21"/>
            <p:cNvSpPr txBox="1"/>
            <p:nvPr/>
          </p:nvSpPr>
          <p:spPr>
            <a:xfrm>
              <a:off x="4199130" y="3486150"/>
              <a:ext cx="11079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a:ln>
                    <a:noFill/>
                  </a:ln>
                  <a:solidFill>
                    <a:srgbClr val="00FFCC"/>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rPr>
                <a:t>第二部分</a:t>
              </a:r>
            </a:p>
          </p:txBody>
        </p:sp>
        <p:sp>
          <p:nvSpPr>
            <p:cNvPr id="23" name="文本框 22"/>
            <p:cNvSpPr txBox="1"/>
            <p:nvPr/>
          </p:nvSpPr>
          <p:spPr>
            <a:xfrm>
              <a:off x="4110715" y="3859297"/>
              <a:ext cx="1284821" cy="584775"/>
            </a:xfrm>
            <a:prstGeom prst="rect">
              <a:avLst/>
            </a:prstGeom>
            <a:noFill/>
          </p:spPr>
          <p:txBody>
            <a:bodyPr wrap="none" rtlCol="0">
              <a:spAutoFit/>
            </a:bodyPr>
            <a:lstStyle/>
            <a:p>
              <a:pPr lvl="0" algn="ctr">
                <a:defRPr/>
              </a:pPr>
              <a:r>
                <a:rPr lang="zh-CN" altLang="en-US" sz="3200" b="1" dirty="0">
                  <a:solidFill>
                    <a:prstClr val="white"/>
                  </a:solidFill>
                  <a:latin typeface="Microsoft YaHei" panose="020B0503020204020204" pitchFamily="34" charset="-122"/>
                  <a:ea typeface="Microsoft YaHei" panose="020B0503020204020204" pitchFamily="34" charset="-122"/>
                  <a:sym typeface="Microsoft YaHei" panose="020B0503020204020204" pitchFamily="34" charset="-122"/>
                </a:rPr>
                <a:t>建设思路</a:t>
              </a:r>
            </a:p>
          </p:txBody>
        </p:sp>
        <p:sp>
          <p:nvSpPr>
            <p:cNvPr id="40" name="矩形: 圆角 39"/>
            <p:cNvSpPr/>
            <p:nvPr/>
          </p:nvSpPr>
          <p:spPr>
            <a:xfrm>
              <a:off x="3744170" y="2991134"/>
              <a:ext cx="2017915" cy="1881465"/>
            </a:xfrm>
            <a:prstGeom prst="roundRect">
              <a:avLst>
                <a:gd name="adj" fmla="val 11601"/>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1" name="任意多边形: 形状 40"/>
            <p:cNvSpPr/>
            <p:nvPr/>
          </p:nvSpPr>
          <p:spPr>
            <a:xfrm>
              <a:off x="3729720" y="2991133"/>
              <a:ext cx="283589" cy="1881467"/>
            </a:xfrm>
            <a:custGeom>
              <a:avLst/>
              <a:gdLst>
                <a:gd name="connsiteX0" fmla="*/ 261718 w 414976"/>
                <a:gd name="connsiteY0" fmla="*/ 0 h 2255996"/>
                <a:gd name="connsiteX1" fmla="*/ 414976 w 414976"/>
                <a:gd name="connsiteY1" fmla="*/ 0 h 2255996"/>
                <a:gd name="connsiteX2" fmla="*/ 414976 w 414976"/>
                <a:gd name="connsiteY2" fmla="*/ 2255996 h 2255996"/>
                <a:gd name="connsiteX3" fmla="*/ 261718 w 414976"/>
                <a:gd name="connsiteY3" fmla="*/ 2255996 h 2255996"/>
                <a:gd name="connsiteX4" fmla="*/ 0 w 414976"/>
                <a:gd name="connsiteY4" fmla="*/ 1994278 h 2255996"/>
                <a:gd name="connsiteX5" fmla="*/ 0 w 414976"/>
                <a:gd name="connsiteY5" fmla="*/ 261718 h 2255996"/>
                <a:gd name="connsiteX6" fmla="*/ 261718 w 414976"/>
                <a:gd name="connsiteY6" fmla="*/ 0 h 2255996"/>
                <a:gd name="connsiteX0-1" fmla="*/ 414976 w 506416"/>
                <a:gd name="connsiteY0-2" fmla="*/ 2255996 h 2347436"/>
                <a:gd name="connsiteX1-3" fmla="*/ 261718 w 506416"/>
                <a:gd name="connsiteY1-4" fmla="*/ 2255996 h 2347436"/>
                <a:gd name="connsiteX2-5" fmla="*/ 0 w 506416"/>
                <a:gd name="connsiteY2-6" fmla="*/ 1994278 h 2347436"/>
                <a:gd name="connsiteX3-7" fmla="*/ 0 w 506416"/>
                <a:gd name="connsiteY3-8" fmla="*/ 261718 h 2347436"/>
                <a:gd name="connsiteX4-9" fmla="*/ 261718 w 506416"/>
                <a:gd name="connsiteY4-10" fmla="*/ 0 h 2347436"/>
                <a:gd name="connsiteX5-11" fmla="*/ 414976 w 506416"/>
                <a:gd name="connsiteY5-12" fmla="*/ 0 h 2347436"/>
                <a:gd name="connsiteX6-13" fmla="*/ 506416 w 506416"/>
                <a:gd name="connsiteY6-14" fmla="*/ 2347436 h 2347436"/>
                <a:gd name="connsiteX0-15" fmla="*/ 414976 w 414976"/>
                <a:gd name="connsiteY0-16" fmla="*/ 2255996 h 2255996"/>
                <a:gd name="connsiteX1-17" fmla="*/ 261718 w 414976"/>
                <a:gd name="connsiteY1-18" fmla="*/ 2255996 h 2255996"/>
                <a:gd name="connsiteX2-19" fmla="*/ 0 w 414976"/>
                <a:gd name="connsiteY2-20" fmla="*/ 1994278 h 2255996"/>
                <a:gd name="connsiteX3-21" fmla="*/ 0 w 414976"/>
                <a:gd name="connsiteY3-22" fmla="*/ 261718 h 2255996"/>
                <a:gd name="connsiteX4-23" fmla="*/ 261718 w 414976"/>
                <a:gd name="connsiteY4-24" fmla="*/ 0 h 2255996"/>
                <a:gd name="connsiteX5-25" fmla="*/ 414976 w 414976"/>
                <a:gd name="connsiteY5-26" fmla="*/ 0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14976" h="2255996">
                  <a:moveTo>
                    <a:pt x="414976" y="2255996"/>
                  </a:moveTo>
                  <a:lnTo>
                    <a:pt x="261718" y="2255996"/>
                  </a:lnTo>
                  <a:cubicBezTo>
                    <a:pt x="117175" y="2255996"/>
                    <a:pt x="0" y="2138821"/>
                    <a:pt x="0" y="1994278"/>
                  </a:cubicBezTo>
                  <a:lnTo>
                    <a:pt x="0" y="261718"/>
                  </a:lnTo>
                  <a:cubicBezTo>
                    <a:pt x="0" y="117175"/>
                    <a:pt x="117175" y="0"/>
                    <a:pt x="261718" y="0"/>
                  </a:cubicBezTo>
                  <a:lnTo>
                    <a:pt x="414976" y="0"/>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2" name="任意多边形: 形状 41"/>
            <p:cNvSpPr/>
            <p:nvPr/>
          </p:nvSpPr>
          <p:spPr>
            <a:xfrm>
              <a:off x="5428169" y="2991133"/>
              <a:ext cx="319467" cy="1881467"/>
            </a:xfrm>
            <a:custGeom>
              <a:avLst/>
              <a:gdLst>
                <a:gd name="connsiteX0" fmla="*/ 0 w 467476"/>
                <a:gd name="connsiteY0" fmla="*/ 0 h 2255996"/>
                <a:gd name="connsiteX1" fmla="*/ 205758 w 467476"/>
                <a:gd name="connsiteY1" fmla="*/ 0 h 2255996"/>
                <a:gd name="connsiteX2" fmla="*/ 467476 w 467476"/>
                <a:gd name="connsiteY2" fmla="*/ 261718 h 2255996"/>
                <a:gd name="connsiteX3" fmla="*/ 467476 w 467476"/>
                <a:gd name="connsiteY3" fmla="*/ 1994278 h 2255996"/>
                <a:gd name="connsiteX4" fmla="*/ 205758 w 467476"/>
                <a:gd name="connsiteY4" fmla="*/ 2255996 h 2255996"/>
                <a:gd name="connsiteX5" fmla="*/ 0 w 467476"/>
                <a:gd name="connsiteY5" fmla="*/ 2255996 h 2255996"/>
                <a:gd name="connsiteX6" fmla="*/ 0 w 467476"/>
                <a:gd name="connsiteY6" fmla="*/ 0 h 2255996"/>
                <a:gd name="connsiteX0-1" fmla="*/ 0 w 467476"/>
                <a:gd name="connsiteY0-2" fmla="*/ 0 h 2255996"/>
                <a:gd name="connsiteX1-3" fmla="*/ 205758 w 467476"/>
                <a:gd name="connsiteY1-4" fmla="*/ 0 h 2255996"/>
                <a:gd name="connsiteX2-5" fmla="*/ 467476 w 467476"/>
                <a:gd name="connsiteY2-6" fmla="*/ 261718 h 2255996"/>
                <a:gd name="connsiteX3-7" fmla="*/ 467476 w 467476"/>
                <a:gd name="connsiteY3-8" fmla="*/ 1994278 h 2255996"/>
                <a:gd name="connsiteX4-9" fmla="*/ 205758 w 467476"/>
                <a:gd name="connsiteY4-10" fmla="*/ 2255996 h 2255996"/>
                <a:gd name="connsiteX5-11" fmla="*/ 0 w 467476"/>
                <a:gd name="connsiteY5-12" fmla="*/ 2255996 h 2255996"/>
                <a:gd name="connsiteX6-13" fmla="*/ 91440 w 467476"/>
                <a:gd name="connsiteY6-14" fmla="*/ 91440 h 2255996"/>
                <a:gd name="connsiteX0-15" fmla="*/ 0 w 467476"/>
                <a:gd name="connsiteY0-16" fmla="*/ 0 h 2255996"/>
                <a:gd name="connsiteX1-17" fmla="*/ 205758 w 467476"/>
                <a:gd name="connsiteY1-18" fmla="*/ 0 h 2255996"/>
                <a:gd name="connsiteX2-19" fmla="*/ 467476 w 467476"/>
                <a:gd name="connsiteY2-20" fmla="*/ 261718 h 2255996"/>
                <a:gd name="connsiteX3-21" fmla="*/ 467476 w 467476"/>
                <a:gd name="connsiteY3-22" fmla="*/ 1994278 h 2255996"/>
                <a:gd name="connsiteX4-23" fmla="*/ 205758 w 467476"/>
                <a:gd name="connsiteY4-24" fmla="*/ 2255996 h 2255996"/>
                <a:gd name="connsiteX5-25" fmla="*/ 0 w 467476"/>
                <a:gd name="connsiteY5-26" fmla="*/ 2255996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67476" h="2255996">
                  <a:moveTo>
                    <a:pt x="0" y="0"/>
                  </a:moveTo>
                  <a:lnTo>
                    <a:pt x="205758" y="0"/>
                  </a:lnTo>
                  <a:cubicBezTo>
                    <a:pt x="350301" y="0"/>
                    <a:pt x="467476" y="117175"/>
                    <a:pt x="467476" y="261718"/>
                  </a:cubicBezTo>
                  <a:lnTo>
                    <a:pt x="467476" y="1994278"/>
                  </a:lnTo>
                  <a:cubicBezTo>
                    <a:pt x="467476" y="2138821"/>
                    <a:pt x="350301" y="2255996"/>
                    <a:pt x="205758" y="2255996"/>
                  </a:cubicBezTo>
                  <a:lnTo>
                    <a:pt x="0" y="2255996"/>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nvGrpSpPr>
          <p:cNvPr id="12" name="组合 11"/>
          <p:cNvGrpSpPr/>
          <p:nvPr/>
        </p:nvGrpSpPr>
        <p:grpSpPr>
          <a:xfrm>
            <a:off x="6100289" y="2991133"/>
            <a:ext cx="2888641" cy="1881467"/>
            <a:chOff x="6412688" y="2991133"/>
            <a:chExt cx="2032365" cy="1881467"/>
          </a:xfrm>
        </p:grpSpPr>
        <p:sp>
          <p:nvSpPr>
            <p:cNvPr id="24" name="文本框 23"/>
            <p:cNvSpPr txBox="1"/>
            <p:nvPr/>
          </p:nvSpPr>
          <p:spPr>
            <a:xfrm>
              <a:off x="6882098" y="3486150"/>
              <a:ext cx="11079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a:ln>
                    <a:noFill/>
                  </a:ln>
                  <a:solidFill>
                    <a:srgbClr val="00FFCC"/>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rPr>
                <a:t>第三部分</a:t>
              </a:r>
            </a:p>
          </p:txBody>
        </p:sp>
        <p:sp>
          <p:nvSpPr>
            <p:cNvPr id="25" name="文本框 24"/>
            <p:cNvSpPr txBox="1"/>
            <p:nvPr/>
          </p:nvSpPr>
          <p:spPr>
            <a:xfrm>
              <a:off x="6793684" y="3859297"/>
              <a:ext cx="1284821" cy="584775"/>
            </a:xfrm>
            <a:prstGeom prst="rect">
              <a:avLst/>
            </a:prstGeom>
            <a:noFill/>
          </p:spPr>
          <p:txBody>
            <a:bodyPr wrap="none" rtlCol="0">
              <a:spAutoFit/>
            </a:bodyPr>
            <a:lstStyle/>
            <a:p>
              <a:pPr lvl="0" algn="ctr">
                <a:defRPr/>
              </a:pPr>
              <a:r>
                <a:rPr lang="zh-CN" altLang="en-US" sz="3200" b="1" dirty="0">
                  <a:solidFill>
                    <a:prstClr val="white"/>
                  </a:solidFill>
                  <a:latin typeface="Microsoft YaHei" panose="020B0503020204020204" pitchFamily="34" charset="-122"/>
                  <a:ea typeface="Microsoft YaHei" panose="020B0503020204020204" pitchFamily="34" charset="-122"/>
                  <a:sym typeface="Microsoft YaHei" panose="020B0503020204020204" pitchFamily="34" charset="-122"/>
                </a:rPr>
                <a:t>智慧体验</a:t>
              </a:r>
            </a:p>
          </p:txBody>
        </p:sp>
        <p:sp>
          <p:nvSpPr>
            <p:cNvPr id="44" name="矩形: 圆角 43"/>
            <p:cNvSpPr/>
            <p:nvPr/>
          </p:nvSpPr>
          <p:spPr>
            <a:xfrm>
              <a:off x="6427138" y="2991134"/>
              <a:ext cx="2017915" cy="1881465"/>
            </a:xfrm>
            <a:prstGeom prst="roundRect">
              <a:avLst>
                <a:gd name="adj" fmla="val 11601"/>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5" name="任意多边形: 形状 44"/>
            <p:cNvSpPr/>
            <p:nvPr/>
          </p:nvSpPr>
          <p:spPr>
            <a:xfrm>
              <a:off x="6412688" y="2991133"/>
              <a:ext cx="283589" cy="1881467"/>
            </a:xfrm>
            <a:custGeom>
              <a:avLst/>
              <a:gdLst>
                <a:gd name="connsiteX0" fmla="*/ 261718 w 414976"/>
                <a:gd name="connsiteY0" fmla="*/ 0 h 2255996"/>
                <a:gd name="connsiteX1" fmla="*/ 414976 w 414976"/>
                <a:gd name="connsiteY1" fmla="*/ 0 h 2255996"/>
                <a:gd name="connsiteX2" fmla="*/ 414976 w 414976"/>
                <a:gd name="connsiteY2" fmla="*/ 2255996 h 2255996"/>
                <a:gd name="connsiteX3" fmla="*/ 261718 w 414976"/>
                <a:gd name="connsiteY3" fmla="*/ 2255996 h 2255996"/>
                <a:gd name="connsiteX4" fmla="*/ 0 w 414976"/>
                <a:gd name="connsiteY4" fmla="*/ 1994278 h 2255996"/>
                <a:gd name="connsiteX5" fmla="*/ 0 w 414976"/>
                <a:gd name="connsiteY5" fmla="*/ 261718 h 2255996"/>
                <a:gd name="connsiteX6" fmla="*/ 261718 w 414976"/>
                <a:gd name="connsiteY6" fmla="*/ 0 h 2255996"/>
                <a:gd name="connsiteX0-1" fmla="*/ 414976 w 506416"/>
                <a:gd name="connsiteY0-2" fmla="*/ 2255996 h 2347436"/>
                <a:gd name="connsiteX1-3" fmla="*/ 261718 w 506416"/>
                <a:gd name="connsiteY1-4" fmla="*/ 2255996 h 2347436"/>
                <a:gd name="connsiteX2-5" fmla="*/ 0 w 506416"/>
                <a:gd name="connsiteY2-6" fmla="*/ 1994278 h 2347436"/>
                <a:gd name="connsiteX3-7" fmla="*/ 0 w 506416"/>
                <a:gd name="connsiteY3-8" fmla="*/ 261718 h 2347436"/>
                <a:gd name="connsiteX4-9" fmla="*/ 261718 w 506416"/>
                <a:gd name="connsiteY4-10" fmla="*/ 0 h 2347436"/>
                <a:gd name="connsiteX5-11" fmla="*/ 414976 w 506416"/>
                <a:gd name="connsiteY5-12" fmla="*/ 0 h 2347436"/>
                <a:gd name="connsiteX6-13" fmla="*/ 506416 w 506416"/>
                <a:gd name="connsiteY6-14" fmla="*/ 2347436 h 2347436"/>
                <a:gd name="connsiteX0-15" fmla="*/ 414976 w 414976"/>
                <a:gd name="connsiteY0-16" fmla="*/ 2255996 h 2255996"/>
                <a:gd name="connsiteX1-17" fmla="*/ 261718 w 414976"/>
                <a:gd name="connsiteY1-18" fmla="*/ 2255996 h 2255996"/>
                <a:gd name="connsiteX2-19" fmla="*/ 0 w 414976"/>
                <a:gd name="connsiteY2-20" fmla="*/ 1994278 h 2255996"/>
                <a:gd name="connsiteX3-21" fmla="*/ 0 w 414976"/>
                <a:gd name="connsiteY3-22" fmla="*/ 261718 h 2255996"/>
                <a:gd name="connsiteX4-23" fmla="*/ 261718 w 414976"/>
                <a:gd name="connsiteY4-24" fmla="*/ 0 h 2255996"/>
                <a:gd name="connsiteX5-25" fmla="*/ 414976 w 414976"/>
                <a:gd name="connsiteY5-26" fmla="*/ 0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14976" h="2255996">
                  <a:moveTo>
                    <a:pt x="414976" y="2255996"/>
                  </a:moveTo>
                  <a:lnTo>
                    <a:pt x="261718" y="2255996"/>
                  </a:lnTo>
                  <a:cubicBezTo>
                    <a:pt x="117175" y="2255996"/>
                    <a:pt x="0" y="2138821"/>
                    <a:pt x="0" y="1994278"/>
                  </a:cubicBezTo>
                  <a:lnTo>
                    <a:pt x="0" y="261718"/>
                  </a:lnTo>
                  <a:cubicBezTo>
                    <a:pt x="0" y="117175"/>
                    <a:pt x="117175" y="0"/>
                    <a:pt x="261718" y="0"/>
                  </a:cubicBezTo>
                  <a:lnTo>
                    <a:pt x="414976" y="0"/>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6" name="任意多边形: 形状 45"/>
            <p:cNvSpPr/>
            <p:nvPr/>
          </p:nvSpPr>
          <p:spPr>
            <a:xfrm>
              <a:off x="8111137" y="2991133"/>
              <a:ext cx="319467" cy="1881467"/>
            </a:xfrm>
            <a:custGeom>
              <a:avLst/>
              <a:gdLst>
                <a:gd name="connsiteX0" fmla="*/ 0 w 467476"/>
                <a:gd name="connsiteY0" fmla="*/ 0 h 2255996"/>
                <a:gd name="connsiteX1" fmla="*/ 205758 w 467476"/>
                <a:gd name="connsiteY1" fmla="*/ 0 h 2255996"/>
                <a:gd name="connsiteX2" fmla="*/ 467476 w 467476"/>
                <a:gd name="connsiteY2" fmla="*/ 261718 h 2255996"/>
                <a:gd name="connsiteX3" fmla="*/ 467476 w 467476"/>
                <a:gd name="connsiteY3" fmla="*/ 1994278 h 2255996"/>
                <a:gd name="connsiteX4" fmla="*/ 205758 w 467476"/>
                <a:gd name="connsiteY4" fmla="*/ 2255996 h 2255996"/>
                <a:gd name="connsiteX5" fmla="*/ 0 w 467476"/>
                <a:gd name="connsiteY5" fmla="*/ 2255996 h 2255996"/>
                <a:gd name="connsiteX6" fmla="*/ 0 w 467476"/>
                <a:gd name="connsiteY6" fmla="*/ 0 h 2255996"/>
                <a:gd name="connsiteX0-1" fmla="*/ 0 w 467476"/>
                <a:gd name="connsiteY0-2" fmla="*/ 0 h 2255996"/>
                <a:gd name="connsiteX1-3" fmla="*/ 205758 w 467476"/>
                <a:gd name="connsiteY1-4" fmla="*/ 0 h 2255996"/>
                <a:gd name="connsiteX2-5" fmla="*/ 467476 w 467476"/>
                <a:gd name="connsiteY2-6" fmla="*/ 261718 h 2255996"/>
                <a:gd name="connsiteX3-7" fmla="*/ 467476 w 467476"/>
                <a:gd name="connsiteY3-8" fmla="*/ 1994278 h 2255996"/>
                <a:gd name="connsiteX4-9" fmla="*/ 205758 w 467476"/>
                <a:gd name="connsiteY4-10" fmla="*/ 2255996 h 2255996"/>
                <a:gd name="connsiteX5-11" fmla="*/ 0 w 467476"/>
                <a:gd name="connsiteY5-12" fmla="*/ 2255996 h 2255996"/>
                <a:gd name="connsiteX6-13" fmla="*/ 91440 w 467476"/>
                <a:gd name="connsiteY6-14" fmla="*/ 91440 h 2255996"/>
                <a:gd name="connsiteX0-15" fmla="*/ 0 w 467476"/>
                <a:gd name="connsiteY0-16" fmla="*/ 0 h 2255996"/>
                <a:gd name="connsiteX1-17" fmla="*/ 205758 w 467476"/>
                <a:gd name="connsiteY1-18" fmla="*/ 0 h 2255996"/>
                <a:gd name="connsiteX2-19" fmla="*/ 467476 w 467476"/>
                <a:gd name="connsiteY2-20" fmla="*/ 261718 h 2255996"/>
                <a:gd name="connsiteX3-21" fmla="*/ 467476 w 467476"/>
                <a:gd name="connsiteY3-22" fmla="*/ 1994278 h 2255996"/>
                <a:gd name="connsiteX4-23" fmla="*/ 205758 w 467476"/>
                <a:gd name="connsiteY4-24" fmla="*/ 2255996 h 2255996"/>
                <a:gd name="connsiteX5-25" fmla="*/ 0 w 467476"/>
                <a:gd name="connsiteY5-26" fmla="*/ 2255996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67476" h="2255996">
                  <a:moveTo>
                    <a:pt x="0" y="0"/>
                  </a:moveTo>
                  <a:lnTo>
                    <a:pt x="205758" y="0"/>
                  </a:lnTo>
                  <a:cubicBezTo>
                    <a:pt x="350301" y="0"/>
                    <a:pt x="467476" y="117175"/>
                    <a:pt x="467476" y="261718"/>
                  </a:cubicBezTo>
                  <a:lnTo>
                    <a:pt x="467476" y="1994278"/>
                  </a:lnTo>
                  <a:cubicBezTo>
                    <a:pt x="467476" y="2138821"/>
                    <a:pt x="350301" y="2255996"/>
                    <a:pt x="205758" y="2255996"/>
                  </a:cubicBezTo>
                  <a:lnTo>
                    <a:pt x="0" y="2255996"/>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nvGrpSpPr>
          <p:cNvPr id="13" name="组合 12"/>
          <p:cNvGrpSpPr/>
          <p:nvPr/>
        </p:nvGrpSpPr>
        <p:grpSpPr>
          <a:xfrm>
            <a:off x="8821277" y="2991133"/>
            <a:ext cx="2888641" cy="1881467"/>
            <a:chOff x="9095657" y="2991133"/>
            <a:chExt cx="2032365" cy="1881467"/>
          </a:xfrm>
        </p:grpSpPr>
        <p:sp>
          <p:nvSpPr>
            <p:cNvPr id="26" name="文本框 25"/>
            <p:cNvSpPr txBox="1"/>
            <p:nvPr/>
          </p:nvSpPr>
          <p:spPr>
            <a:xfrm>
              <a:off x="9565067" y="3486150"/>
              <a:ext cx="11079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a:ln>
                    <a:noFill/>
                  </a:ln>
                  <a:solidFill>
                    <a:srgbClr val="00FFCC"/>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rPr>
                <a:t>第四部分</a:t>
              </a:r>
            </a:p>
          </p:txBody>
        </p:sp>
        <p:sp>
          <p:nvSpPr>
            <p:cNvPr id="27" name="文本框 26"/>
            <p:cNvSpPr txBox="1"/>
            <p:nvPr/>
          </p:nvSpPr>
          <p:spPr>
            <a:xfrm>
              <a:off x="9765376" y="3859297"/>
              <a:ext cx="70737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smtClean="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rPr>
                <a:t>结语</a:t>
              </a:r>
              <a:endParaRPr kumimoji="0" lang="zh-CN" altLang="en-US" sz="3200" b="1" i="0" u="none" strike="noStrike" kern="120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8" name="矩形: 圆角 47"/>
            <p:cNvSpPr/>
            <p:nvPr/>
          </p:nvSpPr>
          <p:spPr>
            <a:xfrm>
              <a:off x="9110107" y="2991134"/>
              <a:ext cx="2017915" cy="1881465"/>
            </a:xfrm>
            <a:prstGeom prst="roundRect">
              <a:avLst>
                <a:gd name="adj" fmla="val 11601"/>
              </a:avLst>
            </a:prstGeom>
            <a:noFill/>
            <a:ln w="635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9" name="任意多边形: 形状 48"/>
            <p:cNvSpPr/>
            <p:nvPr/>
          </p:nvSpPr>
          <p:spPr>
            <a:xfrm>
              <a:off x="9095657" y="2991133"/>
              <a:ext cx="283589" cy="1881467"/>
            </a:xfrm>
            <a:custGeom>
              <a:avLst/>
              <a:gdLst>
                <a:gd name="connsiteX0" fmla="*/ 261718 w 414976"/>
                <a:gd name="connsiteY0" fmla="*/ 0 h 2255996"/>
                <a:gd name="connsiteX1" fmla="*/ 414976 w 414976"/>
                <a:gd name="connsiteY1" fmla="*/ 0 h 2255996"/>
                <a:gd name="connsiteX2" fmla="*/ 414976 w 414976"/>
                <a:gd name="connsiteY2" fmla="*/ 2255996 h 2255996"/>
                <a:gd name="connsiteX3" fmla="*/ 261718 w 414976"/>
                <a:gd name="connsiteY3" fmla="*/ 2255996 h 2255996"/>
                <a:gd name="connsiteX4" fmla="*/ 0 w 414976"/>
                <a:gd name="connsiteY4" fmla="*/ 1994278 h 2255996"/>
                <a:gd name="connsiteX5" fmla="*/ 0 w 414976"/>
                <a:gd name="connsiteY5" fmla="*/ 261718 h 2255996"/>
                <a:gd name="connsiteX6" fmla="*/ 261718 w 414976"/>
                <a:gd name="connsiteY6" fmla="*/ 0 h 2255996"/>
                <a:gd name="connsiteX0-1" fmla="*/ 414976 w 506416"/>
                <a:gd name="connsiteY0-2" fmla="*/ 2255996 h 2347436"/>
                <a:gd name="connsiteX1-3" fmla="*/ 261718 w 506416"/>
                <a:gd name="connsiteY1-4" fmla="*/ 2255996 h 2347436"/>
                <a:gd name="connsiteX2-5" fmla="*/ 0 w 506416"/>
                <a:gd name="connsiteY2-6" fmla="*/ 1994278 h 2347436"/>
                <a:gd name="connsiteX3-7" fmla="*/ 0 w 506416"/>
                <a:gd name="connsiteY3-8" fmla="*/ 261718 h 2347436"/>
                <a:gd name="connsiteX4-9" fmla="*/ 261718 w 506416"/>
                <a:gd name="connsiteY4-10" fmla="*/ 0 h 2347436"/>
                <a:gd name="connsiteX5-11" fmla="*/ 414976 w 506416"/>
                <a:gd name="connsiteY5-12" fmla="*/ 0 h 2347436"/>
                <a:gd name="connsiteX6-13" fmla="*/ 506416 w 506416"/>
                <a:gd name="connsiteY6-14" fmla="*/ 2347436 h 2347436"/>
                <a:gd name="connsiteX0-15" fmla="*/ 414976 w 414976"/>
                <a:gd name="connsiteY0-16" fmla="*/ 2255996 h 2255996"/>
                <a:gd name="connsiteX1-17" fmla="*/ 261718 w 414976"/>
                <a:gd name="connsiteY1-18" fmla="*/ 2255996 h 2255996"/>
                <a:gd name="connsiteX2-19" fmla="*/ 0 w 414976"/>
                <a:gd name="connsiteY2-20" fmla="*/ 1994278 h 2255996"/>
                <a:gd name="connsiteX3-21" fmla="*/ 0 w 414976"/>
                <a:gd name="connsiteY3-22" fmla="*/ 261718 h 2255996"/>
                <a:gd name="connsiteX4-23" fmla="*/ 261718 w 414976"/>
                <a:gd name="connsiteY4-24" fmla="*/ 0 h 2255996"/>
                <a:gd name="connsiteX5-25" fmla="*/ 414976 w 414976"/>
                <a:gd name="connsiteY5-26" fmla="*/ 0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14976" h="2255996">
                  <a:moveTo>
                    <a:pt x="414976" y="2255996"/>
                  </a:moveTo>
                  <a:lnTo>
                    <a:pt x="261718" y="2255996"/>
                  </a:lnTo>
                  <a:cubicBezTo>
                    <a:pt x="117175" y="2255996"/>
                    <a:pt x="0" y="2138821"/>
                    <a:pt x="0" y="1994278"/>
                  </a:cubicBezTo>
                  <a:lnTo>
                    <a:pt x="0" y="261718"/>
                  </a:lnTo>
                  <a:cubicBezTo>
                    <a:pt x="0" y="117175"/>
                    <a:pt x="117175" y="0"/>
                    <a:pt x="261718" y="0"/>
                  </a:cubicBezTo>
                  <a:lnTo>
                    <a:pt x="414976" y="0"/>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50" name="任意多边形: 形状 49"/>
            <p:cNvSpPr/>
            <p:nvPr/>
          </p:nvSpPr>
          <p:spPr>
            <a:xfrm>
              <a:off x="10794106" y="2991133"/>
              <a:ext cx="319467" cy="1881467"/>
            </a:xfrm>
            <a:custGeom>
              <a:avLst/>
              <a:gdLst>
                <a:gd name="connsiteX0" fmla="*/ 0 w 467476"/>
                <a:gd name="connsiteY0" fmla="*/ 0 h 2255996"/>
                <a:gd name="connsiteX1" fmla="*/ 205758 w 467476"/>
                <a:gd name="connsiteY1" fmla="*/ 0 h 2255996"/>
                <a:gd name="connsiteX2" fmla="*/ 467476 w 467476"/>
                <a:gd name="connsiteY2" fmla="*/ 261718 h 2255996"/>
                <a:gd name="connsiteX3" fmla="*/ 467476 w 467476"/>
                <a:gd name="connsiteY3" fmla="*/ 1994278 h 2255996"/>
                <a:gd name="connsiteX4" fmla="*/ 205758 w 467476"/>
                <a:gd name="connsiteY4" fmla="*/ 2255996 h 2255996"/>
                <a:gd name="connsiteX5" fmla="*/ 0 w 467476"/>
                <a:gd name="connsiteY5" fmla="*/ 2255996 h 2255996"/>
                <a:gd name="connsiteX6" fmla="*/ 0 w 467476"/>
                <a:gd name="connsiteY6" fmla="*/ 0 h 2255996"/>
                <a:gd name="connsiteX0-1" fmla="*/ 0 w 467476"/>
                <a:gd name="connsiteY0-2" fmla="*/ 0 h 2255996"/>
                <a:gd name="connsiteX1-3" fmla="*/ 205758 w 467476"/>
                <a:gd name="connsiteY1-4" fmla="*/ 0 h 2255996"/>
                <a:gd name="connsiteX2-5" fmla="*/ 467476 w 467476"/>
                <a:gd name="connsiteY2-6" fmla="*/ 261718 h 2255996"/>
                <a:gd name="connsiteX3-7" fmla="*/ 467476 w 467476"/>
                <a:gd name="connsiteY3-8" fmla="*/ 1994278 h 2255996"/>
                <a:gd name="connsiteX4-9" fmla="*/ 205758 w 467476"/>
                <a:gd name="connsiteY4-10" fmla="*/ 2255996 h 2255996"/>
                <a:gd name="connsiteX5-11" fmla="*/ 0 w 467476"/>
                <a:gd name="connsiteY5-12" fmla="*/ 2255996 h 2255996"/>
                <a:gd name="connsiteX6-13" fmla="*/ 91440 w 467476"/>
                <a:gd name="connsiteY6-14" fmla="*/ 91440 h 2255996"/>
                <a:gd name="connsiteX0-15" fmla="*/ 0 w 467476"/>
                <a:gd name="connsiteY0-16" fmla="*/ 0 h 2255996"/>
                <a:gd name="connsiteX1-17" fmla="*/ 205758 w 467476"/>
                <a:gd name="connsiteY1-18" fmla="*/ 0 h 2255996"/>
                <a:gd name="connsiteX2-19" fmla="*/ 467476 w 467476"/>
                <a:gd name="connsiteY2-20" fmla="*/ 261718 h 2255996"/>
                <a:gd name="connsiteX3-21" fmla="*/ 467476 w 467476"/>
                <a:gd name="connsiteY3-22" fmla="*/ 1994278 h 2255996"/>
                <a:gd name="connsiteX4-23" fmla="*/ 205758 w 467476"/>
                <a:gd name="connsiteY4-24" fmla="*/ 2255996 h 2255996"/>
                <a:gd name="connsiteX5-25" fmla="*/ 0 w 467476"/>
                <a:gd name="connsiteY5-26" fmla="*/ 2255996 h 225599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67476" h="2255996">
                  <a:moveTo>
                    <a:pt x="0" y="0"/>
                  </a:moveTo>
                  <a:lnTo>
                    <a:pt x="205758" y="0"/>
                  </a:lnTo>
                  <a:cubicBezTo>
                    <a:pt x="350301" y="0"/>
                    <a:pt x="467476" y="117175"/>
                    <a:pt x="467476" y="261718"/>
                  </a:cubicBezTo>
                  <a:lnTo>
                    <a:pt x="467476" y="1994278"/>
                  </a:lnTo>
                  <a:cubicBezTo>
                    <a:pt x="467476" y="2138821"/>
                    <a:pt x="350301" y="2255996"/>
                    <a:pt x="205758" y="2255996"/>
                  </a:cubicBezTo>
                  <a:lnTo>
                    <a:pt x="0" y="2255996"/>
                  </a:lnTo>
                </a:path>
              </a:pathLst>
            </a:custGeom>
            <a:noFill/>
            <a:ln w="25400" cap="rnd">
              <a:gradFill>
                <a:gsLst>
                  <a:gs pos="20000">
                    <a:srgbClr val="00FFCC"/>
                  </a:gs>
                  <a:gs pos="20000">
                    <a:srgbClr val="F9B248">
                      <a:alpha val="0"/>
                    </a:srgbClr>
                  </a:gs>
                  <a:gs pos="80000">
                    <a:srgbClr val="F9B248">
                      <a:alpha val="0"/>
                    </a:srgbClr>
                  </a:gs>
                  <a:gs pos="80000">
                    <a:srgbClr val="00FFCC"/>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nvGrpSpPr>
          <p:cNvPr id="6" name="组合 5"/>
          <p:cNvGrpSpPr/>
          <p:nvPr/>
        </p:nvGrpSpPr>
        <p:grpSpPr>
          <a:xfrm>
            <a:off x="3300650" y="1119435"/>
            <a:ext cx="5048516" cy="1015663"/>
            <a:chOff x="3300650" y="1119435"/>
            <a:chExt cx="5048516" cy="1015663"/>
          </a:xfrm>
        </p:grpSpPr>
        <p:grpSp>
          <p:nvGrpSpPr>
            <p:cNvPr id="2" name="组合 1"/>
            <p:cNvGrpSpPr/>
            <p:nvPr/>
          </p:nvGrpSpPr>
          <p:grpSpPr>
            <a:xfrm>
              <a:off x="5448812" y="1304102"/>
              <a:ext cx="2900354" cy="646331"/>
              <a:chOff x="5448812" y="1304102"/>
              <a:chExt cx="2900354" cy="646331"/>
            </a:xfrm>
          </p:grpSpPr>
          <p:sp>
            <p:nvSpPr>
              <p:cNvPr id="3" name="文本框 2"/>
              <p:cNvSpPr txBox="1"/>
              <p:nvPr/>
            </p:nvSpPr>
            <p:spPr>
              <a:xfrm>
                <a:off x="5686386" y="1304102"/>
                <a:ext cx="266278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a:ln>
                      <a:noFill/>
                    </a:ln>
                    <a:solidFill>
                      <a:prstClr val="white"/>
                    </a:solidFill>
                    <a:effectLst>
                      <a:outerShdw blurRad="127000" dist="38100" dir="2700000" algn="tl" rotWithShape="0">
                        <a:prstClr val="black">
                          <a:alpha val="50000"/>
                        </a:prstClr>
                      </a:outerShdw>
                    </a:effectLst>
                    <a:uLnTx/>
                    <a:uFillTx/>
                    <a:latin typeface="Microsoft YaHei" panose="020B0503020204020204" pitchFamily="34" charset="-122"/>
                    <a:ea typeface="Microsoft YaHei" panose="020B0503020204020204" pitchFamily="34" charset="-122"/>
                    <a:sym typeface="Microsoft YaHei" panose="020B0503020204020204" pitchFamily="34" charset="-122"/>
                  </a:rPr>
                  <a:t>CONTENTS</a:t>
                </a:r>
                <a:endParaRPr kumimoji="0" lang="zh-CN" altLang="en-US" sz="3600" b="0" i="0" u="none" strike="noStrike" kern="1200" cap="none" spc="0" normalizeH="0" baseline="0" noProof="0" dirty="0">
                  <a:ln>
                    <a:noFill/>
                  </a:ln>
                  <a:solidFill>
                    <a:prstClr val="white"/>
                  </a:solidFill>
                  <a:effectLst>
                    <a:outerShdw blurRad="127000" dist="38100" dir="2700000" algn="tl" rotWithShape="0">
                      <a:prstClr val="black">
                        <a:alpha val="50000"/>
                      </a:prstClr>
                    </a:outerShdw>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7" name="直接连接符 6"/>
              <p:cNvCxnSpPr/>
              <p:nvPr/>
            </p:nvCxnSpPr>
            <p:spPr>
              <a:xfrm>
                <a:off x="5448812" y="1414632"/>
                <a:ext cx="0" cy="431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文本框 28"/>
            <p:cNvSpPr txBox="1"/>
            <p:nvPr/>
          </p:nvSpPr>
          <p:spPr>
            <a:xfrm>
              <a:off x="3300650" y="1119435"/>
              <a:ext cx="2266950" cy="1015663"/>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目录</a:t>
              </a:r>
              <a:endParaRPr lang="zh-CN" altLang="en-US" sz="6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Tree>
    <p:extLst>
      <p:ext uri="{BB962C8B-B14F-4D97-AF65-F5344CB8AC3E}">
        <p14:creationId xmlns:p14="http://schemas.microsoft.com/office/powerpoint/2010/main" val="28190326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anim calcmode="lin" valueType="num">
                                      <p:cBhvr>
                                        <p:cTn id="14" dur="750" fill="hold"/>
                                        <p:tgtEl>
                                          <p:spTgt spid="11"/>
                                        </p:tgtEl>
                                        <p:attrNameLst>
                                          <p:attrName>ppt_x</p:attrName>
                                        </p:attrNameLst>
                                      </p:cBhvr>
                                      <p:tavLst>
                                        <p:tav tm="0">
                                          <p:val>
                                            <p:strVal val="#ppt_x"/>
                                          </p:val>
                                        </p:tav>
                                        <p:tav tm="100000">
                                          <p:val>
                                            <p:strVal val="#ppt_x"/>
                                          </p:val>
                                        </p:tav>
                                      </p:tavLst>
                                    </p:anim>
                                    <p:anim calcmode="lin" valueType="num">
                                      <p:cBhvr>
                                        <p:cTn id="15" dur="75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42" presetClass="entr" presetSubtype="0" fill="hold"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50"/>
                                        <p:tgtEl>
                                          <p:spTgt spid="12"/>
                                        </p:tgtEl>
                                      </p:cBhvr>
                                    </p:animEffect>
                                    <p:anim calcmode="lin" valueType="num">
                                      <p:cBhvr>
                                        <p:cTn id="20" dur="750" fill="hold"/>
                                        <p:tgtEl>
                                          <p:spTgt spid="12"/>
                                        </p:tgtEl>
                                        <p:attrNameLst>
                                          <p:attrName>ppt_x</p:attrName>
                                        </p:attrNameLst>
                                      </p:cBhvr>
                                      <p:tavLst>
                                        <p:tav tm="0">
                                          <p:val>
                                            <p:strVal val="#ppt_x"/>
                                          </p:val>
                                        </p:tav>
                                        <p:tav tm="100000">
                                          <p:val>
                                            <p:strVal val="#ppt_x"/>
                                          </p:val>
                                        </p:tav>
                                      </p:tavLst>
                                    </p:anim>
                                    <p:anim calcmode="lin" valueType="num">
                                      <p:cBhvr>
                                        <p:cTn id="21" dur="75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750"/>
                            </p:stCondLst>
                            <p:childTnLst>
                              <p:par>
                                <p:cTn id="23" presetID="42" presetClass="entr" presetSubtype="0" fill="hold" nodeType="afterEffect">
                                  <p:stCondLst>
                                    <p:cond delay="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750"/>
                                        <p:tgtEl>
                                          <p:spTgt spid="13"/>
                                        </p:tgtEl>
                                      </p:cBhvr>
                                    </p:animEffect>
                                    <p:anim calcmode="lin" valueType="num">
                                      <p:cBhvr>
                                        <p:cTn id="26" dur="750" fill="hold"/>
                                        <p:tgtEl>
                                          <p:spTgt spid="13"/>
                                        </p:tgtEl>
                                        <p:attrNameLst>
                                          <p:attrName>ppt_x</p:attrName>
                                        </p:attrNameLst>
                                      </p:cBhvr>
                                      <p:tavLst>
                                        <p:tav tm="0">
                                          <p:val>
                                            <p:strVal val="#ppt_x"/>
                                          </p:val>
                                        </p:tav>
                                        <p:tav tm="100000">
                                          <p:val>
                                            <p:strVal val="#ppt_x"/>
                                          </p:val>
                                        </p:tav>
                                      </p:tavLst>
                                    </p:anim>
                                    <p:anim calcmode="lin" valueType="num">
                                      <p:cBhvr>
                                        <p:cTn id="27"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900792" y="2936719"/>
            <a:ext cx="13296899" cy="3682742"/>
          </a:xfrm>
          <a:prstGeom prst="rect">
            <a:avLst/>
          </a:prstGeom>
        </p:spPr>
      </p:pic>
      <p:sp>
        <p:nvSpPr>
          <p:cNvPr id="17" name="文本框 16"/>
          <p:cNvSpPr txBox="1"/>
          <p:nvPr/>
        </p:nvSpPr>
        <p:spPr>
          <a:xfrm>
            <a:off x="315686" y="1661020"/>
            <a:ext cx="11876314" cy="1446550"/>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endParaRPr lang="en-US" altLang="zh-CN" sz="44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lvl="0"/>
            <a:r>
              <a:rPr lang="zh-CN" altLang="en-US" sz="4400" b="1"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二、用数据驱动图书馆智慧服务新生态</a:t>
            </a:r>
            <a:endParaRPr lang="zh-CN" altLang="en-US" sz="4400" b="1"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40159979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900792" y="2936719"/>
            <a:ext cx="13296899" cy="3682742"/>
          </a:xfrm>
          <a:prstGeom prst="rect">
            <a:avLst/>
          </a:prstGeom>
        </p:spPr>
      </p:pic>
      <p:sp>
        <p:nvSpPr>
          <p:cNvPr id="4" name="内容占位符 2">
            <a:extLst>
              <a:ext uri="{FF2B5EF4-FFF2-40B4-BE49-F238E27FC236}">
                <a16:creationId xmlns:a16="http://schemas.microsoft.com/office/drawing/2014/main" id="{4CF13B6F-0D46-49FE-A23B-0757313B9566}"/>
              </a:ext>
            </a:extLst>
          </p:cNvPr>
          <p:cNvSpPr txBox="1">
            <a:spLocks/>
          </p:cNvSpPr>
          <p:nvPr/>
        </p:nvSpPr>
        <p:spPr>
          <a:xfrm>
            <a:off x="695739" y="1610138"/>
            <a:ext cx="10863470" cy="4374609"/>
          </a:xfrm>
          <a:prstGeom prst="rect">
            <a:avLst/>
          </a:prstGeom>
        </p:spPr>
        <p:txBody>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zh-CN" altLang="zh-CN" b="1" dirty="0" smtClean="0">
                <a:solidFill>
                  <a:schemeClr val="bg1"/>
                </a:solidFill>
                <a:latin typeface="华文仿宋" panose="02010600040101010101" pitchFamily="2" charset="-122"/>
                <a:ea typeface="华文仿宋" panose="02010600040101010101" pitchFamily="2" charset="-122"/>
              </a:rPr>
              <a:t>数据辅助决策到数据直接决策</a:t>
            </a:r>
            <a:endParaRPr lang="en-US" altLang="zh-CN" b="1" dirty="0" smtClean="0">
              <a:solidFill>
                <a:schemeClr val="bg1"/>
              </a:solidFill>
              <a:latin typeface="华文仿宋" panose="02010600040101010101" pitchFamily="2" charset="-122"/>
              <a:ea typeface="华文仿宋" panose="02010600040101010101" pitchFamily="2" charset="-122"/>
            </a:endParaRPr>
          </a:p>
          <a:p>
            <a:r>
              <a:rPr lang="zh-CN" altLang="en-US" b="1" dirty="0" smtClean="0">
                <a:solidFill>
                  <a:srgbClr val="FFFF00"/>
                </a:solidFill>
                <a:latin typeface="华文仿宋" panose="02010600040101010101" pitchFamily="2" charset="-122"/>
                <a:ea typeface="华文仿宋" panose="02010600040101010101" pitchFamily="2" charset="-122"/>
              </a:rPr>
              <a:t>数据智能的引擎机器要能够直接做决策</a:t>
            </a:r>
            <a:r>
              <a:rPr lang="zh-CN" altLang="en-US" b="1" dirty="0" smtClean="0">
                <a:solidFill>
                  <a:schemeClr val="bg1"/>
                </a:solidFill>
                <a:latin typeface="华文仿宋" panose="02010600040101010101" pitchFamily="2" charset="-122"/>
                <a:ea typeface="华文仿宋" panose="02010600040101010101" pitchFamily="2" charset="-122"/>
              </a:rPr>
              <a:t>，而不是传统的利用数据分析来支持人的决策</a:t>
            </a:r>
            <a:endParaRPr lang="en-US" altLang="zh-CN" b="1" dirty="0" smtClean="0">
              <a:solidFill>
                <a:schemeClr val="bg1"/>
              </a:solidFill>
              <a:latin typeface="华文仿宋" panose="02010600040101010101" pitchFamily="2" charset="-122"/>
              <a:ea typeface="华文仿宋" panose="02010600040101010101" pitchFamily="2" charset="-122"/>
            </a:endParaRPr>
          </a:p>
          <a:p>
            <a:r>
              <a:rPr lang="zh-CN" altLang="en-US" b="1" dirty="0" smtClean="0">
                <a:solidFill>
                  <a:schemeClr val="bg1"/>
                </a:solidFill>
                <a:latin typeface="华文仿宋" panose="02010600040101010101" pitchFamily="2" charset="-122"/>
                <a:ea typeface="华文仿宋" panose="02010600040101010101" pitchFamily="2" charset="-122"/>
              </a:rPr>
              <a:t>数据决策形成了反馈闭环的概念。只有“活数据”，才能让整个反馈闭环顺畅运作。你跑业务的时候自然会产生数据，这些数据会被自动、全部地记录下来，然后经过算法处理直接形成决策，用以指导你的业务，并通过客户反馈不断地优化你的决策</a:t>
            </a:r>
            <a:endParaRPr lang="en-US" altLang="zh-CN" b="1" dirty="0" smtClean="0">
              <a:solidFill>
                <a:schemeClr val="bg1"/>
              </a:solidFill>
              <a:latin typeface="华文仿宋" panose="02010600040101010101" pitchFamily="2" charset="-122"/>
              <a:ea typeface="华文仿宋" panose="02010600040101010101" pitchFamily="2" charset="-122"/>
            </a:endParaRPr>
          </a:p>
          <a:p>
            <a:endParaRPr lang="en-US" altLang="zh-CN" b="1" dirty="0" smtClean="0">
              <a:solidFill>
                <a:schemeClr val="bg1"/>
              </a:solidFill>
              <a:latin typeface="华文仿宋" panose="02010600040101010101" pitchFamily="2" charset="-122"/>
              <a:ea typeface="华文仿宋" panose="02010600040101010101" pitchFamily="2" charset="-122"/>
            </a:endParaRPr>
          </a:p>
          <a:p>
            <a:pPr marL="0" indent="0" algn="r">
              <a:buNone/>
            </a:pPr>
            <a:r>
              <a:rPr lang="en-US" altLang="zh-CN" b="1" dirty="0" smtClean="0">
                <a:solidFill>
                  <a:schemeClr val="bg1"/>
                </a:solidFill>
                <a:latin typeface="华文仿宋" panose="02010600040101010101" pitchFamily="2" charset="-122"/>
                <a:ea typeface="华文仿宋" panose="02010600040101010101" pitchFamily="2" charset="-122"/>
              </a:rPr>
              <a:t>——《</a:t>
            </a:r>
            <a:r>
              <a:rPr lang="zh-CN" altLang="en-US" b="1" dirty="0" smtClean="0">
                <a:solidFill>
                  <a:schemeClr val="bg1"/>
                </a:solidFill>
                <a:latin typeface="华文仿宋" panose="02010600040101010101" pitchFamily="2" charset="-122"/>
                <a:ea typeface="华文仿宋" panose="02010600040101010101" pitchFamily="2" charset="-122"/>
              </a:rPr>
              <a:t>智能商业</a:t>
            </a:r>
            <a:r>
              <a:rPr lang="en-US" altLang="zh-CN" b="1" dirty="0" smtClean="0">
                <a:solidFill>
                  <a:schemeClr val="bg1"/>
                </a:solidFill>
                <a:latin typeface="华文仿宋" panose="02010600040101010101" pitchFamily="2" charset="-122"/>
                <a:ea typeface="华文仿宋" panose="02010600040101010101" pitchFamily="2" charset="-122"/>
              </a:rPr>
              <a:t>》   </a:t>
            </a:r>
            <a:r>
              <a:rPr lang="zh-CN" altLang="en-US" b="1" dirty="0" smtClean="0">
                <a:solidFill>
                  <a:schemeClr val="bg1"/>
                </a:solidFill>
                <a:latin typeface="华文仿宋" panose="02010600040101010101" pitchFamily="2" charset="-122"/>
                <a:ea typeface="华文仿宋" panose="02010600040101010101" pitchFamily="2" charset="-122"/>
              </a:rPr>
              <a:t>“数据就是决策”  第</a:t>
            </a:r>
            <a:r>
              <a:rPr lang="en-US" altLang="zh-CN" b="1" dirty="0" smtClean="0">
                <a:solidFill>
                  <a:schemeClr val="bg1"/>
                </a:solidFill>
                <a:latin typeface="华文仿宋" panose="02010600040101010101" pitchFamily="2" charset="-122"/>
                <a:ea typeface="华文仿宋" panose="02010600040101010101" pitchFamily="2" charset="-122"/>
              </a:rPr>
              <a:t>73</a:t>
            </a:r>
            <a:r>
              <a:rPr lang="zh-CN" altLang="en-US" b="1" dirty="0" smtClean="0">
                <a:solidFill>
                  <a:schemeClr val="bg1"/>
                </a:solidFill>
                <a:latin typeface="华文仿宋" panose="02010600040101010101" pitchFamily="2" charset="-122"/>
                <a:ea typeface="华文仿宋" panose="02010600040101010101" pitchFamily="2" charset="-122"/>
              </a:rPr>
              <a:t>页</a:t>
            </a:r>
          </a:p>
          <a:p>
            <a:endParaRPr lang="en-US" altLang="zh-CN" b="1" dirty="0" smtClean="0">
              <a:solidFill>
                <a:schemeClr val="bg1"/>
              </a:solidFill>
              <a:latin typeface="华文仿宋" panose="02010600040101010101" pitchFamily="2" charset="-122"/>
              <a:ea typeface="华文仿宋" panose="02010600040101010101" pitchFamily="2" charset="-122"/>
            </a:endParaRPr>
          </a:p>
          <a:p>
            <a:endParaRPr lang="zh-CN" altLang="en-US" b="1" dirty="0">
              <a:solidFill>
                <a:schemeClr val="bg1"/>
              </a:solidFill>
              <a:latin typeface="华文仿宋" panose="02010600040101010101" pitchFamily="2" charset="-122"/>
              <a:ea typeface="华文仿宋" panose="02010600040101010101" pitchFamily="2" charset="-122"/>
            </a:endParaRPr>
          </a:p>
        </p:txBody>
      </p:sp>
      <p:sp>
        <p:nvSpPr>
          <p:cNvPr id="5" name="文本框 5"/>
          <p:cNvSpPr txBox="1">
            <a:spLocks noChangeArrowheads="1"/>
          </p:cNvSpPr>
          <p:nvPr/>
        </p:nvSpPr>
        <p:spPr bwMode="auto">
          <a:xfrm>
            <a:off x="0" y="456965"/>
            <a:ext cx="12510196" cy="7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25000"/>
              </a:lnSpc>
              <a:spcBef>
                <a:spcPct val="0"/>
              </a:spcBef>
              <a:buSzPct val="85000"/>
              <a:buNone/>
              <a:defRPr/>
            </a:pP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“数据就是决策”</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525641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bwMode="auto">
          <a:xfrm flipV="1">
            <a:off x="235" y="1742175"/>
            <a:ext cx="12191535" cy="3760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98" name="组合 25"/>
          <p:cNvGrpSpPr/>
          <p:nvPr/>
        </p:nvGrpSpPr>
        <p:grpSpPr>
          <a:xfrm>
            <a:off x="3659898" y="2570545"/>
            <a:ext cx="1511085" cy="1509370"/>
            <a:chOff x="5305424" y="2638424"/>
            <a:chExt cx="1579563" cy="1577975"/>
          </a:xfrm>
          <a:solidFill>
            <a:srgbClr val="000000">
              <a:alpha val="60000"/>
            </a:srgbClr>
          </a:solidFill>
          <a:effectLst>
            <a:outerShdw blurRad="190500" dir="2700000" algn="tl" rotWithShape="0">
              <a:prstClr val="black">
                <a:alpha val="41000"/>
              </a:prstClr>
            </a:outerShdw>
          </a:effectLst>
        </p:grpSpPr>
        <p:sp>
          <p:nvSpPr>
            <p:cNvPr id="99" name="Freeform 6"/>
            <p:cNvSpPr>
              <a:spLocks noEditPoints="1"/>
            </p:cNvSpPr>
            <p:nvPr/>
          </p:nvSpPr>
          <p:spPr bwMode="auto">
            <a:xfrm>
              <a:off x="5305424"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rgbClr val="1C9494"/>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sp>
          <p:nvSpPr>
            <p:cNvPr id="10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grpSp>
      <p:grpSp>
        <p:nvGrpSpPr>
          <p:cNvPr id="101" name="组合 28"/>
          <p:cNvGrpSpPr/>
          <p:nvPr/>
        </p:nvGrpSpPr>
        <p:grpSpPr>
          <a:xfrm>
            <a:off x="4576568" y="3485739"/>
            <a:ext cx="1896829" cy="1893546"/>
            <a:chOff x="5102225" y="2441575"/>
            <a:chExt cx="1982788" cy="1979613"/>
          </a:xfrm>
          <a:solidFill>
            <a:srgbClr val="000000">
              <a:alpha val="60000"/>
            </a:srgbClr>
          </a:solidFill>
          <a:effectLst>
            <a:outerShdw blurRad="190500" dir="2700000" algn="tl" rotWithShape="0">
              <a:prstClr val="black">
                <a:alpha val="41000"/>
              </a:prstClr>
            </a:outerShdw>
          </a:effectLst>
        </p:grpSpPr>
        <p:sp>
          <p:nvSpPr>
            <p:cNvPr id="10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rgbClr val="7CB554"/>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sp>
          <p:nvSpPr>
            <p:cNvPr id="10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grpSp>
      <p:grpSp>
        <p:nvGrpSpPr>
          <p:cNvPr id="104" name="组合 31"/>
          <p:cNvGrpSpPr/>
          <p:nvPr/>
        </p:nvGrpSpPr>
        <p:grpSpPr>
          <a:xfrm>
            <a:off x="6180563" y="3109921"/>
            <a:ext cx="1243798" cy="1261858"/>
            <a:chOff x="5803900" y="2852738"/>
            <a:chExt cx="1300163" cy="1319212"/>
          </a:xfrm>
          <a:solidFill>
            <a:srgbClr val="000000">
              <a:alpha val="60000"/>
            </a:srgbClr>
          </a:solidFill>
          <a:effectLst>
            <a:outerShdw blurRad="190500" dir="2700000" algn="tl" rotWithShape="0">
              <a:prstClr val="black">
                <a:alpha val="41000"/>
              </a:prstClr>
            </a:outerShdw>
          </a:effectLst>
        </p:grpSpPr>
        <p:sp>
          <p:nvSpPr>
            <p:cNvPr id="10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rgbClr val="FAC14D"/>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sp>
          <p:nvSpPr>
            <p:cNvPr id="10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grpSp>
      <p:grpSp>
        <p:nvGrpSpPr>
          <p:cNvPr id="107" name="组合 34"/>
          <p:cNvGrpSpPr/>
          <p:nvPr/>
        </p:nvGrpSpPr>
        <p:grpSpPr>
          <a:xfrm>
            <a:off x="7203006" y="3173978"/>
            <a:ext cx="1998187" cy="2018821"/>
            <a:chOff x="5305425" y="2638425"/>
            <a:chExt cx="1579563" cy="1577975"/>
          </a:xfrm>
          <a:solidFill>
            <a:srgbClr val="000000">
              <a:alpha val="60000"/>
            </a:srgbClr>
          </a:solidFill>
          <a:effectLst>
            <a:outerShdw blurRad="190500" dir="2700000" algn="tl" rotWithShape="0">
              <a:prstClr val="black">
                <a:alpha val="41000"/>
              </a:prstClr>
            </a:outerShdw>
          </a:effectLst>
        </p:grpSpPr>
        <p:sp>
          <p:nvSpPr>
            <p:cNvPr id="10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rgbClr val="F95647"/>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sp>
          <p:nvSpPr>
            <p:cNvPr id="10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1" rIns="91440" bIns="45721" numCol="1" anchor="t" anchorCtr="0" compatLnSpc="1">
              <a:prstTxWarp prst="textNoShape">
                <a:avLst/>
              </a:prstTxWarp>
            </a:bodyPr>
            <a:lstStyle/>
            <a:p>
              <a:pPr defTabSz="914364">
                <a:defRPr/>
              </a:pPr>
              <a:endParaRPr lang="zh-CN" altLang="en-US" sz="1799" kern="0">
                <a:solidFill>
                  <a:srgbClr val="2B6F7D">
                    <a:lumMod val="50000"/>
                  </a:srgbClr>
                </a:solidFill>
                <a:latin typeface="Calibri" pitchFamily="34" charset="0"/>
                <a:ea typeface="宋体" charset="-122"/>
              </a:endParaRPr>
            </a:p>
          </p:txBody>
        </p:sp>
      </p:grpSp>
      <p:sp>
        <p:nvSpPr>
          <p:cNvPr id="111" name="矩形 110"/>
          <p:cNvSpPr/>
          <p:nvPr/>
        </p:nvSpPr>
        <p:spPr>
          <a:xfrm>
            <a:off x="531829" y="2807406"/>
            <a:ext cx="3685047" cy="517065"/>
          </a:xfrm>
          <a:prstGeom prst="rect">
            <a:avLst/>
          </a:prstGeom>
        </p:spPr>
        <p:txBody>
          <a:bodyPr wrap="square" lIns="68580" tIns="34290" rIns="68580" bIns="34290">
            <a:spAutoFit/>
          </a:bodyPr>
          <a:lstStyle/>
          <a:p>
            <a:pPr algn="ctr" defTabSz="914364" eaLnBrk="0" fontAlgn="base" hangingPunct="0">
              <a:spcBef>
                <a:spcPct val="0"/>
              </a:spcBef>
              <a:spcAft>
                <a:spcPct val="0"/>
              </a:spcAft>
              <a:defRPr/>
            </a:pPr>
            <a:r>
              <a:rPr lang="zh-CN" altLang="en-US" sz="2910" b="1" dirty="0">
                <a:solidFill>
                  <a:srgbClr val="1C9494"/>
                </a:solidFill>
                <a:latin typeface="华文楷体" panose="02010600040101010101" pitchFamily="2" charset="-122"/>
                <a:ea typeface="华文楷体" panose="02010600040101010101" pitchFamily="2" charset="-122"/>
                <a:cs typeface="华文黑体" pitchFamily="2" charset="-122"/>
              </a:rPr>
              <a:t>管理运行数据</a:t>
            </a:r>
            <a:endParaRPr lang="en-US" altLang="zh-CN" sz="2910" b="1" dirty="0">
              <a:solidFill>
                <a:srgbClr val="1C9494"/>
              </a:solidFill>
              <a:latin typeface="华文楷体" panose="02010600040101010101" pitchFamily="2" charset="-122"/>
              <a:ea typeface="华文楷体" panose="02010600040101010101" pitchFamily="2" charset="-122"/>
              <a:cs typeface="华文黑体" pitchFamily="2" charset="-122"/>
            </a:endParaRPr>
          </a:p>
        </p:txBody>
      </p:sp>
      <p:sp>
        <p:nvSpPr>
          <p:cNvPr id="113" name="矩形 112"/>
          <p:cNvSpPr/>
          <p:nvPr/>
        </p:nvSpPr>
        <p:spPr>
          <a:xfrm>
            <a:off x="3466995" y="5534304"/>
            <a:ext cx="3562310" cy="517065"/>
          </a:xfrm>
          <a:prstGeom prst="rect">
            <a:avLst/>
          </a:prstGeom>
        </p:spPr>
        <p:txBody>
          <a:bodyPr wrap="square" lIns="68580" tIns="34290" rIns="68580" bIns="34290">
            <a:spAutoFit/>
          </a:bodyPr>
          <a:lstStyle/>
          <a:p>
            <a:pPr algn="ctr" defTabSz="914364" eaLnBrk="0" fontAlgn="base" hangingPunct="0">
              <a:spcBef>
                <a:spcPct val="0"/>
              </a:spcBef>
              <a:spcAft>
                <a:spcPct val="0"/>
              </a:spcAft>
              <a:defRPr/>
            </a:pPr>
            <a:r>
              <a:rPr lang="zh-CN" altLang="en-US" sz="2910" b="1" dirty="0">
                <a:solidFill>
                  <a:srgbClr val="7CB554"/>
                </a:solidFill>
                <a:latin typeface="华文楷体" panose="02010600040101010101" pitchFamily="2" charset="-122"/>
                <a:ea typeface="华文楷体" panose="02010600040101010101" pitchFamily="2" charset="-122"/>
                <a:cs typeface="华文黑体" pitchFamily="2" charset="-122"/>
              </a:rPr>
              <a:t>用户行为数据</a:t>
            </a:r>
            <a:endParaRPr lang="en-US" altLang="zh-CN" sz="2910" b="1" dirty="0">
              <a:solidFill>
                <a:srgbClr val="7CB554"/>
              </a:solidFill>
              <a:latin typeface="华文楷体" panose="02010600040101010101" pitchFamily="2" charset="-122"/>
              <a:ea typeface="华文楷体" panose="02010600040101010101" pitchFamily="2" charset="-122"/>
              <a:cs typeface="华文黑体" pitchFamily="2" charset="-122"/>
            </a:endParaRPr>
          </a:p>
        </p:txBody>
      </p:sp>
      <p:sp>
        <p:nvSpPr>
          <p:cNvPr id="115" name="矩形 114"/>
          <p:cNvSpPr/>
          <p:nvPr/>
        </p:nvSpPr>
        <p:spPr>
          <a:xfrm>
            <a:off x="5528403" y="2420421"/>
            <a:ext cx="2686712" cy="517065"/>
          </a:xfrm>
          <a:prstGeom prst="rect">
            <a:avLst/>
          </a:prstGeom>
        </p:spPr>
        <p:txBody>
          <a:bodyPr wrap="square" lIns="68580" tIns="34290" rIns="68580" bIns="34290">
            <a:spAutoFit/>
          </a:bodyPr>
          <a:lstStyle/>
          <a:p>
            <a:pPr algn="ctr" defTabSz="914364" eaLnBrk="0" fontAlgn="base" hangingPunct="0">
              <a:spcBef>
                <a:spcPct val="0"/>
              </a:spcBef>
              <a:spcAft>
                <a:spcPct val="0"/>
              </a:spcAft>
              <a:defRPr/>
            </a:pPr>
            <a:r>
              <a:rPr lang="zh-CN" altLang="en-US" sz="2910" b="1" dirty="0" smtClean="0">
                <a:solidFill>
                  <a:srgbClr val="FAC14D"/>
                </a:solidFill>
                <a:latin typeface="华文楷体" panose="02010600040101010101" pitchFamily="2" charset="-122"/>
                <a:ea typeface="华文楷体" panose="02010600040101010101" pitchFamily="2" charset="-122"/>
                <a:cs typeface="华文黑体" pitchFamily="2" charset="-122"/>
              </a:rPr>
              <a:t>分析决策</a:t>
            </a:r>
            <a:r>
              <a:rPr lang="zh-CN" altLang="en-US" sz="2910" b="1" dirty="0">
                <a:solidFill>
                  <a:srgbClr val="FAC14D"/>
                </a:solidFill>
                <a:latin typeface="华文楷体" panose="02010600040101010101" pitchFamily="2" charset="-122"/>
                <a:ea typeface="华文楷体" panose="02010600040101010101" pitchFamily="2" charset="-122"/>
                <a:cs typeface="华文黑体" pitchFamily="2" charset="-122"/>
              </a:rPr>
              <a:t>数据</a:t>
            </a:r>
            <a:endParaRPr lang="en-US" altLang="zh-CN" sz="2910" b="1" dirty="0">
              <a:solidFill>
                <a:srgbClr val="FAC14D"/>
              </a:solidFill>
              <a:latin typeface="华文楷体" panose="02010600040101010101" pitchFamily="2" charset="-122"/>
              <a:ea typeface="华文楷体" panose="02010600040101010101" pitchFamily="2" charset="-122"/>
              <a:cs typeface="华文黑体" pitchFamily="2" charset="-122"/>
            </a:endParaRPr>
          </a:p>
        </p:txBody>
      </p:sp>
      <p:sp>
        <p:nvSpPr>
          <p:cNvPr id="117" name="矩形 116"/>
          <p:cNvSpPr/>
          <p:nvPr/>
        </p:nvSpPr>
        <p:spPr>
          <a:xfrm>
            <a:off x="8295963" y="5134975"/>
            <a:ext cx="2266095" cy="496739"/>
          </a:xfrm>
          <a:prstGeom prst="rect">
            <a:avLst/>
          </a:prstGeom>
        </p:spPr>
        <p:txBody>
          <a:bodyPr wrap="square" lIns="68580" tIns="34290" rIns="68580" bIns="34290">
            <a:spAutoFit/>
          </a:bodyPr>
          <a:lstStyle/>
          <a:p>
            <a:pPr algn="ctr" defTabSz="914364" eaLnBrk="0" fontAlgn="base" hangingPunct="0">
              <a:spcBef>
                <a:spcPct val="0"/>
              </a:spcBef>
              <a:spcAft>
                <a:spcPct val="0"/>
              </a:spcAft>
              <a:defRPr/>
            </a:pPr>
            <a:r>
              <a:rPr lang="zh-CN" altLang="en-US" sz="2778" b="1" dirty="0" smtClean="0">
                <a:solidFill>
                  <a:srgbClr val="F95647"/>
                </a:solidFill>
                <a:latin typeface="华文楷体" panose="02010600040101010101" pitchFamily="2" charset="-122"/>
                <a:ea typeface="华文楷体" panose="02010600040101010101" pitchFamily="2" charset="-122"/>
                <a:cs typeface="华文黑体" pitchFamily="2" charset="-122"/>
              </a:rPr>
              <a:t>资源编目数据</a:t>
            </a:r>
            <a:endParaRPr lang="en-US" altLang="zh-CN" sz="2778" b="1" dirty="0">
              <a:solidFill>
                <a:srgbClr val="F95647"/>
              </a:solidFill>
              <a:latin typeface="华文楷体" panose="02010600040101010101" pitchFamily="2" charset="-122"/>
              <a:ea typeface="华文楷体" panose="02010600040101010101" pitchFamily="2" charset="-122"/>
              <a:cs typeface="华文黑体" pitchFamily="2" charset="-122"/>
            </a:endParaRPr>
          </a:p>
        </p:txBody>
      </p:sp>
      <p:sp>
        <p:nvSpPr>
          <p:cNvPr id="20" name="文本框 5"/>
          <p:cNvSpPr txBox="1">
            <a:spLocks noChangeArrowheads="1"/>
          </p:cNvSpPr>
          <p:nvPr/>
        </p:nvSpPr>
        <p:spPr bwMode="auto">
          <a:xfrm>
            <a:off x="235" y="488180"/>
            <a:ext cx="1251019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25000"/>
              </a:lnSpc>
              <a:spcBef>
                <a:spcPct val="0"/>
              </a:spcBef>
              <a:buSzPct val="85000"/>
              <a:buNone/>
              <a:defRPr/>
            </a:pPr>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数据驱动</a:t>
            </a: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的图书馆智慧生态机制</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
        <p:nvSpPr>
          <p:cNvPr id="21" name="椭圆形标注 20"/>
          <p:cNvSpPr/>
          <p:nvPr/>
        </p:nvSpPr>
        <p:spPr>
          <a:xfrm>
            <a:off x="9429010" y="1962615"/>
            <a:ext cx="1387673" cy="1407146"/>
          </a:xfrm>
          <a:prstGeom prst="wedgeEllipseCallout">
            <a:avLst>
              <a:gd name="adj1" fmla="val -197471"/>
              <a:gd name="adj2" fmla="val 335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借阅量监控</a:t>
            </a:r>
            <a:endParaRPr lang="zh-CN" altLang="en-US" sz="1600" b="1" dirty="0"/>
          </a:p>
        </p:txBody>
      </p:sp>
      <p:sp>
        <p:nvSpPr>
          <p:cNvPr id="22" name="椭圆形标注 21"/>
          <p:cNvSpPr/>
          <p:nvPr/>
        </p:nvSpPr>
        <p:spPr>
          <a:xfrm>
            <a:off x="2106131" y="4127158"/>
            <a:ext cx="1409706" cy="1407146"/>
          </a:xfrm>
          <a:prstGeom prst="wedgeEllipseCallout">
            <a:avLst>
              <a:gd name="adj1" fmla="val 109463"/>
              <a:gd name="adj2" fmla="val -432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600" b="1" dirty="0" smtClean="0"/>
              <a:t>册数权限</a:t>
            </a:r>
            <a:endParaRPr lang="en-US" altLang="zh-CN" sz="1600" b="1" dirty="0" smtClean="0"/>
          </a:p>
          <a:p>
            <a:pPr algn="ctr"/>
            <a:r>
              <a:rPr lang="zh-CN" altLang="en-US" sz="1600" b="1" dirty="0"/>
              <a:t>借</a:t>
            </a:r>
            <a:r>
              <a:rPr lang="zh-CN" altLang="en-US" sz="1600" b="1" dirty="0" smtClean="0"/>
              <a:t>期限制</a:t>
            </a:r>
            <a:endParaRPr lang="zh-CN" altLang="en-US" sz="1600" b="1" dirty="0"/>
          </a:p>
        </p:txBody>
      </p:sp>
    </p:spTree>
    <p:extLst>
      <p:ext uri="{BB962C8B-B14F-4D97-AF65-F5344CB8AC3E}">
        <p14:creationId xmlns:p14="http://schemas.microsoft.com/office/powerpoint/2010/main" val="19084373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500" fill="hold"/>
                                        <p:tgtEl>
                                          <p:spTgt spid="98"/>
                                        </p:tgtEl>
                                        <p:attrNameLst>
                                          <p:attrName>ppt_x</p:attrName>
                                        </p:attrNameLst>
                                      </p:cBhvr>
                                      <p:tavLst>
                                        <p:tav tm="0">
                                          <p:val>
                                            <p:strVal val="#ppt_x"/>
                                          </p:val>
                                        </p:tav>
                                        <p:tav tm="100000">
                                          <p:val>
                                            <p:strVal val="#ppt_x"/>
                                          </p:val>
                                        </p:tav>
                                      </p:tavLst>
                                    </p:anim>
                                    <p:anim calcmode="lin" valueType="num">
                                      <p:cBhvr additive="base">
                                        <p:cTn id="8" dur="500" fill="hold"/>
                                        <p:tgtEl>
                                          <p:spTgt spid="9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56400000">
                                      <p:cBhvr>
                                        <p:cTn id="10" dur="6000" fill="hold"/>
                                        <p:tgtEl>
                                          <p:spTgt spid="98"/>
                                        </p:tgtEl>
                                        <p:attrNameLst>
                                          <p:attrName>r</p:attrName>
                                        </p:attrNameLst>
                                      </p:cBhvr>
                                    </p:animRot>
                                  </p:childTnLst>
                                </p:cTn>
                              </p:par>
                              <p:par>
                                <p:cTn id="11" presetID="10" presetClass="entr" presetSubtype="0" fill="hold" grpId="0" nodeType="withEffect">
                                  <p:stCondLst>
                                    <p:cond delay="50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500"/>
                                        <p:tgtEl>
                                          <p:spTgt spid="111"/>
                                        </p:tgtEl>
                                      </p:cBhvr>
                                    </p:animEffect>
                                  </p:childTnLst>
                                </p:cTn>
                              </p:par>
                              <p:par>
                                <p:cTn id="14" presetID="26" presetClass="emph" presetSubtype="0" repeatCount="indefinite" fill="hold" grpId="1" nodeType="withEffect">
                                  <p:stCondLst>
                                    <p:cond delay="2400"/>
                                  </p:stCondLst>
                                  <p:childTnLst>
                                    <p:animEffect transition="out" filter="fade">
                                      <p:cBhvr>
                                        <p:cTn id="15" dur="2000" tmFilter="0, 0; .2, .5; .8, .5; 1, 0"/>
                                        <p:tgtEl>
                                          <p:spTgt spid="111"/>
                                        </p:tgtEl>
                                      </p:cBhvr>
                                    </p:animEffect>
                                    <p:animScale>
                                      <p:cBhvr>
                                        <p:cTn id="16" dur="1000" autoRev="1" fill="hold"/>
                                        <p:tgtEl>
                                          <p:spTgt spid="111"/>
                                        </p:tgtEl>
                                      </p:cBhvr>
                                      <p:by x="105000" y="105000"/>
                                    </p:animScale>
                                  </p:childTnLst>
                                </p:cTn>
                              </p:par>
                              <p:par>
                                <p:cTn id="17" presetID="2" presetClass="entr" presetSubtype="1" decel="100000" fill="hold" nodeType="withEffect">
                                  <p:stCondLst>
                                    <p:cond delay="500"/>
                                  </p:stCondLst>
                                  <p:childTnLst>
                                    <p:set>
                                      <p:cBhvr>
                                        <p:cTn id="18" dur="1" fill="hold">
                                          <p:stCondLst>
                                            <p:cond delay="0"/>
                                          </p:stCondLst>
                                        </p:cTn>
                                        <p:tgtEl>
                                          <p:spTgt spid="101"/>
                                        </p:tgtEl>
                                        <p:attrNameLst>
                                          <p:attrName>style.visibility</p:attrName>
                                        </p:attrNameLst>
                                      </p:cBhvr>
                                      <p:to>
                                        <p:strVal val="visible"/>
                                      </p:to>
                                    </p:set>
                                    <p:anim calcmode="lin" valueType="num">
                                      <p:cBhvr additive="base">
                                        <p:cTn id="19" dur="500" fill="hold"/>
                                        <p:tgtEl>
                                          <p:spTgt spid="101"/>
                                        </p:tgtEl>
                                        <p:attrNameLst>
                                          <p:attrName>ppt_x</p:attrName>
                                        </p:attrNameLst>
                                      </p:cBhvr>
                                      <p:tavLst>
                                        <p:tav tm="0">
                                          <p:val>
                                            <p:strVal val="#ppt_x"/>
                                          </p:val>
                                        </p:tav>
                                        <p:tav tm="100000">
                                          <p:val>
                                            <p:strVal val="#ppt_x"/>
                                          </p:val>
                                        </p:tav>
                                      </p:tavLst>
                                    </p:anim>
                                    <p:anim calcmode="lin" valueType="num">
                                      <p:cBhvr additive="base">
                                        <p:cTn id="20" dur="500" fill="hold"/>
                                        <p:tgtEl>
                                          <p:spTgt spid="101"/>
                                        </p:tgtEl>
                                        <p:attrNameLst>
                                          <p:attrName>ppt_y</p:attrName>
                                        </p:attrNameLst>
                                      </p:cBhvr>
                                      <p:tavLst>
                                        <p:tav tm="0">
                                          <p:val>
                                            <p:strVal val="0-#ppt_h/2"/>
                                          </p:val>
                                        </p:tav>
                                        <p:tav tm="100000">
                                          <p:val>
                                            <p:strVal val="#ppt_y"/>
                                          </p:val>
                                        </p:tav>
                                      </p:tavLst>
                                    </p:anim>
                                  </p:childTnLst>
                                </p:cTn>
                              </p:par>
                              <p:par>
                                <p:cTn id="21" presetID="8" presetClass="emph" presetSubtype="0" repeatCount="indefinite" fill="hold" nodeType="withEffect">
                                  <p:stCondLst>
                                    <p:cond delay="500"/>
                                  </p:stCondLst>
                                  <p:childTnLst>
                                    <p:animRot by="21600000">
                                      <p:cBhvr>
                                        <p:cTn id="22" dur="4500" fill="hold"/>
                                        <p:tgtEl>
                                          <p:spTgt spid="101"/>
                                        </p:tgtEl>
                                        <p:attrNameLst>
                                          <p:attrName>r</p:attrName>
                                        </p:attrNameLst>
                                      </p:cBhvr>
                                    </p:animRot>
                                  </p:childTnLst>
                                </p:cTn>
                              </p:par>
                              <p:par>
                                <p:cTn id="23" presetID="10" presetClass="entr" presetSubtype="0" fill="hold" grpId="0" nodeType="withEffect">
                                  <p:stCondLst>
                                    <p:cond delay="50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26" presetClass="emph" presetSubtype="0" repeatCount="indefinite" fill="hold" grpId="1" nodeType="withEffect">
                                  <p:stCondLst>
                                    <p:cond delay="2400"/>
                                  </p:stCondLst>
                                  <p:childTnLst>
                                    <p:animEffect transition="out" filter="fade">
                                      <p:cBhvr>
                                        <p:cTn id="27" dur="2000" tmFilter="0, 0; .2, .5; .8, .5; 1, 0"/>
                                        <p:tgtEl>
                                          <p:spTgt spid="113"/>
                                        </p:tgtEl>
                                      </p:cBhvr>
                                    </p:animEffect>
                                    <p:animScale>
                                      <p:cBhvr>
                                        <p:cTn id="28" dur="1000" autoRev="1" fill="hold"/>
                                        <p:tgtEl>
                                          <p:spTgt spid="113"/>
                                        </p:tgtEl>
                                      </p:cBhvr>
                                      <p:by x="105000" y="105000"/>
                                    </p:animScale>
                                  </p:childTnLst>
                                </p:cTn>
                              </p:par>
                              <p:par>
                                <p:cTn id="29" presetID="2" presetClass="entr" presetSubtype="1" decel="100000" fill="hold" nodeType="withEffect">
                                  <p:stCondLst>
                                    <p:cond delay="100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ppt_x"/>
                                          </p:val>
                                        </p:tav>
                                        <p:tav tm="100000">
                                          <p:val>
                                            <p:strVal val="#ppt_x"/>
                                          </p:val>
                                        </p:tav>
                                      </p:tavLst>
                                    </p:anim>
                                    <p:anim calcmode="lin" valueType="num">
                                      <p:cBhvr additive="base">
                                        <p:cTn id="32" dur="500" fill="hold"/>
                                        <p:tgtEl>
                                          <p:spTgt spid="104"/>
                                        </p:tgtEl>
                                        <p:attrNameLst>
                                          <p:attrName>ppt_y</p:attrName>
                                        </p:attrNameLst>
                                      </p:cBhvr>
                                      <p:tavLst>
                                        <p:tav tm="0">
                                          <p:val>
                                            <p:strVal val="0-#ppt_h/2"/>
                                          </p:val>
                                        </p:tav>
                                        <p:tav tm="100000">
                                          <p:val>
                                            <p:strVal val="#ppt_y"/>
                                          </p:val>
                                        </p:tav>
                                      </p:tavLst>
                                    </p:anim>
                                  </p:childTnLst>
                                </p:cTn>
                              </p:par>
                              <p:par>
                                <p:cTn id="33" presetID="8" presetClass="emph" presetSubtype="0" repeatCount="indefinite" fill="hold" nodeType="withEffect">
                                  <p:stCondLst>
                                    <p:cond delay="1000"/>
                                  </p:stCondLst>
                                  <p:childTnLst>
                                    <p:animRot by="-78000000">
                                      <p:cBhvr>
                                        <p:cTn id="34" dur="6000" fill="hold"/>
                                        <p:tgtEl>
                                          <p:spTgt spid="104"/>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15"/>
                                        </p:tgtEl>
                                        <p:attrNameLst>
                                          <p:attrName>style.visibility</p:attrName>
                                        </p:attrNameLst>
                                      </p:cBhvr>
                                      <p:to>
                                        <p:strVal val="visible"/>
                                      </p:to>
                                    </p:set>
                                    <p:animEffect transition="in" filter="fade">
                                      <p:cBhvr>
                                        <p:cTn id="37" dur="500"/>
                                        <p:tgtEl>
                                          <p:spTgt spid="115"/>
                                        </p:tgtEl>
                                      </p:cBhvr>
                                    </p:animEffect>
                                  </p:childTnLst>
                                </p:cTn>
                              </p:par>
                              <p:par>
                                <p:cTn id="38" presetID="26" presetClass="emph" presetSubtype="0" repeatCount="indefinite" fill="hold" grpId="1" nodeType="withEffect">
                                  <p:stCondLst>
                                    <p:cond delay="1000"/>
                                  </p:stCondLst>
                                  <p:childTnLst>
                                    <p:animEffect transition="out" filter="fade">
                                      <p:cBhvr>
                                        <p:cTn id="39" dur="2000" tmFilter="0, 0; .2, .5; .8, .5; 1, 0"/>
                                        <p:tgtEl>
                                          <p:spTgt spid="115"/>
                                        </p:tgtEl>
                                      </p:cBhvr>
                                    </p:animEffect>
                                    <p:animScale>
                                      <p:cBhvr>
                                        <p:cTn id="40" dur="1000" autoRev="1" fill="hold"/>
                                        <p:tgtEl>
                                          <p:spTgt spid="115"/>
                                        </p:tgtEl>
                                      </p:cBhvr>
                                      <p:by x="105000" y="105000"/>
                                    </p:animScale>
                                  </p:childTnLst>
                                </p:cTn>
                              </p:par>
                              <p:par>
                                <p:cTn id="41" presetID="2" presetClass="entr" presetSubtype="1" decel="100000" fill="hold" nodeType="withEffect">
                                  <p:stCondLst>
                                    <p:cond delay="150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0-#ppt_h/2"/>
                                          </p:val>
                                        </p:tav>
                                        <p:tav tm="100000">
                                          <p:val>
                                            <p:strVal val="#ppt_y"/>
                                          </p:val>
                                        </p:tav>
                                      </p:tavLst>
                                    </p:anim>
                                  </p:childTnLst>
                                </p:cTn>
                              </p:par>
                              <p:par>
                                <p:cTn id="45" presetID="8" presetClass="emph" presetSubtype="0" repeatCount="indefinite" fill="hold" nodeType="withEffect">
                                  <p:stCondLst>
                                    <p:cond delay="1500"/>
                                  </p:stCondLst>
                                  <p:childTnLst>
                                    <p:animRot by="56400000">
                                      <p:cBhvr>
                                        <p:cTn id="46" dur="6000" fill="hold"/>
                                        <p:tgtEl>
                                          <p:spTgt spid="107"/>
                                        </p:tgtEl>
                                        <p:attrNameLst>
                                          <p:attrName>r</p:attrName>
                                        </p:attrNameLst>
                                      </p:cBhvr>
                                    </p:animRot>
                                  </p:childTnLst>
                                </p:cTn>
                              </p:par>
                              <p:par>
                                <p:cTn id="47" presetID="10" presetClass="entr" presetSubtype="0" fill="hold" grpId="0" nodeType="withEffect">
                                  <p:stCondLst>
                                    <p:cond delay="1500"/>
                                  </p:stCondLst>
                                  <p:childTnLst>
                                    <p:set>
                                      <p:cBhvr>
                                        <p:cTn id="48" dur="1" fill="hold">
                                          <p:stCondLst>
                                            <p:cond delay="0"/>
                                          </p:stCondLst>
                                        </p:cTn>
                                        <p:tgtEl>
                                          <p:spTgt spid="117"/>
                                        </p:tgtEl>
                                        <p:attrNameLst>
                                          <p:attrName>style.visibility</p:attrName>
                                        </p:attrNameLst>
                                      </p:cBhvr>
                                      <p:to>
                                        <p:strVal val="visible"/>
                                      </p:to>
                                    </p:set>
                                    <p:animEffect transition="in" filter="fade">
                                      <p:cBhvr>
                                        <p:cTn id="49" dur="500"/>
                                        <p:tgtEl>
                                          <p:spTgt spid="117"/>
                                        </p:tgtEl>
                                      </p:cBhvr>
                                    </p:animEffect>
                                  </p:childTnLst>
                                </p:cTn>
                              </p:par>
                              <p:par>
                                <p:cTn id="50" presetID="26" presetClass="emph" presetSubtype="0" repeatCount="indefinite" fill="hold" grpId="1" nodeType="withEffect">
                                  <p:stCondLst>
                                    <p:cond delay="0"/>
                                  </p:stCondLst>
                                  <p:childTnLst>
                                    <p:animEffect transition="out" filter="fade">
                                      <p:cBhvr>
                                        <p:cTn id="51" dur="2000" tmFilter="0, 0; .2, .5; .8, .5; 1, 0"/>
                                        <p:tgtEl>
                                          <p:spTgt spid="117"/>
                                        </p:tgtEl>
                                      </p:cBhvr>
                                    </p:animEffect>
                                    <p:animScale>
                                      <p:cBhvr>
                                        <p:cTn id="52" dur="1000" autoRev="1" fill="hold"/>
                                        <p:tgtEl>
                                          <p:spTgt spid="117"/>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righ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repeatCount="3000" fill="hold" grpId="1"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right)">
                                      <p:cBhvr>
                                        <p:cTn id="6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1" grpId="1"/>
      <p:bldP spid="113" grpId="0"/>
      <p:bldP spid="113" grpId="1"/>
      <p:bldP spid="115" grpId="0"/>
      <p:bldP spid="115" grpId="1"/>
      <p:bldP spid="117" grpId="0"/>
      <p:bldP spid="117" grpId="1"/>
      <p:bldP spid="21" grpId="0" animBg="1"/>
      <p:bldP spid="21" grpId="1"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51224" y="1633438"/>
            <a:ext cx="11872826" cy="3433084"/>
          </a:xfrm>
          <a:prstGeom prst="rect">
            <a:avLst/>
          </a:prstGeom>
        </p:spPr>
        <p:txBody>
          <a:bodyPr/>
          <a:lstStyle>
            <a:lvl1pPr marL="342900" indent="-342900" algn="ctr" defTabSz="914400" rtl="0" eaLnBrk="1" latinLnBrk="0" hangingPunct="1">
              <a:spcBef>
                <a:spcPct val="20000"/>
              </a:spcBef>
              <a:buFont typeface="Arial" pitchFamily="34" charset="0"/>
              <a:buChar char="•"/>
              <a:defRPr sz="3200" b="1" kern="1200">
                <a:solidFill>
                  <a:srgbClr val="FFFFFF"/>
                </a:solidFill>
                <a:latin typeface="微软雅黑" panose="020B0503020204020204" pitchFamily="34" charset="-122"/>
                <a:ea typeface="微软雅黑" panose="020B0503020204020204" pitchFamily="34" charset="-122"/>
                <a:cs typeface="+mn-cs"/>
              </a:defRPr>
            </a:lvl1pPr>
            <a:lvl2pPr marL="742950" indent="-285750" algn="ctr" defTabSz="914400" rtl="0" eaLnBrk="1" latinLnBrk="0" hangingPunct="1">
              <a:spcBef>
                <a:spcPct val="20000"/>
              </a:spcBef>
              <a:buFont typeface="Arial" pitchFamily="34" charset="0"/>
              <a:buChar char="–"/>
              <a:defRPr sz="2800" b="1" kern="1200">
                <a:solidFill>
                  <a:srgbClr val="FFFFFF"/>
                </a:solidFill>
                <a:latin typeface="微软雅黑" panose="020B0503020204020204" pitchFamily="34" charset="-122"/>
                <a:ea typeface="微软雅黑" panose="020B0503020204020204" pitchFamily="34" charset="-122"/>
                <a:cs typeface="+mn-cs"/>
              </a:defRPr>
            </a:lvl2pPr>
            <a:lvl3pPr marL="1143000" indent="-228600" algn="ctr" defTabSz="914400" rtl="0" eaLnBrk="1" latinLnBrk="0" hangingPunct="1">
              <a:spcBef>
                <a:spcPct val="20000"/>
              </a:spcBef>
              <a:buFont typeface="Arial" pitchFamily="34" charset="0"/>
              <a:buChar char="•"/>
              <a:defRPr sz="2400" b="1" kern="1200">
                <a:solidFill>
                  <a:srgbClr val="FFFFFF"/>
                </a:solidFill>
                <a:latin typeface="微软雅黑" panose="020B0503020204020204" pitchFamily="34" charset="-122"/>
                <a:ea typeface="微软雅黑" panose="020B0503020204020204" pitchFamily="34" charset="-122"/>
                <a:cs typeface="+mn-cs"/>
              </a:defRPr>
            </a:lvl3pPr>
            <a:lvl4pPr marL="16002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4pPr>
            <a:lvl5pPr marL="20574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00000"/>
              </a:lnSpc>
              <a:buNone/>
              <a:defRPr/>
            </a:pP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重要措施：</a:t>
            </a:r>
            <a:endParaRPr lang="en-US" altLang="zh-CN"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marL="0" indent="0">
              <a:lnSpc>
                <a:spcPct val="200000"/>
              </a:lnSpc>
              <a:buNone/>
              <a:defRPr/>
            </a:pPr>
            <a:r>
              <a:rPr lang="zh-CN" altLang="en-US" sz="5400" spc="300" dirty="0" smtClean="0">
                <a:solidFill>
                  <a:srgbClr val="FFFF00"/>
                </a:solidFill>
                <a:latin typeface="Microsoft YaHei" panose="020B0503020204020204" pitchFamily="34" charset="-122"/>
                <a:ea typeface="Microsoft YaHei" panose="020B0503020204020204" pitchFamily="34" charset="-122"/>
              </a:rPr>
              <a:t>建立图书馆数据中心</a:t>
            </a:r>
            <a:endParaRPr lang="en-US" altLang="zh-CN" sz="5400" spc="300"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328456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35919" y="314522"/>
            <a:ext cx="6019597" cy="584775"/>
          </a:xfrm>
          <a:prstGeom prst="rect">
            <a:avLst/>
          </a:prstGeom>
        </p:spPr>
        <p:txBody>
          <a:bodyPr wrap="none">
            <a:spAutoFit/>
          </a:bodyPr>
          <a:lstStyle/>
          <a:p>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智慧图书馆行为数据中心框架</a:t>
            </a:r>
            <a:endParaRPr lang="zh-CN" altLang="en-US" sz="3200" dirty="0"/>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29" y="1076780"/>
            <a:ext cx="10940350" cy="5435987"/>
          </a:xfrm>
          <a:prstGeom prst="roundRect">
            <a:avLst>
              <a:gd name="adj" fmla="val 10152"/>
            </a:avLst>
          </a:prstGeom>
          <a:ln w="41275">
            <a:solidFill>
              <a:srgbClr val="FFC000"/>
            </a:solidFill>
          </a:ln>
        </p:spPr>
      </p:pic>
    </p:spTree>
    <p:extLst>
      <p:ext uri="{BB962C8B-B14F-4D97-AF65-F5344CB8AC3E}">
        <p14:creationId xmlns:p14="http://schemas.microsoft.com/office/powerpoint/2010/main" val="40924392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流程图"/>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53012" y="684309"/>
            <a:ext cx="9174147" cy="6173691"/>
          </a:xfrm>
          <a:prstGeom prst="roundRect">
            <a:avLst>
              <a:gd name="adj" fmla="val 10152"/>
            </a:avLst>
          </a:prstGeom>
          <a:ln w="41275">
            <a:solidFill>
              <a:srgbClr val="FFC000"/>
            </a:solidFill>
          </a:ln>
        </p:spPr>
      </p:pic>
    </p:spTree>
    <p:extLst>
      <p:ext uri="{BB962C8B-B14F-4D97-AF65-F5344CB8AC3E}">
        <p14:creationId xmlns:p14="http://schemas.microsoft.com/office/powerpoint/2010/main" val="169974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35919" y="314522"/>
            <a:ext cx="7212231" cy="584775"/>
          </a:xfrm>
          <a:prstGeom prst="rect">
            <a:avLst/>
          </a:prstGeom>
        </p:spPr>
        <p:txBody>
          <a:bodyPr wrap="none">
            <a:spAutoFit/>
          </a:bodyPr>
          <a:lstStyle/>
          <a:p>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12:</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智慧图书馆中央知识库概览</a:t>
            </a:r>
            <a:endParaRPr lang="zh-CN" altLang="en-US" sz="3200" dirty="0"/>
          </a:p>
        </p:txBody>
      </p:sp>
      <p:pic>
        <p:nvPicPr>
          <p:cNvPr id="2" name="图片 1"/>
          <p:cNvPicPr>
            <a:picLocks noChangeAspect="1"/>
          </p:cNvPicPr>
          <p:nvPr/>
        </p:nvPicPr>
        <p:blipFill>
          <a:blip r:embed="rId2"/>
          <a:stretch>
            <a:fillRect/>
          </a:stretch>
        </p:blipFill>
        <p:spPr>
          <a:xfrm>
            <a:off x="164161" y="1138335"/>
            <a:ext cx="8811488" cy="5477069"/>
          </a:xfrm>
          <a:prstGeom prst="roundRect">
            <a:avLst>
              <a:gd name="adj" fmla="val 10152"/>
            </a:avLst>
          </a:prstGeom>
          <a:ln w="41275">
            <a:solidFill>
              <a:srgbClr val="FFC000"/>
            </a:solidFill>
          </a:ln>
        </p:spPr>
      </p:pic>
      <p:sp>
        <p:nvSpPr>
          <p:cNvPr id="5" name="矩形 4"/>
          <p:cNvSpPr/>
          <p:nvPr/>
        </p:nvSpPr>
        <p:spPr>
          <a:xfrm>
            <a:off x="9077234" y="1458522"/>
            <a:ext cx="2982686" cy="4247317"/>
          </a:xfrm>
          <a:prstGeom prst="rect">
            <a:avLst/>
          </a:prstGeom>
        </p:spPr>
        <p:txBody>
          <a:bodyPr wrap="square">
            <a:spAutoFit/>
          </a:bodyPr>
          <a:lstStyle/>
          <a:p>
            <a:pPr>
              <a:lnSpc>
                <a:spcPct val="150000"/>
              </a:lnSpc>
            </a:pPr>
            <a:r>
              <a:rPr lang="zh-CN" altLang="en-US" sz="2000" dirty="0" smtClean="0">
                <a:solidFill>
                  <a:schemeClr val="bg1"/>
                </a:solidFill>
                <a:latin typeface="微软雅黑" panose="020B0503020204020204" pitchFamily="34" charset="-122"/>
                <a:ea typeface="微软雅黑" panose="020B0503020204020204" pitchFamily="34" charset="-122"/>
              </a:rPr>
              <a:t>总</a:t>
            </a:r>
            <a:r>
              <a:rPr lang="zh-CN" altLang="en-US" sz="2000" dirty="0">
                <a:solidFill>
                  <a:schemeClr val="bg1"/>
                </a:solidFill>
                <a:latin typeface="微软雅黑" panose="020B0503020204020204" pitchFamily="34" charset="-122"/>
                <a:ea typeface="微软雅黑" panose="020B0503020204020204" pitchFamily="34" charset="-122"/>
              </a:rPr>
              <a:t>览 </a:t>
            </a:r>
            <a:r>
              <a:rPr lang="en-US" altLang="zh-CN" sz="2000" dirty="0" smtClean="0">
                <a:solidFill>
                  <a:schemeClr val="bg1"/>
                </a:solidFill>
                <a:latin typeface="微软雅黑" panose="020B0503020204020204" pitchFamily="34" charset="-122"/>
                <a:ea typeface="微软雅黑" panose="020B0503020204020204" pitchFamily="34" charset="-122"/>
              </a:rPr>
              <a:t>10</a:t>
            </a:r>
            <a:r>
              <a:rPr lang="zh-CN" altLang="en-US" sz="2000" dirty="0" smtClean="0">
                <a:solidFill>
                  <a:schemeClr val="bg1"/>
                </a:solidFill>
                <a:latin typeface="微软雅黑" panose="020B0503020204020204" pitchFamily="34" charset="-122"/>
                <a:ea typeface="微软雅黑" panose="020B0503020204020204" pitchFamily="34" charset="-122"/>
              </a:rPr>
              <a:t>亿条</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dirty="0" smtClean="0">
                <a:solidFill>
                  <a:schemeClr val="bg1"/>
                </a:solidFill>
                <a:latin typeface="微软雅黑" panose="020B0503020204020204" pitchFamily="34" charset="-122"/>
                <a:ea typeface="微软雅黑" panose="020B0503020204020204" pitchFamily="34" charset="-122"/>
              </a:rPr>
              <a:t>电子</a:t>
            </a:r>
            <a:r>
              <a:rPr lang="zh-CN" altLang="en-US" sz="2000" dirty="0">
                <a:solidFill>
                  <a:schemeClr val="bg1"/>
                </a:solidFill>
                <a:latin typeface="微软雅黑" panose="020B0503020204020204" pitchFamily="34" charset="-122"/>
                <a:ea typeface="微软雅黑" panose="020B0503020204020204" pitchFamily="34" charset="-122"/>
              </a:rPr>
              <a:t>资源库</a:t>
            </a:r>
            <a:r>
              <a:rPr lang="en-US" altLang="zh-CN" sz="2000" dirty="0">
                <a:solidFill>
                  <a:schemeClr val="bg1"/>
                </a:solidFill>
                <a:latin typeface="微软雅黑" panose="020B0503020204020204" pitchFamily="34" charset="-122"/>
                <a:ea typeface="微软雅黑" panose="020B0503020204020204" pitchFamily="34" charset="-122"/>
              </a:rPr>
              <a:t>900+</a:t>
            </a:r>
            <a:r>
              <a:rPr lang="zh-CN" altLang="en-US" sz="2000" dirty="0">
                <a:solidFill>
                  <a:schemeClr val="bg1"/>
                </a:solidFill>
                <a:latin typeface="微软雅黑" panose="020B0503020204020204" pitchFamily="34" charset="-122"/>
                <a:ea typeface="微软雅黑" panose="020B0503020204020204" pitchFamily="34" charset="-122"/>
              </a:rPr>
              <a:t>个  </a:t>
            </a:r>
          </a:p>
          <a:p>
            <a:pPr>
              <a:lnSpc>
                <a:spcPct val="150000"/>
              </a:lnSpc>
            </a:pPr>
            <a:r>
              <a:rPr lang="zh-CN" altLang="en-US" sz="2000" dirty="0" smtClean="0">
                <a:solidFill>
                  <a:schemeClr val="bg1"/>
                </a:solidFill>
                <a:latin typeface="微软雅黑" panose="020B0503020204020204" pitchFamily="34" charset="-122"/>
                <a:ea typeface="微软雅黑" panose="020B0503020204020204" pitchFamily="34" charset="-122"/>
              </a:rPr>
              <a:t>电子</a:t>
            </a:r>
            <a:r>
              <a:rPr lang="zh-CN" altLang="en-US" sz="2000" dirty="0">
                <a:solidFill>
                  <a:schemeClr val="bg1"/>
                </a:solidFill>
                <a:latin typeface="微软雅黑" panose="020B0503020204020204" pitchFamily="34" charset="-122"/>
                <a:ea typeface="微软雅黑" panose="020B0503020204020204" pitchFamily="34" charset="-122"/>
              </a:rPr>
              <a:t>资源包</a:t>
            </a:r>
            <a:r>
              <a:rPr lang="en-US" altLang="zh-CN" sz="2000" dirty="0">
                <a:solidFill>
                  <a:schemeClr val="bg1"/>
                </a:solidFill>
                <a:latin typeface="微软雅黑" panose="020B0503020204020204" pitchFamily="34" charset="-122"/>
                <a:ea typeface="微软雅黑" panose="020B0503020204020204" pitchFamily="34" charset="-122"/>
              </a:rPr>
              <a:t>1000</a:t>
            </a:r>
            <a:r>
              <a:rPr lang="en-US" altLang="zh-CN" sz="2000" dirty="0" smtClean="0">
                <a:solidFill>
                  <a:schemeClr val="bg1"/>
                </a:solidFill>
                <a:latin typeface="微软雅黑" panose="020B0503020204020204" pitchFamily="34" charset="-122"/>
                <a:ea typeface="微软雅黑" panose="020B0503020204020204" pitchFamily="34" charset="-122"/>
              </a:rPr>
              <a:t>+</a:t>
            </a:r>
            <a:r>
              <a:rPr lang="zh-CN" altLang="en-US" sz="2000" dirty="0" smtClean="0">
                <a:solidFill>
                  <a:schemeClr val="bg1"/>
                </a:solidFill>
                <a:latin typeface="微软雅黑" panose="020B0503020204020204" pitchFamily="34" charset="-122"/>
                <a:ea typeface="微软雅黑" panose="020B0503020204020204" pitchFamily="34" charset="-122"/>
              </a:rPr>
              <a:t>个</a:t>
            </a:r>
            <a:endParaRPr lang="en-US" altLang="zh-CN" sz="2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dirty="0" smtClean="0">
                <a:solidFill>
                  <a:schemeClr val="bg1"/>
                </a:solidFill>
                <a:latin typeface="微软雅黑" panose="020B0503020204020204" pitchFamily="34" charset="-122"/>
                <a:ea typeface="微软雅黑" panose="020B0503020204020204" pitchFamily="34" charset="-122"/>
              </a:rPr>
              <a:t>图书总目</a:t>
            </a:r>
            <a:r>
              <a:rPr lang="en-US" altLang="zh-CN" sz="2000" dirty="0" smtClean="0">
                <a:solidFill>
                  <a:schemeClr val="bg1"/>
                </a:solidFill>
                <a:latin typeface="微软雅黑" panose="020B0503020204020204" pitchFamily="34" charset="-122"/>
                <a:ea typeface="微软雅黑" panose="020B0503020204020204" pitchFamily="34" charset="-122"/>
              </a:rPr>
              <a:t>3254</a:t>
            </a:r>
            <a:r>
              <a:rPr lang="zh-CN" altLang="en-US" sz="2000" dirty="0" smtClean="0">
                <a:solidFill>
                  <a:schemeClr val="bg1"/>
                </a:solidFill>
                <a:latin typeface="微软雅黑" panose="020B0503020204020204" pitchFamily="34" charset="-122"/>
                <a:ea typeface="微软雅黑" panose="020B0503020204020204" pitchFamily="34" charset="-122"/>
              </a:rPr>
              <a:t>万种</a:t>
            </a:r>
            <a:r>
              <a:rPr lang="zh-CN" altLang="en-US" sz="2000" dirty="0">
                <a:solidFill>
                  <a:schemeClr val="bg1"/>
                </a:solidFill>
                <a:latin typeface="微软雅黑" panose="020B0503020204020204" pitchFamily="34" charset="-122"/>
                <a:ea typeface="微软雅黑" panose="020B0503020204020204" pitchFamily="34" charset="-122"/>
              </a:rPr>
              <a:t/>
            </a:r>
            <a:br>
              <a:rPr lang="zh-CN" altLang="en-US" sz="2000" dirty="0">
                <a:solidFill>
                  <a:schemeClr val="bg1"/>
                </a:solidFill>
                <a:latin typeface="微软雅黑" panose="020B0503020204020204" pitchFamily="34" charset="-122"/>
                <a:ea typeface="微软雅黑" panose="020B0503020204020204" pitchFamily="34" charset="-122"/>
              </a:rPr>
            </a:br>
            <a:r>
              <a:rPr lang="zh-CN" altLang="en-US" sz="2000" dirty="0" smtClean="0">
                <a:solidFill>
                  <a:schemeClr val="bg1"/>
                </a:solidFill>
                <a:latin typeface="微软雅黑" panose="020B0503020204020204" pitchFamily="34" charset="-122"/>
                <a:ea typeface="微软雅黑" panose="020B0503020204020204" pitchFamily="34" charset="-122"/>
              </a:rPr>
              <a:t>期刊总目</a:t>
            </a:r>
            <a:r>
              <a:rPr lang="en-US" altLang="zh-CN" sz="2000" dirty="0" smtClean="0">
                <a:solidFill>
                  <a:schemeClr val="bg1"/>
                </a:solidFill>
                <a:latin typeface="微软雅黑" panose="020B0503020204020204" pitchFamily="34" charset="-122"/>
                <a:ea typeface="微软雅黑" panose="020B0503020204020204" pitchFamily="34" charset="-122"/>
              </a:rPr>
              <a:t>4.61</a:t>
            </a:r>
            <a:r>
              <a:rPr lang="zh-CN" altLang="en-US" sz="2000" dirty="0" smtClean="0">
                <a:solidFill>
                  <a:schemeClr val="bg1"/>
                </a:solidFill>
                <a:latin typeface="微软雅黑" panose="020B0503020204020204" pitchFamily="34" charset="-122"/>
                <a:ea typeface="微软雅黑" panose="020B0503020204020204" pitchFamily="34" charset="-122"/>
              </a:rPr>
              <a:t>亿篇</a:t>
            </a:r>
            <a:r>
              <a:rPr lang="zh-CN" altLang="en-US" sz="2000" dirty="0">
                <a:solidFill>
                  <a:schemeClr val="bg1"/>
                </a:solidFill>
                <a:latin typeface="微软雅黑" panose="020B0503020204020204" pitchFamily="34" charset="-122"/>
                <a:ea typeface="微软雅黑" panose="020B0503020204020204" pitchFamily="34" charset="-122"/>
              </a:rPr>
              <a:t> </a:t>
            </a:r>
          </a:p>
          <a:p>
            <a:pPr>
              <a:lnSpc>
                <a:spcPct val="150000"/>
              </a:lnSpc>
            </a:pPr>
            <a:r>
              <a:rPr lang="zh-CN" altLang="en-US" sz="2000" dirty="0" smtClean="0">
                <a:solidFill>
                  <a:schemeClr val="bg1"/>
                </a:solidFill>
                <a:latin typeface="微软雅黑" panose="020B0503020204020204" pitchFamily="34" charset="-122"/>
                <a:ea typeface="微软雅黑" panose="020B0503020204020204" pitchFamily="34" charset="-122"/>
              </a:rPr>
              <a:t>学位论文总目</a:t>
            </a:r>
            <a:r>
              <a:rPr lang="en-US" altLang="zh-CN" sz="2000" dirty="0" smtClean="0">
                <a:solidFill>
                  <a:schemeClr val="bg1"/>
                </a:solidFill>
                <a:latin typeface="微软雅黑" panose="020B0503020204020204" pitchFamily="34" charset="-122"/>
                <a:ea typeface="微软雅黑" panose="020B0503020204020204" pitchFamily="34" charset="-122"/>
              </a:rPr>
              <a:t>1596</a:t>
            </a:r>
            <a:r>
              <a:rPr lang="zh-CN" altLang="en-US" sz="2000" dirty="0" smtClean="0">
                <a:solidFill>
                  <a:schemeClr val="bg1"/>
                </a:solidFill>
                <a:latin typeface="微软雅黑" panose="020B0503020204020204" pitchFamily="34" charset="-122"/>
                <a:ea typeface="微软雅黑" panose="020B0503020204020204" pitchFamily="34" charset="-122"/>
              </a:rPr>
              <a:t>万篇</a:t>
            </a:r>
            <a:r>
              <a:rPr lang="zh-CN" altLang="en-US" sz="2000" dirty="0">
                <a:solidFill>
                  <a:schemeClr val="bg1"/>
                </a:solidFill>
                <a:latin typeface="微软雅黑" panose="020B0503020204020204" pitchFamily="34" charset="-122"/>
                <a:ea typeface="微软雅黑" panose="020B0503020204020204" pitchFamily="34" charset="-122"/>
              </a:rPr>
              <a:t> </a:t>
            </a:r>
          </a:p>
          <a:p>
            <a:pPr>
              <a:lnSpc>
                <a:spcPct val="150000"/>
              </a:lnSpc>
            </a:pPr>
            <a:r>
              <a:rPr lang="zh-CN" altLang="en-US" sz="2000" dirty="0" smtClean="0">
                <a:solidFill>
                  <a:schemeClr val="bg1"/>
                </a:solidFill>
                <a:latin typeface="微软雅黑" panose="020B0503020204020204" pitchFamily="34" charset="-122"/>
                <a:ea typeface="微软雅黑" panose="020B0503020204020204" pitchFamily="34" charset="-122"/>
              </a:rPr>
              <a:t>报纸总目</a:t>
            </a:r>
            <a:r>
              <a:rPr lang="en-US" altLang="zh-CN" sz="2000" dirty="0" smtClean="0">
                <a:solidFill>
                  <a:schemeClr val="bg1"/>
                </a:solidFill>
                <a:latin typeface="微软雅黑" panose="020B0503020204020204" pitchFamily="34" charset="-122"/>
                <a:ea typeface="微软雅黑" panose="020B0503020204020204" pitchFamily="34" charset="-122"/>
              </a:rPr>
              <a:t>2.095</a:t>
            </a:r>
            <a:r>
              <a:rPr lang="zh-CN" altLang="en-US" sz="2000" dirty="0" smtClean="0">
                <a:solidFill>
                  <a:schemeClr val="bg1"/>
                </a:solidFill>
                <a:latin typeface="微软雅黑" panose="020B0503020204020204" pitchFamily="34" charset="-122"/>
                <a:ea typeface="微软雅黑" panose="020B0503020204020204" pitchFamily="34" charset="-122"/>
              </a:rPr>
              <a:t>亿篇</a:t>
            </a:r>
            <a:endParaRPr lang="en-US" altLang="zh-CN" sz="2000"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0" i="0" dirty="0">
                <a:solidFill>
                  <a:schemeClr val="bg1"/>
                </a:solidFill>
                <a:effectLst/>
                <a:latin typeface="微软雅黑" panose="020B0503020204020204" pitchFamily="34" charset="-122"/>
                <a:ea typeface="微软雅黑" panose="020B0503020204020204" pitchFamily="34" charset="-122"/>
              </a:rPr>
              <a:t>会</a:t>
            </a:r>
            <a:r>
              <a:rPr lang="zh-CN" altLang="en-US" sz="2000" b="0" i="0" dirty="0" smtClean="0">
                <a:solidFill>
                  <a:schemeClr val="bg1"/>
                </a:solidFill>
                <a:effectLst/>
                <a:latin typeface="微软雅黑" panose="020B0503020204020204" pitchFamily="34" charset="-122"/>
                <a:ea typeface="微软雅黑" panose="020B0503020204020204" pitchFamily="34" charset="-122"/>
              </a:rPr>
              <a:t>议论文总目</a:t>
            </a:r>
            <a:r>
              <a:rPr lang="en-US" altLang="zh-CN" sz="2000" b="0" i="0" dirty="0" smtClean="0">
                <a:solidFill>
                  <a:schemeClr val="bg1"/>
                </a:solidFill>
                <a:effectLst/>
                <a:latin typeface="微软雅黑" panose="020B0503020204020204" pitchFamily="34" charset="-122"/>
                <a:ea typeface="微软雅黑" panose="020B0503020204020204" pitchFamily="34" charset="-122"/>
              </a:rPr>
              <a:t>4228</a:t>
            </a:r>
            <a:r>
              <a:rPr lang="zh-CN" altLang="en-US" sz="2000" b="0" i="0" dirty="0" smtClean="0">
                <a:solidFill>
                  <a:schemeClr val="bg1"/>
                </a:solidFill>
                <a:effectLst/>
                <a:latin typeface="微软雅黑" panose="020B0503020204020204" pitchFamily="34" charset="-122"/>
                <a:ea typeface="微软雅黑" panose="020B0503020204020204" pitchFamily="34" charset="-122"/>
              </a:rPr>
              <a:t>万</a:t>
            </a:r>
            <a:endParaRPr lang="en-US" altLang="zh-CN" sz="2000" b="0" i="0" dirty="0" smtClean="0">
              <a:solidFill>
                <a:schemeClr val="bg1"/>
              </a:solidFill>
              <a:effectLst/>
              <a:latin typeface="微软雅黑" panose="020B0503020204020204" pitchFamily="34" charset="-122"/>
              <a:ea typeface="微软雅黑" panose="020B0503020204020204" pitchFamily="34" charset="-122"/>
            </a:endParaRPr>
          </a:p>
          <a:p>
            <a:pPr>
              <a:lnSpc>
                <a:spcPct val="150000"/>
              </a:lnSpc>
            </a:pPr>
            <a:r>
              <a:rPr lang="en-US" altLang="zh-CN" sz="2000" dirty="0" smtClean="0">
                <a:solidFill>
                  <a:schemeClr val="bg1"/>
                </a:solidFill>
                <a:latin typeface="微软雅黑" panose="020B0503020204020204" pitchFamily="34" charset="-122"/>
                <a:ea typeface="微软雅黑" panose="020B0503020204020204" pitchFamily="34" charset="-122"/>
              </a:rPr>
              <a:t>……</a:t>
            </a:r>
            <a:endParaRPr lang="zh-CN" altLang="en-US" sz="2000" b="0" i="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215126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59838" y="2324411"/>
            <a:ext cx="11416814" cy="3388443"/>
          </a:xfrm>
          <a:prstGeom prst="rect">
            <a:avLst/>
          </a:prstGeom>
        </p:spPr>
        <p:txBody>
          <a:bodyPr/>
          <a:lstStyle>
            <a:lvl1pPr marL="342900" indent="-342900" algn="ctr" defTabSz="914400" rtl="0" eaLnBrk="1" latinLnBrk="0" hangingPunct="1">
              <a:spcBef>
                <a:spcPct val="20000"/>
              </a:spcBef>
              <a:buFont typeface="Arial" pitchFamily="34" charset="0"/>
              <a:buChar char="•"/>
              <a:defRPr sz="3200" b="1" kern="1200">
                <a:solidFill>
                  <a:srgbClr val="FFFFFF"/>
                </a:solidFill>
                <a:latin typeface="微软雅黑" panose="020B0503020204020204" pitchFamily="34" charset="-122"/>
                <a:ea typeface="微软雅黑" panose="020B0503020204020204" pitchFamily="34" charset="-122"/>
                <a:cs typeface="+mn-cs"/>
              </a:defRPr>
            </a:lvl1pPr>
            <a:lvl2pPr marL="742950" indent="-285750" algn="ctr" defTabSz="914400" rtl="0" eaLnBrk="1" latinLnBrk="0" hangingPunct="1">
              <a:spcBef>
                <a:spcPct val="20000"/>
              </a:spcBef>
              <a:buFont typeface="Arial" pitchFamily="34" charset="0"/>
              <a:buChar char="–"/>
              <a:defRPr sz="2800" b="1" kern="1200">
                <a:solidFill>
                  <a:srgbClr val="FFFFFF"/>
                </a:solidFill>
                <a:latin typeface="微软雅黑" panose="020B0503020204020204" pitchFamily="34" charset="-122"/>
                <a:ea typeface="微软雅黑" panose="020B0503020204020204" pitchFamily="34" charset="-122"/>
                <a:cs typeface="+mn-cs"/>
              </a:defRPr>
            </a:lvl2pPr>
            <a:lvl3pPr marL="1143000" indent="-228600" algn="ctr" defTabSz="914400" rtl="0" eaLnBrk="1" latinLnBrk="0" hangingPunct="1">
              <a:spcBef>
                <a:spcPct val="20000"/>
              </a:spcBef>
              <a:buFont typeface="Arial" pitchFamily="34" charset="0"/>
              <a:buChar char="•"/>
              <a:defRPr sz="2400" b="1" kern="1200">
                <a:solidFill>
                  <a:srgbClr val="FFFFFF"/>
                </a:solidFill>
                <a:latin typeface="微软雅黑" panose="020B0503020204020204" pitchFamily="34" charset="-122"/>
                <a:ea typeface="微软雅黑" panose="020B0503020204020204" pitchFamily="34" charset="-122"/>
                <a:cs typeface="+mn-cs"/>
              </a:defRPr>
            </a:lvl3pPr>
            <a:lvl4pPr marL="16002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4pPr>
            <a:lvl5pPr marL="20574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defRPr/>
            </a:pPr>
            <a:r>
              <a:rPr lang="zh-CN" altLang="en-US" dirty="0" smtClean="0">
                <a:solidFill>
                  <a:srgbClr val="FFFEFF"/>
                </a:solidFill>
              </a:rPr>
              <a:t>利用共享数据</a:t>
            </a:r>
            <a:endParaRPr lang="en-US" altLang="zh-CN" dirty="0" smtClean="0">
              <a:solidFill>
                <a:srgbClr val="FFFEFF"/>
              </a:solidFill>
            </a:endParaRPr>
          </a:p>
          <a:p>
            <a:pPr marL="0" indent="0">
              <a:lnSpc>
                <a:spcPct val="150000"/>
              </a:lnSpc>
              <a:buNone/>
              <a:defRPr/>
            </a:pPr>
            <a:r>
              <a:rPr lang="zh-CN" altLang="en-US" dirty="0" smtClean="0">
                <a:solidFill>
                  <a:srgbClr val="FFFEFF"/>
                </a:solidFill>
              </a:rPr>
              <a:t>他人智慧数据</a:t>
            </a:r>
            <a:endParaRPr lang="en-US" altLang="zh-CN" dirty="0" smtClean="0">
              <a:solidFill>
                <a:srgbClr val="FFFEFF"/>
              </a:solidFill>
            </a:endParaRPr>
          </a:p>
          <a:p>
            <a:pPr marL="0" indent="0">
              <a:lnSpc>
                <a:spcPct val="150000"/>
              </a:lnSpc>
              <a:buNone/>
              <a:defRPr/>
            </a:pPr>
            <a:r>
              <a:rPr lang="zh-CN" altLang="en-US" dirty="0" smtClean="0">
                <a:solidFill>
                  <a:srgbClr val="FFFEFF"/>
                </a:solidFill>
              </a:rPr>
              <a:t>用户行为数据</a:t>
            </a:r>
            <a:endParaRPr lang="en-US" altLang="zh-CN" dirty="0">
              <a:solidFill>
                <a:srgbClr val="FFFF00"/>
              </a:solidFill>
              <a:latin typeface="华文楷体" panose="02010600040101010101" pitchFamily="2" charset="-122"/>
              <a:ea typeface="华文楷体" panose="02010600040101010101" pitchFamily="2" charset="-122"/>
            </a:endParaRPr>
          </a:p>
        </p:txBody>
      </p:sp>
      <p:sp>
        <p:nvSpPr>
          <p:cNvPr id="4" name="Rectangle 3"/>
          <p:cNvSpPr txBox="1">
            <a:spLocks noChangeArrowheads="1"/>
          </p:cNvSpPr>
          <p:nvPr/>
        </p:nvSpPr>
        <p:spPr>
          <a:xfrm>
            <a:off x="319174" y="476442"/>
            <a:ext cx="11872826" cy="1156415"/>
          </a:xfrm>
          <a:prstGeom prst="rect">
            <a:avLst/>
          </a:prstGeom>
        </p:spPr>
        <p:txBody>
          <a:bodyPr/>
          <a:lstStyle>
            <a:lvl1pPr marL="342900" indent="-342900" algn="ctr" defTabSz="914400" rtl="0" eaLnBrk="1" latinLnBrk="0" hangingPunct="1">
              <a:spcBef>
                <a:spcPct val="20000"/>
              </a:spcBef>
              <a:buFont typeface="Arial" pitchFamily="34" charset="0"/>
              <a:buChar char="•"/>
              <a:defRPr sz="3200" b="1" kern="1200">
                <a:solidFill>
                  <a:srgbClr val="FFFFFF"/>
                </a:solidFill>
                <a:latin typeface="微软雅黑" panose="020B0503020204020204" pitchFamily="34" charset="-122"/>
                <a:ea typeface="微软雅黑" panose="020B0503020204020204" pitchFamily="34" charset="-122"/>
                <a:cs typeface="+mn-cs"/>
              </a:defRPr>
            </a:lvl1pPr>
            <a:lvl2pPr marL="742950" indent="-285750" algn="ctr" defTabSz="914400" rtl="0" eaLnBrk="1" latinLnBrk="0" hangingPunct="1">
              <a:spcBef>
                <a:spcPct val="20000"/>
              </a:spcBef>
              <a:buFont typeface="Arial" pitchFamily="34" charset="0"/>
              <a:buChar char="–"/>
              <a:defRPr sz="2800" b="1" kern="1200">
                <a:solidFill>
                  <a:srgbClr val="FFFFFF"/>
                </a:solidFill>
                <a:latin typeface="微软雅黑" panose="020B0503020204020204" pitchFamily="34" charset="-122"/>
                <a:ea typeface="微软雅黑" panose="020B0503020204020204" pitchFamily="34" charset="-122"/>
                <a:cs typeface="+mn-cs"/>
              </a:defRPr>
            </a:lvl2pPr>
            <a:lvl3pPr marL="1143000" indent="-228600" algn="ctr" defTabSz="914400" rtl="0" eaLnBrk="1" latinLnBrk="0" hangingPunct="1">
              <a:spcBef>
                <a:spcPct val="20000"/>
              </a:spcBef>
              <a:buFont typeface="Arial" pitchFamily="34" charset="0"/>
              <a:buChar char="•"/>
              <a:defRPr sz="2400" b="1" kern="1200">
                <a:solidFill>
                  <a:srgbClr val="FFFFFF"/>
                </a:solidFill>
                <a:latin typeface="微软雅黑" panose="020B0503020204020204" pitchFamily="34" charset="-122"/>
                <a:ea typeface="微软雅黑" panose="020B0503020204020204" pitchFamily="34" charset="-122"/>
                <a:cs typeface="+mn-cs"/>
              </a:defRPr>
            </a:lvl3pPr>
            <a:lvl4pPr marL="16002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4pPr>
            <a:lvl5pPr marL="20574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00000"/>
              </a:lnSpc>
              <a:buNone/>
              <a:defRPr/>
            </a:pPr>
            <a:r>
              <a:rPr lang="zh-CN" altLang="en-US"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三个重要问题</a:t>
            </a:r>
            <a:endParaRPr lang="en-US" altLang="zh-CN"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38927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250" fill="hold"/>
                                        <p:tgtEl>
                                          <p:spTgt spid="2"/>
                                        </p:tgtEl>
                                        <p:attrNameLst>
                                          <p:attrName>ppt_w</p:attrName>
                                        </p:attrNameLst>
                                      </p:cBhvr>
                                      <p:tavLst>
                                        <p:tav tm="0">
                                          <p:val>
                                            <p:fltVal val="0"/>
                                          </p:val>
                                        </p:tav>
                                        <p:tav tm="100000">
                                          <p:val>
                                            <p:strVal val="#ppt_w"/>
                                          </p:val>
                                        </p:tav>
                                      </p:tavLst>
                                    </p:anim>
                                    <p:anim calcmode="lin" valueType="num">
                                      <p:cBhvr>
                                        <p:cTn id="12" dur="1250" fill="hold"/>
                                        <p:tgtEl>
                                          <p:spTgt spid="2"/>
                                        </p:tgtEl>
                                        <p:attrNameLst>
                                          <p:attrName>ppt_h</p:attrName>
                                        </p:attrNameLst>
                                      </p:cBhvr>
                                      <p:tavLst>
                                        <p:tav tm="0">
                                          <p:val>
                                            <p:fltVal val="0"/>
                                          </p:val>
                                        </p:tav>
                                        <p:tav tm="100000">
                                          <p:val>
                                            <p:strVal val="#ppt_h"/>
                                          </p:val>
                                        </p:tav>
                                      </p:tavLst>
                                    </p:anim>
                                    <p:animEffect transition="in" filter="fade">
                                      <p:cBhvr>
                                        <p:cTn id="13"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5686" y="1661020"/>
            <a:ext cx="11263604" cy="1323439"/>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marL="571500" lvl="0" indent="-571500">
              <a:buFont typeface="Arial" panose="020B0604020202020204" pitchFamily="34" charset="0"/>
              <a:buChar char="•"/>
            </a:pPr>
            <a:endParaRPr lang="en-US" altLang="zh-CN" sz="40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marL="571500" indent="-571500">
              <a:buFont typeface="Arial" panose="020B0604020202020204" pitchFamily="34" charset="0"/>
              <a:buChar char="•"/>
            </a:pPr>
            <a:r>
              <a:rPr lang="zh-CN" altLang="en-US" sz="4000" b="1" spc="300" dirty="0" smtClean="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用微服务全终端应用实现融合管理</a:t>
            </a:r>
            <a:endParaRPr lang="en-US" altLang="zh-CN" sz="4000" b="1" spc="300" dirty="0" smtClean="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pic>
        <p:nvPicPr>
          <p:cNvPr id="3" name="图片 2" descr="图片包含 棒球, 动物, 无脊椎动物&#10;&#10;已生成极高可信度的说明"/>
          <p:cNvPicPr>
            <a:picLocks noChangeAspect="1"/>
          </p:cNvPicPr>
          <p:nvPr/>
        </p:nvPicPr>
        <p:blipFill>
          <a:blip r:embed="rId2" cstate="email">
            <a:duotone>
              <a:schemeClr val="bg2">
                <a:shade val="45000"/>
                <a:satMod val="135000"/>
              </a:schemeClr>
              <a:prstClr val="white"/>
            </a:duotone>
          </a:blip>
          <a:stretch>
            <a:fillRect/>
          </a:stretch>
        </p:blipFill>
        <p:spPr>
          <a:xfrm>
            <a:off x="-342901" y="2542763"/>
            <a:ext cx="13296899" cy="3115959"/>
          </a:xfrm>
          <a:prstGeom prst="rect">
            <a:avLst/>
          </a:prstGeom>
        </p:spPr>
      </p:pic>
    </p:spTree>
    <p:extLst>
      <p:ext uri="{BB962C8B-B14F-4D97-AF65-F5344CB8AC3E}">
        <p14:creationId xmlns:p14="http://schemas.microsoft.com/office/powerpoint/2010/main" val="26986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76301" y="471449"/>
            <a:ext cx="7186583" cy="646331"/>
          </a:xfrm>
          <a:prstGeom prst="rect">
            <a:avLst/>
          </a:prstGeom>
        </p:spPr>
        <p:txBody>
          <a:bodyPr wrap="none">
            <a:spAutoFit/>
          </a:bodyPr>
          <a:lstStyle/>
          <a:p>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全终端：泛在图书馆的服务场景</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grpSp>
        <p:nvGrpSpPr>
          <p:cNvPr id="3" name="组合 2"/>
          <p:cNvGrpSpPr/>
          <p:nvPr/>
        </p:nvGrpSpPr>
        <p:grpSpPr>
          <a:xfrm>
            <a:off x="0" y="2268954"/>
            <a:ext cx="4937174" cy="3929062"/>
            <a:chOff x="1763" y="744802"/>
            <a:chExt cx="3929062" cy="3929062"/>
          </a:xfrm>
          <a:solidFill>
            <a:srgbClr val="8447FF"/>
          </a:solidFill>
          <a:scene3d>
            <a:camera prst="orthographicFront"/>
            <a:lightRig rig="threePt" dir="t">
              <a:rot lat="0" lon="0" rev="7500000"/>
            </a:lightRig>
          </a:scene3d>
        </p:grpSpPr>
        <p:sp>
          <p:nvSpPr>
            <p:cNvPr id="4" name="下箭头 3"/>
            <p:cNvSpPr/>
            <p:nvPr/>
          </p:nvSpPr>
          <p:spPr>
            <a:xfrm rot="16200000">
              <a:off x="1763" y="744802"/>
              <a:ext cx="3929062" cy="3929062"/>
            </a:xfrm>
            <a:prstGeom prst="downArrow">
              <a:avLst>
                <a:gd name="adj1" fmla="val 50000"/>
                <a:gd name="adj2" fmla="val 35000"/>
              </a:avLst>
            </a:prstGeom>
            <a:grpFill/>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5" name="下箭头 4"/>
            <p:cNvSpPr txBox="1"/>
            <p:nvPr/>
          </p:nvSpPr>
          <p:spPr>
            <a:xfrm>
              <a:off x="111378" y="2044240"/>
              <a:ext cx="3389973" cy="12823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lvl="0" algn="ctr" defTabSz="1377950">
                <a:lnSpc>
                  <a:spcPct val="90000"/>
                </a:lnSpc>
                <a:spcBef>
                  <a:spcPct val="0"/>
                </a:spcBef>
                <a:spcAft>
                  <a:spcPct val="35000"/>
                </a:spcAft>
              </a:pPr>
              <a:r>
                <a:rPr lang="zh-CN" altLang="en-US" sz="2800" b="1" kern="1200" dirty="0" smtClean="0">
                  <a:solidFill>
                    <a:srgbClr val="FFFFFF"/>
                  </a:solidFill>
                  <a:latin typeface="微软雅黑" panose="020B0503020204020204" pitchFamily="34" charset="-122"/>
                  <a:ea typeface="微软雅黑" panose="020B0503020204020204" pitchFamily="34" charset="-122"/>
                </a:rPr>
                <a:t>服务窗口：信息发布器</a:t>
              </a:r>
              <a:endParaRPr lang="zh-CN" altLang="en-US" sz="2800" b="1" kern="1200" dirty="0">
                <a:solidFill>
                  <a:srgbClr val="FFFFFF"/>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7254825" y="2253578"/>
            <a:ext cx="4937175" cy="4001225"/>
            <a:chOff x="4197174" y="744802"/>
            <a:chExt cx="3929063" cy="3929062"/>
          </a:xfrm>
          <a:scene3d>
            <a:camera prst="orthographicFront"/>
            <a:lightRig rig="threePt" dir="t">
              <a:rot lat="0" lon="0" rev="7500000"/>
            </a:lightRig>
          </a:scene3d>
        </p:grpSpPr>
        <p:sp>
          <p:nvSpPr>
            <p:cNvPr id="7" name="下箭头 6"/>
            <p:cNvSpPr/>
            <p:nvPr/>
          </p:nvSpPr>
          <p:spPr>
            <a:xfrm rot="5400000">
              <a:off x="4197174" y="744802"/>
              <a:ext cx="3929062" cy="3929062"/>
            </a:xfrm>
            <a:prstGeom prst="downArrow">
              <a:avLst>
                <a:gd name="adj1" fmla="val 50000"/>
                <a:gd name="adj2" fmla="val 35000"/>
              </a:avLst>
            </a:prstGeom>
            <a:solidFill>
              <a:srgbClr val="00B050"/>
            </a:solidFill>
            <a:sp3d prstMaterial="plastic">
              <a:bevelT w="127000" h="25400" prst="relaxedInset"/>
            </a:sp3d>
          </p:spPr>
          <p:style>
            <a:lnRef idx="0">
              <a:schemeClr val="lt1">
                <a:hueOff val="0"/>
                <a:satOff val="0"/>
                <a:lumOff val="0"/>
                <a:alphaOff val="0"/>
              </a:schemeClr>
            </a:lnRef>
            <a:fillRef idx="3">
              <a:schemeClr val="accent5">
                <a:hueOff val="-9933876"/>
                <a:satOff val="39811"/>
                <a:lumOff val="8628"/>
                <a:alphaOff val="0"/>
              </a:schemeClr>
            </a:fillRef>
            <a:effectRef idx="2">
              <a:schemeClr val="accent5">
                <a:hueOff val="-9933876"/>
                <a:satOff val="39811"/>
                <a:lumOff val="8628"/>
                <a:alphaOff val="0"/>
              </a:schemeClr>
            </a:effectRef>
            <a:fontRef idx="minor">
              <a:schemeClr val="lt1"/>
            </a:fontRef>
          </p:style>
        </p:sp>
        <p:sp>
          <p:nvSpPr>
            <p:cNvPr id="8" name="下箭头 6"/>
            <p:cNvSpPr txBox="1"/>
            <p:nvPr/>
          </p:nvSpPr>
          <p:spPr>
            <a:xfrm>
              <a:off x="4878003" y="1878452"/>
              <a:ext cx="3248234" cy="15987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20472" tIns="220472" rIns="220472" bIns="220472" numCol="1" spcCol="1270" anchor="ctr" anchorCtr="0">
              <a:noAutofit/>
            </a:bodyPr>
            <a:lstStyle/>
            <a:p>
              <a:pPr algn="ctr" defTabSz="1033463">
                <a:lnSpc>
                  <a:spcPct val="90000"/>
                </a:lnSpc>
                <a:spcAft>
                  <a:spcPct val="35000"/>
                </a:spcAft>
              </a:pPr>
              <a:r>
                <a:rPr lang="zh-CN" altLang="en-US" sz="2800" b="1" dirty="0">
                  <a:solidFill>
                    <a:srgbClr val="FFFFFF"/>
                  </a:solidFill>
                  <a:latin typeface="微软雅黑" panose="020B0503020204020204" pitchFamily="34" charset="-122"/>
                  <a:ea typeface="微软雅黑" panose="020B0503020204020204" pitchFamily="34" charset="-122"/>
                </a:rPr>
                <a:t>采集窗口：信息收集器</a:t>
              </a:r>
            </a:p>
          </p:txBody>
        </p:sp>
      </p:gr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r="7626"/>
          <a:stretch/>
        </p:blipFill>
        <p:spPr>
          <a:xfrm>
            <a:off x="4792673" y="1427356"/>
            <a:ext cx="2622888" cy="5331159"/>
          </a:xfrm>
          <a:prstGeom prst="roundRect">
            <a:avLst>
              <a:gd name="adj" fmla="val 10152"/>
            </a:avLst>
          </a:prstGeom>
          <a:ln w="41275">
            <a:solidFill>
              <a:srgbClr val="FFC000"/>
            </a:solidFill>
          </a:ln>
        </p:spPr>
      </p:pic>
    </p:spTree>
    <p:extLst>
      <p:ext uri="{BB962C8B-B14F-4D97-AF65-F5344CB8AC3E}">
        <p14:creationId xmlns:p14="http://schemas.microsoft.com/office/powerpoint/2010/main" val="207901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8" repeatCount="300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par>
                                <p:cTn id="12" presetID="2" presetClass="entr" presetSubtype="2" repeatCount="300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807853" y="2510277"/>
            <a:ext cx="8426033" cy="1135622"/>
            <a:chOff x="1291605" y="2510277"/>
            <a:chExt cx="8426033" cy="1135622"/>
          </a:xfrm>
        </p:grpSpPr>
        <p:grpSp>
          <p:nvGrpSpPr>
            <p:cNvPr id="16" name="组合 15"/>
            <p:cNvGrpSpPr/>
            <p:nvPr/>
          </p:nvGrpSpPr>
          <p:grpSpPr>
            <a:xfrm>
              <a:off x="1291605" y="2542763"/>
              <a:ext cx="1972916" cy="1103136"/>
              <a:chOff x="1291605" y="2530196"/>
              <a:chExt cx="1972916" cy="1103136"/>
            </a:xfrm>
          </p:grpSpPr>
          <p:sp>
            <p:nvSpPr>
              <p:cNvPr id="22" name="文本框 21"/>
              <p:cNvSpPr txBox="1"/>
              <p:nvPr/>
            </p:nvSpPr>
            <p:spPr>
              <a:xfrm>
                <a:off x="1291605" y="2530196"/>
                <a:ext cx="1713867" cy="646331"/>
              </a:xfrm>
              <a:prstGeom prst="rect">
                <a:avLst/>
              </a:prstGeom>
            </p:spPr>
            <p:txBody>
              <a:bodyPr wrap="none">
                <a:spAutoFit/>
              </a:bodyPr>
              <a:lstStyle>
                <a:defPPr>
                  <a:defRPr lang="zh-CN"/>
                </a:defPPr>
                <a:lvl1pPr>
                  <a:defRPr sz="5400">
                    <a:solidFill>
                      <a:srgbClr val="00FFCC"/>
                    </a:solidFill>
                    <a:latin typeface="禹卫书法行书简体" panose="02000603000000000000" pitchFamily="2" charset="-122"/>
                    <a:ea typeface="禹卫书法行书简体" panose="02000603000000000000" pitchFamily="2" charset="-122"/>
                  </a:defRPr>
                </a:lvl1pPr>
              </a:lstStyle>
              <a:p>
                <a:r>
                  <a:rPr lang="en-US" altLang="zh-CN" sz="3600" dirty="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rPr>
                  <a:t>PART </a:t>
                </a:r>
                <a:r>
                  <a:rPr lang="en-US" altLang="zh-CN" sz="3600" dirty="0" smtClean="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rPr>
                  <a:t>1</a:t>
                </a:r>
                <a:endParaRPr lang="zh-CN" altLang="en-US" sz="3600" dirty="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23" name="直接连接符 22"/>
              <p:cNvCxnSpPr/>
              <p:nvPr/>
            </p:nvCxnSpPr>
            <p:spPr>
              <a:xfrm>
                <a:off x="3264521" y="2660023"/>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3420934" y="2510277"/>
              <a:ext cx="6296704" cy="1015663"/>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背景分析</a:t>
              </a:r>
              <a:endParaRPr lang="zh-CN" altLang="en-US" sz="6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Tree>
    <p:extLst>
      <p:ext uri="{BB962C8B-B14F-4D97-AF65-F5344CB8AC3E}">
        <p14:creationId xmlns:p14="http://schemas.microsoft.com/office/powerpoint/2010/main" val="34145492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31234" y="1584077"/>
            <a:ext cx="8812696" cy="4876358"/>
          </a:xfrm>
          <a:prstGeom prst="roundRect">
            <a:avLst>
              <a:gd name="adj" fmla="val 10152"/>
            </a:avLst>
          </a:prstGeom>
          <a:ln w="41275">
            <a:solidFill>
              <a:srgbClr val="FFC000"/>
            </a:solidFill>
          </a:ln>
        </p:spPr>
      </p:pic>
      <p:sp>
        <p:nvSpPr>
          <p:cNvPr id="3" name="矩形 2"/>
          <p:cNvSpPr/>
          <p:nvPr/>
        </p:nvSpPr>
        <p:spPr>
          <a:xfrm>
            <a:off x="113235" y="585108"/>
            <a:ext cx="11865428" cy="584775"/>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图书馆</a:t>
            </a:r>
            <a:r>
              <a:rPr lang="zh-CN" altLang="en-US" sz="32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智慧</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应用</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装配车间</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endParaRPr lang="zh-CN" altLang="en-US" sz="32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941631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916018" y="1122034"/>
            <a:ext cx="8141390" cy="5517305"/>
          </a:xfrm>
          <a:prstGeom prst="roundRect">
            <a:avLst>
              <a:gd name="adj" fmla="val 10152"/>
            </a:avLst>
          </a:prstGeom>
          <a:ln w="41275">
            <a:solidFill>
              <a:srgbClr val="FFC000"/>
            </a:solidFill>
          </a:ln>
        </p:spPr>
      </p:pic>
      <p:pic>
        <p:nvPicPr>
          <p:cNvPr id="3" name="图片 2"/>
          <p:cNvPicPr>
            <a:picLocks noChangeAspect="1"/>
          </p:cNvPicPr>
          <p:nvPr/>
        </p:nvPicPr>
        <p:blipFill>
          <a:blip r:embed="rId3"/>
          <a:stretch>
            <a:fillRect/>
          </a:stretch>
        </p:blipFill>
        <p:spPr>
          <a:xfrm>
            <a:off x="89452" y="1808922"/>
            <a:ext cx="3826566" cy="4451143"/>
          </a:xfrm>
          <a:prstGeom prst="roundRect">
            <a:avLst>
              <a:gd name="adj" fmla="val 10152"/>
            </a:avLst>
          </a:prstGeom>
          <a:ln w="41275">
            <a:solidFill>
              <a:srgbClr val="FFC000"/>
            </a:solidFill>
          </a:ln>
        </p:spPr>
      </p:pic>
      <p:sp>
        <p:nvSpPr>
          <p:cNvPr id="4" name="矩形 3"/>
          <p:cNvSpPr/>
          <p:nvPr/>
        </p:nvSpPr>
        <p:spPr>
          <a:xfrm>
            <a:off x="506896" y="350697"/>
            <a:ext cx="11430000" cy="584775"/>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一个紧急生成的特别专题应用</a:t>
            </a:r>
            <a:endParaRPr lang="zh-CN" altLang="en-US" sz="3200" b="1" spc="300" dirty="0">
              <a:solidFill>
                <a:srgbClr val="FFFF00"/>
              </a:solidFill>
              <a:latin typeface="Microsoft YaHei" panose="020B0503020204020204" pitchFamily="34" charset="-122"/>
              <a:ea typeface="Microsoft YaHei" panose="020B0503020204020204" pitchFamily="34" charset="-122"/>
            </a:endParaRPr>
          </a:p>
        </p:txBody>
      </p:sp>
      <p:sp>
        <p:nvSpPr>
          <p:cNvPr id="5" name="椭圆 4"/>
          <p:cNvSpPr/>
          <p:nvPr/>
        </p:nvSpPr>
        <p:spPr>
          <a:xfrm>
            <a:off x="347870" y="4850296"/>
            <a:ext cx="1550504" cy="815008"/>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258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repeatCount="400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4000"/>
                            </p:stCondLst>
                            <p:childTnLst>
                              <p:par>
                                <p:cTn id="15" presetID="22" presetClass="entr" presetSubtype="8" fill="hold" nodeType="afterEffect">
                                  <p:stCondLst>
                                    <p:cond delay="25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107096" y="1138624"/>
            <a:ext cx="8309114" cy="5590167"/>
          </a:xfrm>
          <a:prstGeom prst="roundRect">
            <a:avLst>
              <a:gd name="adj" fmla="val 10152"/>
            </a:avLst>
          </a:prstGeom>
          <a:ln w="41275">
            <a:solidFill>
              <a:srgbClr val="FFC000"/>
            </a:solidFill>
          </a:ln>
        </p:spPr>
      </p:pic>
      <p:sp>
        <p:nvSpPr>
          <p:cNvPr id="3" name="矩形 2"/>
          <p:cNvSpPr/>
          <p:nvPr/>
        </p:nvSpPr>
        <p:spPr>
          <a:xfrm>
            <a:off x="506896" y="350697"/>
            <a:ext cx="11430000"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一键部署到</a:t>
            </a:r>
            <a:r>
              <a:rPr lang="zh-CN" altLang="en-US" sz="3600" b="1" spc="300" dirty="0" smtClean="0">
                <a:solidFill>
                  <a:srgbClr val="FFFF00"/>
                </a:solidFill>
                <a:latin typeface="Microsoft YaHei" panose="020B0503020204020204" pitchFamily="34" charset="-122"/>
                <a:ea typeface="Microsoft YaHei" panose="020B0503020204020204" pitchFamily="34" charset="-122"/>
              </a:rPr>
              <a:t>移动图书馆</a:t>
            </a:r>
            <a:r>
              <a:rPr lang="en-US" altLang="zh-CN" sz="3600" b="1" spc="300" dirty="0" smtClean="0">
                <a:solidFill>
                  <a:srgbClr val="FFFF00"/>
                </a:solidFill>
                <a:latin typeface="Microsoft YaHei" panose="020B0503020204020204" pitchFamily="34" charset="-122"/>
                <a:ea typeface="Microsoft YaHei" panose="020B0503020204020204" pitchFamily="34" charset="-122"/>
              </a:rPr>
              <a:t>APP，</a:t>
            </a:r>
            <a:r>
              <a:rPr lang="zh-CN" altLang="en-US" sz="3600" b="1" spc="300" dirty="0" smtClean="0">
                <a:solidFill>
                  <a:srgbClr val="FFFF00"/>
                </a:solidFill>
                <a:latin typeface="Microsoft YaHei" panose="020B0503020204020204" pitchFamily="34" charset="-122"/>
                <a:ea typeface="Microsoft YaHei" panose="020B0503020204020204" pitchFamily="34" charset="-122"/>
              </a:rPr>
              <a:t>无需</a:t>
            </a:r>
            <a:r>
              <a:rPr lang="en-US" altLang="zh-CN" sz="3600" b="1" spc="300" dirty="0" smtClean="0">
                <a:solidFill>
                  <a:srgbClr val="FFFF00"/>
                </a:solidFill>
                <a:latin typeface="Microsoft YaHei" panose="020B0503020204020204" pitchFamily="34" charset="-122"/>
                <a:ea typeface="Microsoft YaHei" panose="020B0503020204020204" pitchFamily="34" charset="-122"/>
              </a:rPr>
              <a:t>IOS</a:t>
            </a:r>
            <a:r>
              <a:rPr lang="zh-CN" altLang="en-US" sz="3600" b="1" spc="300" dirty="0" smtClean="0">
                <a:solidFill>
                  <a:srgbClr val="FFFF00"/>
                </a:solidFill>
                <a:latin typeface="Microsoft YaHei" panose="020B0503020204020204" pitchFamily="34" charset="-122"/>
                <a:ea typeface="Microsoft YaHei" panose="020B0503020204020204" pitchFamily="34" charset="-122"/>
              </a:rPr>
              <a:t>审核</a:t>
            </a:r>
            <a:endParaRPr lang="zh-CN" altLang="en-US" sz="3600" b="1" spc="300"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2633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746941" y="1266947"/>
            <a:ext cx="8260796" cy="5218628"/>
          </a:xfrm>
          <a:prstGeom prst="roundRect">
            <a:avLst>
              <a:gd name="adj" fmla="val 10152"/>
            </a:avLst>
          </a:prstGeom>
          <a:ln w="41275">
            <a:solidFill>
              <a:srgbClr val="FFC000"/>
            </a:solidFill>
          </a:ln>
        </p:spPr>
      </p:pic>
      <p:sp>
        <p:nvSpPr>
          <p:cNvPr id="4" name="矩形 3"/>
          <p:cNvSpPr/>
          <p:nvPr/>
        </p:nvSpPr>
        <p:spPr>
          <a:xfrm>
            <a:off x="506896" y="350697"/>
            <a:ext cx="11430000" cy="584775"/>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配置到</a:t>
            </a:r>
            <a:r>
              <a:rPr lang="zh-CN" altLang="en-US" sz="3200" b="1" spc="300" dirty="0" smtClean="0">
                <a:solidFill>
                  <a:srgbClr val="FFFF00"/>
                </a:solidFill>
                <a:latin typeface="Microsoft YaHei" panose="020B0503020204020204" pitchFamily="34" charset="-122"/>
                <a:ea typeface="Microsoft YaHei" panose="020B0503020204020204" pitchFamily="34" charset="-122"/>
              </a:rPr>
              <a:t>移动图书馆的微信公众号</a:t>
            </a:r>
            <a:endParaRPr lang="zh-CN" altLang="en-US" sz="3200" b="1" spc="300"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1726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807853" y="2542763"/>
            <a:ext cx="8528670" cy="1103136"/>
            <a:chOff x="1291605" y="2542763"/>
            <a:chExt cx="8528670" cy="1103136"/>
          </a:xfrm>
        </p:grpSpPr>
        <p:grpSp>
          <p:nvGrpSpPr>
            <p:cNvPr id="16" name="组合 15"/>
            <p:cNvGrpSpPr/>
            <p:nvPr/>
          </p:nvGrpSpPr>
          <p:grpSpPr>
            <a:xfrm>
              <a:off x="1291605" y="2542763"/>
              <a:ext cx="1972916" cy="1103136"/>
              <a:chOff x="1291605" y="2530196"/>
              <a:chExt cx="1972916" cy="1103136"/>
            </a:xfrm>
          </p:grpSpPr>
          <p:sp>
            <p:nvSpPr>
              <p:cNvPr id="22" name="文本框 21"/>
              <p:cNvSpPr txBox="1"/>
              <p:nvPr/>
            </p:nvSpPr>
            <p:spPr>
              <a:xfrm>
                <a:off x="1291605" y="2530196"/>
                <a:ext cx="1713867" cy="646331"/>
              </a:xfrm>
              <a:prstGeom prst="rect">
                <a:avLst/>
              </a:prstGeom>
            </p:spPr>
            <p:txBody>
              <a:bodyPr wrap="none">
                <a:spAutoFit/>
              </a:bodyPr>
              <a:lstStyle>
                <a:defPPr>
                  <a:defRPr lang="zh-CN"/>
                </a:defPPr>
                <a:lvl1pPr>
                  <a:defRPr sz="5400">
                    <a:solidFill>
                      <a:srgbClr val="00FFCC"/>
                    </a:solidFill>
                    <a:latin typeface="禹卫书法行书简体" panose="02000603000000000000" pitchFamily="2" charset="-122"/>
                    <a:ea typeface="禹卫书法行书简体" panose="02000603000000000000" pitchFamily="2" charset="-122"/>
                  </a:defRPr>
                </a:lvl1pPr>
              </a:lstStyle>
              <a:p>
                <a:r>
                  <a:rPr lang="en-US" altLang="zh-CN" sz="3600" dirty="0" smtClean="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rPr>
                  <a:t>PART 3</a:t>
                </a:r>
                <a:endParaRPr lang="zh-CN" altLang="en-US" sz="3600" dirty="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23" name="直接连接符 22"/>
              <p:cNvCxnSpPr/>
              <p:nvPr/>
            </p:nvCxnSpPr>
            <p:spPr>
              <a:xfrm>
                <a:off x="3264521" y="2660023"/>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3523571" y="2542763"/>
              <a:ext cx="6296704" cy="1015663"/>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defRPr/>
              </a:pPr>
              <a:r>
                <a:rPr lang="zh-CN" altLang="en-US" sz="6000" b="1" dirty="0" smtClean="0">
                  <a:latin typeface="Microsoft YaHei" panose="020B0503020204020204" pitchFamily="34" charset="-122"/>
                  <a:ea typeface="Microsoft YaHei" panose="020B0503020204020204" pitchFamily="34" charset="-122"/>
                  <a:sym typeface="Microsoft YaHei" panose="020B0503020204020204" pitchFamily="34" charset="-122"/>
                </a:rPr>
                <a:t>智慧体验</a:t>
              </a:r>
              <a:endParaRPr lang="zh-CN" altLang="en-US" sz="6000" b="1" dirty="0">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Tree>
    <p:extLst>
      <p:ext uri="{BB962C8B-B14F-4D97-AF65-F5344CB8AC3E}">
        <p14:creationId xmlns:p14="http://schemas.microsoft.com/office/powerpoint/2010/main" val="31378814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091927" y="2642804"/>
            <a:ext cx="7509271" cy="1754326"/>
            <a:chOff x="3264521" y="2542763"/>
            <a:chExt cx="6555754" cy="2943048"/>
          </a:xfrm>
        </p:grpSpPr>
        <p:cxnSp>
          <p:nvCxnSpPr>
            <p:cNvPr id="23" name="直接连接符 22"/>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523571" y="2542763"/>
              <a:ext cx="6296704" cy="2943048"/>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dirty="0" smtClean="0">
                  <a:latin typeface="Microsoft YaHei" panose="020B0503020204020204" pitchFamily="34" charset="-122"/>
                  <a:ea typeface="Microsoft YaHei" panose="020B0503020204020204" pitchFamily="34" charset="-122"/>
                  <a:sym typeface="Microsoft YaHei" panose="020B0503020204020204" pitchFamily="34" charset="-122"/>
                </a:rPr>
                <a:t>数据驱动智能采选</a:t>
              </a:r>
              <a:endParaRPr lang="en-US" altLang="zh-CN" sz="6000" b="1" spc="300" dirty="0" smtClean="0">
                <a:latin typeface="Microsoft YaHei" panose="020B0503020204020204" pitchFamily="34" charset="-122"/>
                <a:ea typeface="Microsoft YaHei" panose="020B0503020204020204" pitchFamily="34" charset="-122"/>
                <a:sym typeface="Microsoft YaHei" panose="020B0503020204020204" pitchFamily="34" charset="-122"/>
              </a:endParaRPr>
            </a:p>
            <a:p>
              <a:r>
                <a:rPr lang="en-US" altLang="zh-CN"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a:t>
              </a:r>
              <a:r>
                <a:rPr lang="zh-CN" altLang="en-US" sz="4400" spc="300" dirty="0">
                  <a:solidFill>
                    <a:srgbClr val="FFFFFF"/>
                  </a:solidFill>
                  <a:latin typeface="等线" panose="02010600030101010101" pitchFamily="2" charset="-122"/>
                  <a:ea typeface="等线" panose="02010600030101010101" pitchFamily="2" charset="-122"/>
                  <a:sym typeface="Microsoft YaHei" panose="020B0503020204020204" pitchFamily="34" charset="-122"/>
                </a:rPr>
                <a:t>买</a:t>
              </a:r>
              <a:r>
                <a:rPr lang="zh-CN" altLang="en-US"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书采访变聪明了</a:t>
              </a:r>
              <a:endParaRPr lang="zh-CN" altLang="en-US" sz="4400" spc="300" dirty="0">
                <a:solidFill>
                  <a:srgbClr val="FFFFFF"/>
                </a:solidFill>
                <a:latin typeface="等线" panose="02010600030101010101" pitchFamily="2" charset="-122"/>
                <a:ea typeface="等线" panose="02010600030101010101" pitchFamily="2" charset="-122"/>
                <a:sym typeface="Microsoft YaHei" panose="020B0503020204020204" pitchFamily="34" charset="-122"/>
              </a:endParaRPr>
            </a:p>
          </p:txBody>
        </p:sp>
      </p:grpSp>
    </p:spTree>
    <p:extLst>
      <p:ext uri="{BB962C8B-B14F-4D97-AF65-F5344CB8AC3E}">
        <p14:creationId xmlns:p14="http://schemas.microsoft.com/office/powerpoint/2010/main" val="1020346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960755"/>
          </a:xfrm>
        </p:spPr>
        <p:txBody>
          <a:bodyPr/>
          <a:lstStyle/>
          <a:p>
            <a:r>
              <a:rPr lang="zh-CN" dirty="0"/>
              <a:t>以后的采购系统</a:t>
            </a:r>
          </a:p>
        </p:txBody>
      </p:sp>
      <p:pic>
        <p:nvPicPr>
          <p:cNvPr id="5" name="内容占位符 4"/>
          <p:cNvPicPr>
            <a:picLocks noGrp="1"/>
          </p:cNvPicPr>
          <p:nvPr>
            <p:ph idx="1"/>
          </p:nvPr>
        </p:nvPicPr>
        <p:blipFill>
          <a:blip r:embed="rId2"/>
          <a:stretch/>
        </p:blipFill>
        <p:spPr>
          <a:xfrm>
            <a:off x="838200" y="1242141"/>
            <a:ext cx="10697852" cy="5307746"/>
          </a:xfrm>
          <a:prstGeom prst="roundRect">
            <a:avLst>
              <a:gd name="adj" fmla="val 10152"/>
            </a:avLst>
          </a:prstGeom>
          <a:ln w="41275">
            <a:solidFill>
              <a:srgbClr val="FFC000"/>
            </a:solidFill>
          </a:ln>
        </p:spPr>
      </p:pic>
      <p:sp>
        <p:nvSpPr>
          <p:cNvPr id="4" name="矩形 3"/>
          <p:cNvSpPr/>
          <p:nvPr/>
        </p:nvSpPr>
        <p:spPr>
          <a:xfrm>
            <a:off x="1623204" y="275347"/>
            <a:ext cx="9603596"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案例：</a:t>
            </a:r>
            <a:r>
              <a:rPr lang="zh-CN" altLang="en-US" sz="36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数据驱动的智能采选</a:t>
            </a: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，采访馆员变了</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pic>
        <p:nvPicPr>
          <p:cNvPr id="3" name="图片 2"/>
          <p:cNvPicPr>
            <a:picLocks noChangeAspect="1"/>
          </p:cNvPicPr>
          <p:nvPr/>
        </p:nvPicPr>
        <p:blipFill>
          <a:blip r:embed="rId3"/>
          <a:stretch>
            <a:fillRect/>
          </a:stretch>
        </p:blipFill>
        <p:spPr>
          <a:xfrm>
            <a:off x="3568283" y="1562712"/>
            <a:ext cx="6082737" cy="3313038"/>
          </a:xfrm>
          <a:prstGeom prst="snip2DiagRect">
            <a:avLst/>
          </a:prstGeom>
          <a:solidFill>
            <a:srgbClr val="FFFFFF">
              <a:shade val="85000"/>
            </a:srgbClr>
          </a:solidFill>
          <a:ln w="190500" cap="rnd">
            <a:solidFill>
              <a:srgbClr val="F5B18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图片 5"/>
          <p:cNvPicPr>
            <a:picLocks noChangeAspect="1"/>
          </p:cNvPicPr>
          <p:nvPr/>
        </p:nvPicPr>
        <p:blipFill rotWithShape="1">
          <a:blip r:embed="rId4"/>
          <a:srcRect l="7801" t="15560" r="27660" b="24489"/>
          <a:stretch/>
        </p:blipFill>
        <p:spPr>
          <a:xfrm>
            <a:off x="2388637" y="2873829"/>
            <a:ext cx="5803640" cy="3032430"/>
          </a:xfrm>
          <a:prstGeom prst="snip2DiagRect">
            <a:avLst/>
          </a:prstGeom>
          <a:solidFill>
            <a:srgbClr val="FFFFFF">
              <a:shade val="85000"/>
            </a:srgbClr>
          </a:solidFill>
          <a:ln w="190500" cap="rnd">
            <a:solidFill>
              <a:srgbClr val="F5B183"/>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573355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graphicFrame>
        <p:nvGraphicFramePr>
          <p:cNvPr id="4" name="内容占位符 3"/>
          <p:cNvGraphicFramePr>
            <a:graphicFrameLocks noGrp="1"/>
          </p:cNvGraphicFramePr>
          <p:nvPr>
            <p:ph idx="1"/>
            <p:extLst/>
          </p:nvPr>
        </p:nvGraphicFramePr>
        <p:xfrm>
          <a:off x="0" y="0"/>
          <a:ext cx="0" cy="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图示 6"/>
          <p:cNvGraphicFramePr/>
          <p:nvPr>
            <p:extLst/>
          </p:nvPr>
        </p:nvGraphicFramePr>
        <p:xfrm>
          <a:off x="1383362" y="1279122"/>
          <a:ext cx="6264573" cy="50385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矩形 7"/>
          <p:cNvSpPr/>
          <p:nvPr/>
        </p:nvSpPr>
        <p:spPr>
          <a:xfrm>
            <a:off x="1383362" y="289905"/>
            <a:ext cx="9603596" cy="584775"/>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依托中央知识库的作者数据画像</a:t>
            </a:r>
            <a:endParaRPr lang="zh-CN" altLang="en-US" sz="32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6" name="Rectangle 3"/>
          <p:cNvSpPr txBox="1">
            <a:spLocks noChangeArrowheads="1"/>
          </p:cNvSpPr>
          <p:nvPr/>
        </p:nvSpPr>
        <p:spPr>
          <a:xfrm>
            <a:off x="8388220" y="2324411"/>
            <a:ext cx="3135086" cy="3388443"/>
          </a:xfrm>
          <a:prstGeom prst="rect">
            <a:avLst/>
          </a:prstGeom>
        </p:spPr>
        <p:txBody>
          <a:bodyPr/>
          <a:lstStyle>
            <a:lvl1pPr marL="342900" indent="-342900" algn="ctr" defTabSz="914400" rtl="0" eaLnBrk="1" latinLnBrk="0" hangingPunct="1">
              <a:spcBef>
                <a:spcPct val="20000"/>
              </a:spcBef>
              <a:buFont typeface="Arial" pitchFamily="34" charset="0"/>
              <a:buChar char="•"/>
              <a:defRPr sz="3200" b="1" kern="1200">
                <a:solidFill>
                  <a:srgbClr val="FFFFFF"/>
                </a:solidFill>
                <a:latin typeface="微软雅黑" panose="020B0503020204020204" pitchFamily="34" charset="-122"/>
                <a:ea typeface="微软雅黑" panose="020B0503020204020204" pitchFamily="34" charset="-122"/>
                <a:cs typeface="+mn-cs"/>
              </a:defRPr>
            </a:lvl1pPr>
            <a:lvl2pPr marL="742950" indent="-285750" algn="ctr" defTabSz="914400" rtl="0" eaLnBrk="1" latinLnBrk="0" hangingPunct="1">
              <a:spcBef>
                <a:spcPct val="20000"/>
              </a:spcBef>
              <a:buFont typeface="Arial" pitchFamily="34" charset="0"/>
              <a:buChar char="–"/>
              <a:defRPr sz="2800" b="1" kern="1200">
                <a:solidFill>
                  <a:srgbClr val="FFFFFF"/>
                </a:solidFill>
                <a:latin typeface="微软雅黑" panose="020B0503020204020204" pitchFamily="34" charset="-122"/>
                <a:ea typeface="微软雅黑" panose="020B0503020204020204" pitchFamily="34" charset="-122"/>
                <a:cs typeface="+mn-cs"/>
              </a:defRPr>
            </a:lvl2pPr>
            <a:lvl3pPr marL="1143000" indent="-228600" algn="ctr" defTabSz="914400" rtl="0" eaLnBrk="1" latinLnBrk="0" hangingPunct="1">
              <a:spcBef>
                <a:spcPct val="20000"/>
              </a:spcBef>
              <a:buFont typeface="Arial" pitchFamily="34" charset="0"/>
              <a:buChar char="•"/>
              <a:defRPr sz="2400" b="1" kern="1200">
                <a:solidFill>
                  <a:srgbClr val="FFFFFF"/>
                </a:solidFill>
                <a:latin typeface="微软雅黑" panose="020B0503020204020204" pitchFamily="34" charset="-122"/>
                <a:ea typeface="微软雅黑" panose="020B0503020204020204" pitchFamily="34" charset="-122"/>
                <a:cs typeface="+mn-cs"/>
              </a:defRPr>
            </a:lvl3pPr>
            <a:lvl4pPr marL="16002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4pPr>
            <a:lvl5pPr marL="2057400" indent="-228600" algn="ctr" defTabSz="914400" rtl="0" eaLnBrk="1" latinLnBrk="0" hangingPunct="1">
              <a:spcBef>
                <a:spcPct val="20000"/>
              </a:spcBef>
              <a:buFont typeface="Arial" pitchFamily="34" charset="0"/>
              <a:buChar char="»"/>
              <a:defRPr sz="2000" b="1" kern="1200">
                <a:solidFill>
                  <a:srgbClr val="FFFFFF"/>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lnSpc>
                <a:spcPct val="150000"/>
              </a:lnSpc>
              <a:buNone/>
              <a:defRPr/>
            </a:pPr>
            <a:r>
              <a:rPr lang="zh-CN" altLang="en-US" dirty="0" smtClean="0">
                <a:solidFill>
                  <a:srgbClr val="EDF5FA"/>
                </a:solidFill>
                <a:latin typeface="华文楷体" panose="02010600040101010101" pitchFamily="2" charset="-122"/>
                <a:ea typeface="华文楷体" panose="02010600040101010101" pitchFamily="2" charset="-122"/>
              </a:rPr>
              <a:t>任何一本书的作者既往信息都可用于决策判断和用户的自助服务</a:t>
            </a:r>
            <a:endParaRPr lang="en-US" altLang="zh-CN" dirty="0">
              <a:solidFill>
                <a:srgbClr val="EDF5FA"/>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93754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3000" fill="hold"/>
                                        <p:tgtEl>
                                          <p:spTgt spid="7"/>
                                        </p:tgtEl>
                                        <p:attrNameLst>
                                          <p:attrName>r</p:attrName>
                                        </p:attrNameLst>
                                      </p:cBhvr>
                                    </p:animRot>
                                  </p:childTnLst>
                                </p:cTn>
                              </p:par>
                            </p:childTnLst>
                          </p:cTn>
                        </p:par>
                        <p:par>
                          <p:cTn id="7" fill="hold">
                            <p:stCondLst>
                              <p:cond delay="300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250" fill="hold"/>
                                        <p:tgtEl>
                                          <p:spTgt spid="6"/>
                                        </p:tgtEl>
                                        <p:attrNameLst>
                                          <p:attrName>ppt_w</p:attrName>
                                        </p:attrNameLst>
                                      </p:cBhvr>
                                      <p:tavLst>
                                        <p:tav tm="0">
                                          <p:val>
                                            <p:fltVal val="0"/>
                                          </p:val>
                                        </p:tav>
                                        <p:tav tm="100000">
                                          <p:val>
                                            <p:strVal val="#ppt_w"/>
                                          </p:val>
                                        </p:tav>
                                      </p:tavLst>
                                    </p:anim>
                                    <p:anim calcmode="lin" valueType="num">
                                      <p:cBhvr>
                                        <p:cTn id="11" dur="1250" fill="hold"/>
                                        <p:tgtEl>
                                          <p:spTgt spid="6"/>
                                        </p:tgtEl>
                                        <p:attrNameLst>
                                          <p:attrName>ppt_h</p:attrName>
                                        </p:attrNameLst>
                                      </p:cBhvr>
                                      <p:tavLst>
                                        <p:tav tm="0">
                                          <p:val>
                                            <p:fltVal val="0"/>
                                          </p:val>
                                        </p:tav>
                                        <p:tav tm="100000">
                                          <p:val>
                                            <p:strVal val="#ppt_h"/>
                                          </p:val>
                                        </p:tav>
                                      </p:tavLst>
                                    </p:anim>
                                    <p:animEffect transition="in" filter="fade">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54</a:t>
            </a:r>
          </a:p>
        </p:txBody>
      </p:sp>
      <p:sp>
        <p:nvSpPr>
          <p:cNvPr id="9" name="Rectangle 13">
            <a:extLst>
              <a:ext uri="{FF2B5EF4-FFF2-40B4-BE49-F238E27FC236}">
                <a16:creationId xmlns:a16="http://schemas.microsoft.com/office/drawing/2014/main" id="{C4F933DE-C145-495C-85F0-A8768B8354D6}"/>
              </a:ext>
            </a:extLst>
          </p:cNvPr>
          <p:cNvSpPr txBox="1">
            <a:spLocks noChangeArrowheads="1"/>
          </p:cNvSpPr>
          <p:nvPr/>
        </p:nvSpPr>
        <p:spPr bwMode="auto">
          <a:xfrm>
            <a:off x="49411" y="193836"/>
            <a:ext cx="12191535" cy="2295206"/>
          </a:xfrm>
          <a:prstGeom prst="rect">
            <a:avLst/>
          </a:prstGeom>
          <a:noFill/>
          <a:ln>
            <a:noFill/>
          </a:ln>
          <a:effectLst>
            <a:outerShdw blurRad="76200" dist="12700" dir="2700000" sy="-23000" kx="-800400" algn="bl" rotWithShape="0">
              <a:prstClr val="black">
                <a:alpha val="20000"/>
              </a:prstClr>
            </a:outerShdw>
            <a:reflection blurRad="6350" stA="50000" endA="275" endPos="40000" dist="101600" dir="5400000" sy="-100000" algn="bl" rotWithShape="0"/>
          </a:effectLst>
          <a:extLst/>
        </p:spPr>
        <p:txBody>
          <a:bodyPr lIns="121889" tIns="60943" rIns="121889" bIns="60943" anchor="ctr"/>
          <a:lstStyle>
            <a:lvl1pPr marL="342900" indent="-342900">
              <a:defRPr b="1">
                <a:solidFill>
                  <a:schemeClr val="tx1"/>
                </a:solidFill>
                <a:latin typeface="Arial" panose="020B0604020202020204" pitchFamily="34" charset="0"/>
                <a:ea typeface="华文细黑" panose="02010600040101010101" pitchFamily="2" charset="-122"/>
              </a:defRPr>
            </a:lvl1pPr>
            <a:lvl2pPr marL="742950" indent="-285750">
              <a:defRPr b="1">
                <a:solidFill>
                  <a:schemeClr val="tx1"/>
                </a:solidFill>
                <a:latin typeface="Arial" panose="020B0604020202020204" pitchFamily="34" charset="0"/>
                <a:ea typeface="华文细黑" panose="02010600040101010101" pitchFamily="2" charset="-122"/>
              </a:defRPr>
            </a:lvl2pPr>
            <a:lvl3pPr marL="1143000" indent="-228600">
              <a:defRPr b="1">
                <a:solidFill>
                  <a:schemeClr val="tx1"/>
                </a:solidFill>
                <a:latin typeface="Arial" panose="020B0604020202020204" pitchFamily="34" charset="0"/>
                <a:ea typeface="华文细黑" panose="02010600040101010101" pitchFamily="2" charset="-122"/>
              </a:defRPr>
            </a:lvl3pPr>
            <a:lvl4pPr marL="1600200" indent="-228600">
              <a:defRPr b="1">
                <a:solidFill>
                  <a:schemeClr val="tx1"/>
                </a:solidFill>
                <a:latin typeface="Arial" panose="020B0604020202020204" pitchFamily="34" charset="0"/>
                <a:ea typeface="华文细黑" panose="02010600040101010101" pitchFamily="2" charset="-122"/>
              </a:defRPr>
            </a:lvl4pPr>
            <a:lvl5pPr marL="2057400" indent="-228600">
              <a:defRPr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algn="ct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a:t>
            </a:r>
            <a:r>
              <a:rPr lang="en-US" altLang="zh-CN"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5：</a:t>
            </a: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移动</a:t>
            </a:r>
            <a:r>
              <a:rPr lang="zh-CN" altLang="en-US"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图书馆下载热点监控（</a:t>
            </a:r>
            <a:r>
              <a:rPr lang="en-US" altLang="zh-CN"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2019</a:t>
            </a:r>
            <a:r>
              <a:rPr lang="zh-CN" altLang="en-US"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上半年</a:t>
            </a: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a:t>
            </a:r>
            <a:endParaRPr lang="en-US" altLang="zh-CN"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algn="ctr"/>
            <a:endParaRPr lang="en-US" altLang="zh-CN" sz="12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algn="ctr"/>
            <a:r>
              <a:rPr lang="zh-CN" altLang="en-US" sz="3733" dirty="0" smtClean="0">
                <a:solidFill>
                  <a:schemeClr val="bg1"/>
                </a:solidFill>
                <a:latin typeface="楷体" panose="02010609060101010101" pitchFamily="49" charset="-122"/>
                <a:ea typeface="楷体" panose="02010609060101010101" pitchFamily="49" charset="-122"/>
                <a:cs typeface="方正正粗黑简体" panose="02000000000000000000"/>
              </a:rPr>
              <a:t>据此确定</a:t>
            </a:r>
            <a:r>
              <a:rPr lang="zh-CN" altLang="en-US" sz="3733" dirty="0" smtClean="0">
                <a:solidFill>
                  <a:srgbClr val="FFFF00"/>
                </a:solidFill>
                <a:latin typeface="微软雅黑" panose="020B0503020204020204" pitchFamily="34" charset="-122"/>
                <a:ea typeface="微软雅黑" panose="020B0503020204020204" pitchFamily="34" charset="-122"/>
                <a:cs typeface="方正正粗黑简体" panose="02000000000000000000"/>
              </a:rPr>
              <a:t>大</a:t>
            </a:r>
            <a:r>
              <a:rPr lang="zh-CN" altLang="en-US" sz="3733" dirty="0">
                <a:solidFill>
                  <a:srgbClr val="FFFF00"/>
                </a:solidFill>
                <a:latin typeface="微软雅黑" panose="020B0503020204020204" pitchFamily="34" charset="-122"/>
                <a:ea typeface="微软雅黑" panose="020B0503020204020204" pitchFamily="34" charset="-122"/>
                <a:cs typeface="方正正粗黑简体" panose="02000000000000000000"/>
              </a:rPr>
              <a:t>复本重点</a:t>
            </a:r>
            <a:r>
              <a:rPr lang="zh-CN" altLang="en-US" sz="3733" dirty="0" smtClean="0">
                <a:solidFill>
                  <a:srgbClr val="FFFF00"/>
                </a:solidFill>
                <a:latin typeface="微软雅黑" panose="020B0503020204020204" pitchFamily="34" charset="-122"/>
                <a:ea typeface="微软雅黑" panose="020B0503020204020204" pitchFamily="34" charset="-122"/>
                <a:cs typeface="方正正粗黑简体" panose="02000000000000000000"/>
              </a:rPr>
              <a:t>藏书采购</a:t>
            </a:r>
            <a:endParaRPr lang="en-US" altLang="zh-CN" sz="3733" dirty="0" smtClean="0">
              <a:solidFill>
                <a:srgbClr val="FFFF00"/>
              </a:solidFill>
              <a:latin typeface="微软雅黑" panose="020B0503020204020204" pitchFamily="34" charset="-122"/>
              <a:ea typeface="微软雅黑" panose="020B0503020204020204" pitchFamily="34" charset="-122"/>
              <a:cs typeface="方正正粗黑简体" panose="02000000000000000000"/>
            </a:endParaRPr>
          </a:p>
          <a:p>
            <a:pPr algn="ctr"/>
            <a:r>
              <a:rPr lang="zh-CN" altLang="en-US" sz="3600" dirty="0" smtClean="0">
                <a:solidFill>
                  <a:schemeClr val="bg1"/>
                </a:solidFill>
                <a:latin typeface="微软雅黑" panose="020B0503020204020204" pitchFamily="34" charset="-122"/>
                <a:ea typeface="微软雅黑" panose="020B0503020204020204" pitchFamily="34" charset="-122"/>
                <a:cs typeface="方正正粗黑简体" panose="02000000000000000000"/>
              </a:rPr>
              <a:t>减少</a:t>
            </a:r>
            <a:r>
              <a:rPr lang="zh-CN" altLang="en-US" sz="3600" dirty="0">
                <a:solidFill>
                  <a:schemeClr val="bg1"/>
                </a:solidFill>
                <a:latin typeface="微软雅黑" panose="020B0503020204020204" pitchFamily="34" charset="-122"/>
                <a:ea typeface="微软雅黑" panose="020B0503020204020204" pitchFamily="34" charset="-122"/>
                <a:cs typeface="方正正粗黑简体" panose="02000000000000000000"/>
              </a:rPr>
              <a:t>跨区域</a:t>
            </a:r>
            <a:r>
              <a:rPr lang="zh-CN" altLang="en-US" sz="3600" dirty="0" smtClean="0">
                <a:solidFill>
                  <a:schemeClr val="bg1"/>
                </a:solidFill>
                <a:latin typeface="微软雅黑" panose="020B0503020204020204" pitchFamily="34" charset="-122"/>
                <a:ea typeface="微软雅黑" panose="020B0503020204020204" pitchFamily="34" charset="-122"/>
                <a:cs typeface="方正正粗黑简体" panose="02000000000000000000"/>
              </a:rPr>
              <a:t>通借通还量</a:t>
            </a:r>
            <a:endParaRPr lang="zh-CN" altLang="en-US" sz="3600" dirty="0">
              <a:solidFill>
                <a:schemeClr val="bg1"/>
              </a:solidFill>
              <a:latin typeface="微软雅黑" panose="020B0503020204020204" pitchFamily="34" charset="-122"/>
              <a:ea typeface="微软雅黑" panose="020B0503020204020204" pitchFamily="34" charset="-122"/>
              <a:cs typeface="方正正粗黑简体" panose="02000000000000000000"/>
            </a:endParaRPr>
          </a:p>
        </p:txBody>
      </p:sp>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265089" y="2660945"/>
            <a:ext cx="11760180" cy="3648265"/>
          </a:xfrm>
          <a:prstGeom prst="roundRect">
            <a:avLst>
              <a:gd name="adj" fmla="val 10152"/>
            </a:avLst>
          </a:prstGeom>
          <a:ln w="41275">
            <a:solidFill>
              <a:srgbClr val="FFC000"/>
            </a:solidFill>
          </a:ln>
        </p:spPr>
      </p:pic>
    </p:spTree>
    <p:extLst>
      <p:ext uri="{BB962C8B-B14F-4D97-AF65-F5344CB8AC3E}">
        <p14:creationId xmlns:p14="http://schemas.microsoft.com/office/powerpoint/2010/main" val="2081942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4"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utoUpdateAnimBg="0"/>
      <p:bldP spid="9" grpId="1" bldLvl="0" autoUpdateAnimBg="0"/>
      <p:bldP spid="9" grpId="2" bldLvl="0" autoUpdateAnimBg="0"/>
      <p:bldP spid="9" grpId="3" bldLvl="0" autoUpdateAnimBg="0"/>
      <p:bldP spid="9" grpId="4"/>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01392" y="318471"/>
            <a:ext cx="11681927" cy="12584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cs typeface="+mn-cs"/>
              </a:rPr>
              <a:t>案例</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cs typeface="+mn-cs"/>
              </a:rPr>
              <a:t>：</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cs typeface="+mn-cs"/>
              </a:rPr>
              <a:t>师范大学图书馆文学馆藏少，需求与产出却巨大</a:t>
            </a:r>
            <a:endPar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cs typeface="+mn-cs"/>
            </a:endParaRPr>
          </a:p>
          <a:p>
            <a:pPr algn="ctr">
              <a:lnSpc>
                <a:spcPct val="150000"/>
              </a:lnSpc>
            </a:pPr>
            <a:r>
              <a:rPr lang="zh-CN" altLang="en-US" sz="3200" b="1" spc="300" dirty="0" smtClean="0">
                <a:solidFill>
                  <a:srgbClr val="FFFF00"/>
                </a:solidFill>
                <a:latin typeface="Microsoft YaHei" panose="020B0503020204020204" pitchFamily="34" charset="-122"/>
                <a:ea typeface="Microsoft YaHei" panose="020B0503020204020204" pitchFamily="34" charset="-122"/>
                <a:cs typeface="+mn-cs"/>
              </a:rPr>
              <a:t>未来应该逐步增加藏书比例</a:t>
            </a:r>
            <a:endParaRPr lang="zh-CN" altLang="en-US" sz="3200" b="1" spc="300" dirty="0">
              <a:solidFill>
                <a:srgbClr val="FFFF00"/>
              </a:solidFill>
              <a:latin typeface="Microsoft YaHei" panose="020B0503020204020204" pitchFamily="34" charset="-122"/>
              <a:ea typeface="Microsoft YaHei" panose="020B0503020204020204" pitchFamily="34" charset="-122"/>
              <a:cs typeface="+mn-cs"/>
            </a:endParaRPr>
          </a:p>
        </p:txBody>
      </p:sp>
      <p:pic>
        <p:nvPicPr>
          <p:cNvPr id="4" name="图片 3"/>
          <p:cNvPicPr>
            <a:picLocks noChangeAspect="1"/>
          </p:cNvPicPr>
          <p:nvPr/>
        </p:nvPicPr>
        <p:blipFill>
          <a:blip r:embed="rId2"/>
          <a:stretch>
            <a:fillRect/>
          </a:stretch>
        </p:blipFill>
        <p:spPr>
          <a:xfrm>
            <a:off x="0" y="1912777"/>
            <a:ext cx="12083319" cy="4591100"/>
          </a:xfrm>
          <a:prstGeom prst="roundRect">
            <a:avLst>
              <a:gd name="adj" fmla="val 10152"/>
            </a:avLst>
          </a:prstGeom>
          <a:ln w="41275">
            <a:solidFill>
              <a:srgbClr val="FFC000"/>
            </a:solidFill>
          </a:ln>
        </p:spPr>
      </p:pic>
      <p:sp>
        <p:nvSpPr>
          <p:cNvPr id="3" name="圆角矩形 2"/>
          <p:cNvSpPr/>
          <p:nvPr/>
        </p:nvSpPr>
        <p:spPr>
          <a:xfrm>
            <a:off x="8612155" y="4450702"/>
            <a:ext cx="821094" cy="1716833"/>
          </a:xfrm>
          <a:prstGeom prst="roundRect">
            <a:avLst/>
          </a:prstGeom>
          <a:solidFill>
            <a:srgbClr val="FFFF00">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2482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图片 14" descr="02.png">
            <a:extLst>
              <a:ext uri="{FF2B5EF4-FFF2-40B4-BE49-F238E27FC236}">
                <a16:creationId xmlns:a16="http://schemas.microsoft.com/office/drawing/2014/main" id="{3804003B-DB51-4B48-BB79-D9B19D5B1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318" y="4072467"/>
            <a:ext cx="13419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0" name="组合 5">
            <a:extLst>
              <a:ext uri="{FF2B5EF4-FFF2-40B4-BE49-F238E27FC236}">
                <a16:creationId xmlns:a16="http://schemas.microsoft.com/office/drawing/2014/main" id="{5830A966-F275-4F95-A0D7-9CC46C4CCBD1}"/>
              </a:ext>
            </a:extLst>
          </p:cNvPr>
          <p:cNvGrpSpPr>
            <a:grpSpLocks/>
          </p:cNvGrpSpPr>
          <p:nvPr/>
        </p:nvGrpSpPr>
        <p:grpSpPr bwMode="auto">
          <a:xfrm>
            <a:off x="2589295" y="2214033"/>
            <a:ext cx="2067191" cy="3935896"/>
            <a:chOff x="3033713" y="438150"/>
            <a:chExt cx="3001962" cy="6121400"/>
          </a:xfrm>
        </p:grpSpPr>
        <p:pic>
          <p:nvPicPr>
            <p:cNvPr id="111624" name="Picture 7">
              <a:extLst>
                <a:ext uri="{FF2B5EF4-FFF2-40B4-BE49-F238E27FC236}">
                  <a16:creationId xmlns:a16="http://schemas.microsoft.com/office/drawing/2014/main" id="{316EC3CC-87BA-424D-B99B-4F24ED39F9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438150"/>
              <a:ext cx="3001962"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5" name="图片 7">
              <a:extLst>
                <a:ext uri="{FF2B5EF4-FFF2-40B4-BE49-F238E27FC236}">
                  <a16:creationId xmlns:a16="http://schemas.microsoft.com/office/drawing/2014/main" id="{14965369-210B-4419-9149-C8088E7C68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4097" y="1193958"/>
              <a:ext cx="2678063" cy="470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组合 1">
            <a:extLst>
              <a:ext uri="{FF2B5EF4-FFF2-40B4-BE49-F238E27FC236}">
                <a16:creationId xmlns:a16="http://schemas.microsoft.com/office/drawing/2014/main" id="{9E96D6F9-2BE6-4EB1-934B-E89CD0A4FF47}"/>
              </a:ext>
            </a:extLst>
          </p:cNvPr>
          <p:cNvGrpSpPr/>
          <p:nvPr/>
        </p:nvGrpSpPr>
        <p:grpSpPr>
          <a:xfrm>
            <a:off x="3160185" y="0"/>
            <a:ext cx="5981700" cy="1474224"/>
            <a:chOff x="3160185" y="0"/>
            <a:chExt cx="5981700" cy="1474224"/>
          </a:xfrm>
        </p:grpSpPr>
        <p:sp>
          <p:nvSpPr>
            <p:cNvPr id="8" name="Rectangle 3">
              <a:extLst>
                <a:ext uri="{FF2B5EF4-FFF2-40B4-BE49-F238E27FC236}">
                  <a16:creationId xmlns:a16="http://schemas.microsoft.com/office/drawing/2014/main" id="{31B01F11-62E2-43C5-93EB-EAFACED878E0}"/>
                </a:ext>
              </a:extLst>
            </p:cNvPr>
            <p:cNvSpPr/>
            <p:nvPr/>
          </p:nvSpPr>
          <p:spPr>
            <a:xfrm>
              <a:off x="5695951" y="0"/>
              <a:ext cx="800100" cy="25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defRPr/>
              </a:pPr>
              <a:endParaRPr lang="en-US" sz="2400" noProof="1">
                <a:solidFill>
                  <a:srgbClr val="FFFF00"/>
                </a:solidFill>
              </a:endParaRPr>
            </a:p>
          </p:txBody>
        </p:sp>
        <p:sp>
          <p:nvSpPr>
            <p:cNvPr id="9" name="文本框 8">
              <a:extLst>
                <a:ext uri="{FF2B5EF4-FFF2-40B4-BE49-F238E27FC236}">
                  <a16:creationId xmlns:a16="http://schemas.microsoft.com/office/drawing/2014/main" id="{36ACF1B2-DE32-4006-8A4F-F8E285119E3D}"/>
                </a:ext>
              </a:extLst>
            </p:cNvPr>
            <p:cNvSpPr txBox="1"/>
            <p:nvPr/>
          </p:nvSpPr>
          <p:spPr>
            <a:xfrm>
              <a:off x="3160185" y="423334"/>
              <a:ext cx="5981700" cy="646331"/>
            </a:xfrm>
            <a:prstGeom prst="rect">
              <a:avLst/>
            </a:prstGeom>
            <a:noFill/>
          </p:spPr>
          <p:txBody>
            <a:bodyPr>
              <a:spAutoFit/>
            </a:bodyPr>
            <a:lstStyle/>
            <a:p>
              <a:pPr algn="ctr" fontAlgn="auto">
                <a:defRPr/>
              </a:pPr>
              <a:r>
                <a:rPr lang="en-US" altLang="zh-CN" sz="3600" b="1" spc="300" noProof="1">
                  <a:solidFill>
                    <a:srgbClr val="00FFCC"/>
                  </a:solidFill>
                  <a:latin typeface="Microsoft YaHei" panose="020B0503020204020204" pitchFamily="34" charset="-122"/>
                  <a:ea typeface="Microsoft YaHei" panose="020B0503020204020204" pitchFamily="34" charset="-122"/>
                  <a:sym typeface="+mn-ea"/>
                </a:rPr>
                <a:t>ABC</a:t>
              </a:r>
              <a:r>
                <a:rPr lang="zh-CN" altLang="en-US" sz="3600" b="1" spc="300" noProof="1">
                  <a:solidFill>
                    <a:srgbClr val="00FFCC"/>
                  </a:solidFill>
                  <a:latin typeface="Microsoft YaHei" panose="020B0503020204020204" pitchFamily="34" charset="-122"/>
                  <a:ea typeface="Microsoft YaHei" panose="020B0503020204020204" pitchFamily="34" charset="-122"/>
                  <a:sym typeface="+mn-ea"/>
                </a:rPr>
                <a:t>智慧时代</a:t>
              </a:r>
              <a:endParaRPr lang="zh-CN" altLang="en-US" sz="3600" b="1" spc="300" noProof="1">
                <a:solidFill>
                  <a:srgbClr val="00FFCC"/>
                </a:solidFill>
                <a:latin typeface="Microsoft YaHei" panose="020B0503020204020204" pitchFamily="34" charset="-122"/>
                <a:ea typeface="Microsoft YaHei" panose="020B0503020204020204" pitchFamily="34" charset="-122"/>
              </a:endParaRPr>
            </a:p>
          </p:txBody>
        </p:sp>
        <p:sp>
          <p:nvSpPr>
            <p:cNvPr id="10" name="矩形 9">
              <a:extLst>
                <a:ext uri="{FF2B5EF4-FFF2-40B4-BE49-F238E27FC236}">
                  <a16:creationId xmlns:a16="http://schemas.microsoft.com/office/drawing/2014/main" id="{445CEA72-64B0-49E8-B452-934944FBD344}"/>
                </a:ext>
              </a:extLst>
            </p:cNvPr>
            <p:cNvSpPr/>
            <p:nvPr/>
          </p:nvSpPr>
          <p:spPr>
            <a:xfrm>
              <a:off x="5837932" y="1120281"/>
              <a:ext cx="873958" cy="353943"/>
            </a:xfrm>
            <a:prstGeom prst="rect">
              <a:avLst/>
            </a:prstGeom>
          </p:spPr>
          <p:txBody>
            <a:bodyPr wrap="none">
              <a:spAutoFit/>
            </a:bodyPr>
            <a:lstStyle/>
            <a:p>
              <a:pPr algn="ctr" fontAlgn="auto">
                <a:defRPr/>
              </a:pPr>
              <a:r>
                <a:rPr lang="en-US" altLang="zh-CN" sz="1700" b="1" noProof="1">
                  <a:solidFill>
                    <a:srgbClr val="FFFF00"/>
                  </a:solidFill>
                  <a:latin typeface="Arial" panose="020B0604020202020204" pitchFamily="34" charset="0"/>
                </a:rPr>
                <a:t>About</a:t>
              </a:r>
              <a:r>
                <a:rPr lang="zh-CN" altLang="en-US" sz="1700" b="1" noProof="1">
                  <a:solidFill>
                    <a:srgbClr val="FFFF00"/>
                  </a:solidFill>
                  <a:latin typeface="Arial" panose="020B0604020202020204" pitchFamily="34" charset="0"/>
                </a:rPr>
                <a:t> </a:t>
              </a:r>
            </a:p>
          </p:txBody>
        </p:sp>
      </p:grpSp>
      <p:sp>
        <p:nvSpPr>
          <p:cNvPr id="3" name="文本框 2">
            <a:extLst>
              <a:ext uri="{FF2B5EF4-FFF2-40B4-BE49-F238E27FC236}">
                <a16:creationId xmlns:a16="http://schemas.microsoft.com/office/drawing/2014/main" id="{D777F565-AE97-475B-985E-0A518DD8D9C0}"/>
              </a:ext>
            </a:extLst>
          </p:cNvPr>
          <p:cNvSpPr txBox="1"/>
          <p:nvPr/>
        </p:nvSpPr>
        <p:spPr>
          <a:xfrm>
            <a:off x="8083826" y="4969290"/>
            <a:ext cx="3710609" cy="1384995"/>
          </a:xfrm>
          <a:prstGeom prst="rect">
            <a:avLst/>
          </a:prstGeom>
          <a:noFill/>
        </p:spPr>
        <p:txBody>
          <a:bodyPr wrap="square" rtlCol="0">
            <a:spAutoFit/>
          </a:bodyPr>
          <a:lstStyle/>
          <a:p>
            <a:r>
              <a:rPr lang="en-US" altLang="zh-CN" sz="2800" b="1" dirty="0">
                <a:solidFill>
                  <a:srgbClr val="EDF5FA"/>
                </a:solidFill>
                <a:latin typeface="微软雅黑" panose="020B0503020204020204" pitchFamily="34" charset="-122"/>
                <a:ea typeface="微软雅黑" panose="020B0503020204020204" pitchFamily="34" charset="-122"/>
              </a:rPr>
              <a:t>A=AI </a:t>
            </a:r>
            <a:r>
              <a:rPr lang="zh-CN" altLang="en-US" sz="2800" b="1" dirty="0">
                <a:solidFill>
                  <a:srgbClr val="EDF5FA"/>
                </a:solidFill>
                <a:latin typeface="微软雅黑" panose="020B0503020204020204" pitchFamily="34" charset="-122"/>
                <a:ea typeface="微软雅黑" panose="020B0503020204020204" pitchFamily="34" charset="-122"/>
              </a:rPr>
              <a:t>人工智能</a:t>
            </a:r>
            <a:endParaRPr lang="en-US" altLang="zh-CN" sz="2800" b="1" dirty="0">
              <a:solidFill>
                <a:srgbClr val="EDF5FA"/>
              </a:solidFill>
              <a:latin typeface="微软雅黑" panose="020B0503020204020204" pitchFamily="34" charset="-122"/>
              <a:ea typeface="微软雅黑" panose="020B0503020204020204" pitchFamily="34" charset="-122"/>
            </a:endParaRPr>
          </a:p>
          <a:p>
            <a:r>
              <a:rPr lang="en-US" altLang="zh-CN" sz="2800" b="1" dirty="0">
                <a:solidFill>
                  <a:srgbClr val="EDF5FA"/>
                </a:solidFill>
                <a:latin typeface="微软雅黑" panose="020B0503020204020204" pitchFamily="34" charset="-122"/>
                <a:ea typeface="微软雅黑" panose="020B0503020204020204" pitchFamily="34" charset="-122"/>
              </a:rPr>
              <a:t>B=BIG DATA </a:t>
            </a:r>
            <a:r>
              <a:rPr lang="zh-CN" altLang="en-US" sz="2800" b="1" dirty="0">
                <a:solidFill>
                  <a:srgbClr val="EDF5FA"/>
                </a:solidFill>
                <a:latin typeface="微软雅黑" panose="020B0503020204020204" pitchFamily="34" charset="-122"/>
                <a:ea typeface="微软雅黑" panose="020B0503020204020204" pitchFamily="34" charset="-122"/>
              </a:rPr>
              <a:t>大数据</a:t>
            </a:r>
            <a:endParaRPr lang="en-US" altLang="zh-CN" sz="2800" b="1" dirty="0">
              <a:solidFill>
                <a:srgbClr val="EDF5FA"/>
              </a:solidFill>
              <a:latin typeface="微软雅黑" panose="020B0503020204020204" pitchFamily="34" charset="-122"/>
              <a:ea typeface="微软雅黑" panose="020B0503020204020204" pitchFamily="34" charset="-122"/>
            </a:endParaRPr>
          </a:p>
          <a:p>
            <a:r>
              <a:rPr lang="en-US" altLang="zh-CN" sz="2800" b="1" dirty="0" smtClean="0">
                <a:solidFill>
                  <a:srgbClr val="EDF5FA"/>
                </a:solidFill>
                <a:latin typeface="微软雅黑" panose="020B0503020204020204" pitchFamily="34" charset="-122"/>
                <a:ea typeface="微软雅黑" panose="020B0503020204020204" pitchFamily="34" charset="-122"/>
              </a:rPr>
              <a:t>C=CLOUD </a:t>
            </a:r>
            <a:r>
              <a:rPr lang="zh-CN" altLang="en-US" sz="2800" b="1" dirty="0">
                <a:solidFill>
                  <a:srgbClr val="EDF5FA"/>
                </a:solidFill>
                <a:latin typeface="微软雅黑" panose="020B0503020204020204" pitchFamily="34" charset="-122"/>
                <a:ea typeface="微软雅黑" panose="020B0503020204020204" pitchFamily="34" charset="-122"/>
              </a:rPr>
              <a:t>云</a:t>
            </a:r>
          </a:p>
        </p:txBody>
      </p:sp>
      <p:pic>
        <p:nvPicPr>
          <p:cNvPr id="5" name="图片 4"/>
          <p:cNvPicPr>
            <a:picLocks noChangeAspect="1"/>
          </p:cNvPicPr>
          <p:nvPr/>
        </p:nvPicPr>
        <p:blipFill>
          <a:blip r:embed="rId6"/>
          <a:stretch>
            <a:fillRect/>
          </a:stretch>
        </p:blipFill>
        <p:spPr>
          <a:xfrm>
            <a:off x="5992285" y="1701836"/>
            <a:ext cx="4298053" cy="3261643"/>
          </a:xfrm>
          <a:prstGeom prst="rect">
            <a:avLst/>
          </a:prstGeom>
        </p:spPr>
      </p:pic>
    </p:spTree>
    <p:extLst>
      <p:ext uri="{BB962C8B-B14F-4D97-AF65-F5344CB8AC3E}">
        <p14:creationId xmlns:p14="http://schemas.microsoft.com/office/powerpoint/2010/main" val="358382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54</a:t>
            </a:r>
          </a:p>
        </p:txBody>
      </p:sp>
      <p:sp>
        <p:nvSpPr>
          <p:cNvPr id="9" name="Rectangle 13">
            <a:extLst>
              <a:ext uri="{FF2B5EF4-FFF2-40B4-BE49-F238E27FC236}">
                <a16:creationId xmlns:a16="http://schemas.microsoft.com/office/drawing/2014/main" id="{C4F933DE-C145-495C-85F0-A8768B8354D6}"/>
              </a:ext>
            </a:extLst>
          </p:cNvPr>
          <p:cNvSpPr txBox="1">
            <a:spLocks noChangeArrowheads="1"/>
          </p:cNvSpPr>
          <p:nvPr/>
        </p:nvSpPr>
        <p:spPr bwMode="auto">
          <a:xfrm>
            <a:off x="49411" y="261825"/>
            <a:ext cx="12191535" cy="1919085"/>
          </a:xfrm>
          <a:prstGeom prst="rect">
            <a:avLst/>
          </a:prstGeom>
          <a:noFill/>
          <a:ln>
            <a:noFill/>
          </a:ln>
          <a:effectLst>
            <a:outerShdw blurRad="76200" dist="12700" dir="2700000" sy="-23000" kx="-800400" algn="bl" rotWithShape="0">
              <a:prstClr val="black">
                <a:alpha val="20000"/>
              </a:prstClr>
            </a:outerShdw>
            <a:reflection blurRad="6350" stA="50000" endA="275" endPos="40000" dist="101600" dir="5400000" sy="-100000" algn="bl" rotWithShape="0"/>
          </a:effectLst>
          <a:extLst/>
        </p:spPr>
        <p:txBody>
          <a:bodyPr lIns="121889" tIns="60943" rIns="121889" bIns="60943" anchor="ctr"/>
          <a:lstStyle>
            <a:lvl1pPr marL="342900" indent="-342900">
              <a:defRPr b="1">
                <a:solidFill>
                  <a:schemeClr val="tx1"/>
                </a:solidFill>
                <a:latin typeface="Arial" panose="020B0604020202020204" pitchFamily="34" charset="0"/>
                <a:ea typeface="华文细黑" panose="02010600040101010101" pitchFamily="2" charset="-122"/>
              </a:defRPr>
            </a:lvl1pPr>
            <a:lvl2pPr marL="742950" indent="-285750">
              <a:defRPr b="1">
                <a:solidFill>
                  <a:schemeClr val="tx1"/>
                </a:solidFill>
                <a:latin typeface="Arial" panose="020B0604020202020204" pitchFamily="34" charset="0"/>
                <a:ea typeface="华文细黑" panose="02010600040101010101" pitchFamily="2" charset="-122"/>
              </a:defRPr>
            </a:lvl2pPr>
            <a:lvl3pPr marL="1143000" indent="-228600">
              <a:defRPr b="1">
                <a:solidFill>
                  <a:schemeClr val="tx1"/>
                </a:solidFill>
                <a:latin typeface="Arial" panose="020B0604020202020204" pitchFamily="34" charset="0"/>
                <a:ea typeface="华文细黑" panose="02010600040101010101" pitchFamily="2" charset="-122"/>
              </a:defRPr>
            </a:lvl3pPr>
            <a:lvl4pPr marL="1600200" indent="-228600">
              <a:defRPr b="1">
                <a:solidFill>
                  <a:schemeClr val="tx1"/>
                </a:solidFill>
                <a:latin typeface="Arial" panose="020B0604020202020204" pitchFamily="34" charset="0"/>
                <a:ea typeface="华文细黑" panose="02010600040101010101" pitchFamily="2" charset="-122"/>
              </a:defRPr>
            </a:lvl4pPr>
            <a:lvl5pPr marL="2057400" indent="-228600">
              <a:defRPr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algn="ct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a:t>
            </a:r>
            <a:r>
              <a:rPr lang="en-US" altLang="zh-CN"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a:t>
            </a: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分馆</a:t>
            </a:r>
            <a:r>
              <a:rPr lang="zh-CN" altLang="en-US"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借阅分类监控</a:t>
            </a:r>
            <a:endParaRPr lang="en-US" altLang="zh-CN"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algn="ctr"/>
            <a:r>
              <a:rPr lang="zh-CN" altLang="en-US" sz="3733" dirty="0">
                <a:solidFill>
                  <a:schemeClr val="bg1"/>
                </a:solidFill>
                <a:latin typeface="楷体" panose="02010609060101010101" pitchFamily="49" charset="-122"/>
                <a:ea typeface="楷体" panose="02010609060101010101" pitchFamily="49" charset="-122"/>
                <a:cs typeface="方正正粗黑简体" panose="02000000000000000000"/>
              </a:rPr>
              <a:t>根据某一片区借阅分布，同比调整未来分馆配书</a:t>
            </a:r>
            <a:endParaRPr lang="en-US" altLang="zh-CN" sz="3733" dirty="0">
              <a:solidFill>
                <a:schemeClr val="bg1"/>
              </a:solidFill>
              <a:latin typeface="楷体" panose="02010609060101010101" pitchFamily="49" charset="-122"/>
              <a:ea typeface="楷体" panose="02010609060101010101" pitchFamily="49" charset="-122"/>
              <a:cs typeface="方正正粗黑简体" panose="02000000000000000000"/>
            </a:endParaRPr>
          </a:p>
          <a:p>
            <a:pPr algn="ctr"/>
            <a:r>
              <a:rPr lang="zh-CN" altLang="en-US" sz="3200" dirty="0">
                <a:solidFill>
                  <a:srgbClr val="FFFF00"/>
                </a:solidFill>
                <a:latin typeface="微软雅黑" panose="020B0503020204020204" pitchFamily="34" charset="-122"/>
                <a:ea typeface="微软雅黑" panose="020B0503020204020204" pitchFamily="34" charset="-122"/>
                <a:cs typeface="方正正粗黑简体" panose="02000000000000000000"/>
              </a:rPr>
              <a:t>减少盲目配书量</a:t>
            </a:r>
            <a:endParaRPr lang="zh-CN" altLang="en-US" sz="3200" dirty="0">
              <a:solidFill>
                <a:srgbClr val="FFFF00"/>
              </a:solidFill>
              <a:latin typeface="楷体" panose="02010609060101010101" pitchFamily="49" charset="-122"/>
              <a:ea typeface="楷体" panose="02010609060101010101" pitchFamily="49" charset="-122"/>
              <a:cs typeface="方正正粗黑简体" panose="02000000000000000000"/>
            </a:endParaRPr>
          </a:p>
        </p:txBody>
      </p:sp>
      <p:pic>
        <p:nvPicPr>
          <p:cNvPr id="6" name="图像" descr="图像"/>
          <p:cNvPicPr>
            <a:picLocks noChangeAspect="1"/>
          </p:cNvPicPr>
          <p:nvPr/>
        </p:nvPicPr>
        <p:blipFill rotWithShape="1">
          <a:blip r:embed="rId3">
            <a:extLst/>
          </a:blip>
          <a:srcRect l="3047" t="46179" r="6539"/>
          <a:stretch/>
        </p:blipFill>
        <p:spPr>
          <a:xfrm>
            <a:off x="168282" y="2180910"/>
            <a:ext cx="11953794" cy="4539712"/>
          </a:xfrm>
          <a:prstGeom prst="roundRect">
            <a:avLst>
              <a:gd name="adj" fmla="val 10152"/>
            </a:avLst>
          </a:prstGeom>
          <a:ln w="41275">
            <a:solidFill>
              <a:srgbClr val="FFC000"/>
            </a:solidFill>
          </a:ln>
        </p:spPr>
      </p:pic>
    </p:spTree>
    <p:extLst>
      <p:ext uri="{BB962C8B-B14F-4D97-AF65-F5344CB8AC3E}">
        <p14:creationId xmlns:p14="http://schemas.microsoft.com/office/powerpoint/2010/main" val="3008817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4"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utoUpdateAnimBg="0"/>
      <p:bldP spid="9" grpId="1" bldLvl="0" autoUpdateAnimBg="0"/>
      <p:bldP spid="9" grpId="2" bldLvl="0" autoUpdateAnimBg="0"/>
      <p:bldP spid="9" grpId="3" bldLvl="0" autoUpdateAnimBg="0"/>
      <p:bldP spid="9" grpId="4"/>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091927" y="2642804"/>
            <a:ext cx="7509271" cy="1692771"/>
            <a:chOff x="3264521" y="2542763"/>
            <a:chExt cx="6555754" cy="2839784"/>
          </a:xfrm>
        </p:grpSpPr>
        <p:cxnSp>
          <p:nvCxnSpPr>
            <p:cNvPr id="23" name="直接连接符 22"/>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523571" y="2542763"/>
              <a:ext cx="6296704" cy="2839784"/>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数据驱动智慧</a:t>
              </a:r>
              <a:r>
                <a:rPr lang="zh-CN" altLang="en-US" sz="6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管理</a:t>
              </a:r>
              <a:endParaRPr lang="en-US" altLang="zh-CN"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a:p>
              <a:r>
                <a:rPr lang="en-US" altLang="zh-CN"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a:t>
              </a:r>
              <a:r>
                <a:rPr lang="zh-CN" altLang="en-US"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管理决策变智慧了</a:t>
              </a:r>
              <a:endParaRPr lang="zh-CN" altLang="en-US" sz="4400" spc="300" dirty="0">
                <a:solidFill>
                  <a:srgbClr val="FFFFFF"/>
                </a:solidFill>
                <a:latin typeface="等线" panose="02010600030101010101" pitchFamily="2" charset="-122"/>
                <a:ea typeface="等线" panose="02010600030101010101" pitchFamily="2" charset="-122"/>
                <a:sym typeface="Microsoft YaHei" panose="020B0503020204020204" pitchFamily="34" charset="-122"/>
              </a:endParaRPr>
            </a:p>
          </p:txBody>
        </p:sp>
      </p:grpSp>
    </p:spTree>
    <p:extLst>
      <p:ext uri="{BB962C8B-B14F-4D97-AF65-F5344CB8AC3E}">
        <p14:creationId xmlns:p14="http://schemas.microsoft.com/office/powerpoint/2010/main" val="29019568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05371" y="466490"/>
            <a:ext cx="11898599" cy="584775"/>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案例</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  </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运行监控</a:t>
            </a:r>
            <a:r>
              <a:rPr lang="zh-CN" altLang="en-US" sz="32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数据驱动管理决策：</a:t>
            </a:r>
            <a:r>
              <a:rPr lang="zh-CN" altLang="en-US" sz="32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借还错峰，馆员配置？</a:t>
            </a:r>
            <a:endParaRPr lang="zh-CN" altLang="en-US" sz="32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pic>
        <p:nvPicPr>
          <p:cNvPr id="2" name="图片 1"/>
          <p:cNvPicPr>
            <a:picLocks noChangeAspect="1"/>
          </p:cNvPicPr>
          <p:nvPr/>
        </p:nvPicPr>
        <p:blipFill>
          <a:blip r:embed="rId2"/>
          <a:stretch>
            <a:fillRect/>
          </a:stretch>
        </p:blipFill>
        <p:spPr>
          <a:xfrm>
            <a:off x="77062" y="1602847"/>
            <a:ext cx="12155216" cy="4886616"/>
          </a:xfrm>
          <a:prstGeom prst="roundRect">
            <a:avLst>
              <a:gd name="adj" fmla="val 10152"/>
            </a:avLst>
          </a:prstGeom>
          <a:ln w="41275">
            <a:solidFill>
              <a:srgbClr val="FFC000"/>
            </a:solidFill>
          </a:ln>
        </p:spPr>
      </p:pic>
      <p:pic>
        <p:nvPicPr>
          <p:cNvPr id="4" name="图片 3"/>
          <p:cNvPicPr>
            <a:picLocks noChangeAspect="1"/>
          </p:cNvPicPr>
          <p:nvPr/>
        </p:nvPicPr>
        <p:blipFill>
          <a:blip r:embed="rId3"/>
          <a:stretch>
            <a:fillRect/>
          </a:stretch>
        </p:blipFill>
        <p:spPr>
          <a:xfrm>
            <a:off x="1812407" y="2212579"/>
            <a:ext cx="10379593" cy="4276884"/>
          </a:xfrm>
          <a:prstGeom prst="roundRect">
            <a:avLst>
              <a:gd name="adj" fmla="val 10152"/>
            </a:avLst>
          </a:prstGeom>
          <a:ln w="41275">
            <a:solidFill>
              <a:srgbClr val="FFC000"/>
            </a:solidFill>
          </a:ln>
        </p:spPr>
      </p:pic>
    </p:spTree>
    <p:extLst>
      <p:ext uri="{BB962C8B-B14F-4D97-AF65-F5344CB8AC3E}">
        <p14:creationId xmlns:p14="http://schemas.microsoft.com/office/powerpoint/2010/main" val="9039282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475820"/>
            <a:ext cx="12136014" cy="1077218"/>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案例</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2:  </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运行监控</a:t>
            </a:r>
            <a:r>
              <a:rPr lang="zh-CN" altLang="en-US" sz="32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数据驱动管理决策</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endPar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a:p>
            <a:pPr algn="ctr"/>
            <a:r>
              <a:rPr lang="zh-CN" altLang="en-US" sz="32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上午</a:t>
            </a:r>
            <a:r>
              <a:rPr lang="en-US" altLang="zh-CN" sz="32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9</a:t>
            </a:r>
            <a:r>
              <a:rPr lang="zh-CN" altLang="en-US" sz="32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点网络发布消息传播效率最高</a:t>
            </a:r>
            <a:endParaRPr lang="zh-CN" altLang="en-US" sz="32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pic>
        <p:nvPicPr>
          <p:cNvPr id="2" name="图片 1"/>
          <p:cNvPicPr>
            <a:picLocks noChangeAspect="1"/>
          </p:cNvPicPr>
          <p:nvPr/>
        </p:nvPicPr>
        <p:blipFill>
          <a:blip r:embed="rId2"/>
          <a:stretch>
            <a:fillRect/>
          </a:stretch>
        </p:blipFill>
        <p:spPr>
          <a:xfrm>
            <a:off x="80202" y="1656504"/>
            <a:ext cx="12055812" cy="4646511"/>
          </a:xfrm>
          <a:prstGeom prst="roundRect">
            <a:avLst>
              <a:gd name="adj" fmla="val 10152"/>
            </a:avLst>
          </a:prstGeom>
          <a:ln w="41275">
            <a:solidFill>
              <a:srgbClr val="FFC000"/>
            </a:solidFill>
          </a:ln>
        </p:spPr>
      </p:pic>
    </p:spTree>
    <p:extLst>
      <p:ext uri="{BB962C8B-B14F-4D97-AF65-F5344CB8AC3E}">
        <p14:creationId xmlns:p14="http://schemas.microsoft.com/office/powerpoint/2010/main" val="37568343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28</a:t>
            </a:r>
          </a:p>
        </p:txBody>
      </p:sp>
      <p:sp>
        <p:nvSpPr>
          <p:cNvPr id="9" name="Rectangle 13">
            <a:extLst>
              <a:ext uri="{FF2B5EF4-FFF2-40B4-BE49-F238E27FC236}">
                <a16:creationId xmlns:a16="http://schemas.microsoft.com/office/drawing/2014/main" id="{C4F933DE-C145-495C-85F0-A8768B8354D6}"/>
              </a:ext>
            </a:extLst>
          </p:cNvPr>
          <p:cNvSpPr txBox="1">
            <a:spLocks noChangeArrowheads="1"/>
          </p:cNvSpPr>
          <p:nvPr/>
        </p:nvSpPr>
        <p:spPr bwMode="auto">
          <a:xfrm>
            <a:off x="323062" y="184789"/>
            <a:ext cx="11545876" cy="618152"/>
          </a:xfrm>
          <a:prstGeom prst="rect">
            <a:avLst/>
          </a:prstGeom>
          <a:noFill/>
          <a:ln>
            <a:noFill/>
          </a:ln>
          <a:effectLst>
            <a:outerShdw blurRad="76200" dist="12700" dir="2700000" sy="-23000" kx="-800400" algn="bl" rotWithShape="0">
              <a:prstClr val="black">
                <a:alpha val="20000"/>
              </a:prstClr>
            </a:outerShdw>
            <a:reflection blurRad="6350" stA="50000" endA="275" endPos="40000" dist="101600" dir="5400000" sy="-100000" algn="bl" rotWithShape="0"/>
          </a:effectLst>
          <a:extLst/>
        </p:spPr>
        <p:txBody>
          <a:bodyPr lIns="121889" tIns="60943" rIns="121889" bIns="60943" anchor="ctr"/>
          <a:lstStyle>
            <a:lvl1pPr marL="342900" indent="-342900">
              <a:defRPr b="1">
                <a:solidFill>
                  <a:schemeClr val="tx1"/>
                </a:solidFill>
                <a:latin typeface="Arial" panose="020B0604020202020204" pitchFamily="34" charset="0"/>
                <a:ea typeface="华文细黑" panose="02010600040101010101" pitchFamily="2" charset="-122"/>
              </a:defRPr>
            </a:lvl1pPr>
            <a:lvl2pPr marL="742950" indent="-285750">
              <a:defRPr b="1">
                <a:solidFill>
                  <a:schemeClr val="tx1"/>
                </a:solidFill>
                <a:latin typeface="Arial" panose="020B0604020202020204" pitchFamily="34" charset="0"/>
                <a:ea typeface="华文细黑" panose="02010600040101010101" pitchFamily="2" charset="-122"/>
              </a:defRPr>
            </a:lvl2pPr>
            <a:lvl3pPr marL="1143000" indent="-228600">
              <a:defRPr b="1">
                <a:solidFill>
                  <a:schemeClr val="tx1"/>
                </a:solidFill>
                <a:latin typeface="Arial" panose="020B0604020202020204" pitchFamily="34" charset="0"/>
                <a:ea typeface="华文细黑" panose="02010600040101010101" pitchFamily="2" charset="-122"/>
              </a:defRPr>
            </a:lvl3pPr>
            <a:lvl4pPr marL="1600200" indent="-228600">
              <a:defRPr b="1">
                <a:solidFill>
                  <a:schemeClr val="tx1"/>
                </a:solidFill>
                <a:latin typeface="Arial" panose="020B0604020202020204" pitchFamily="34" charset="0"/>
                <a:ea typeface="华文细黑" panose="02010600040101010101" pitchFamily="2" charset="-122"/>
              </a:defRPr>
            </a:lvl4pPr>
            <a:lvl5pPr marL="2057400" indent="-228600">
              <a:defRPr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algn="ctr">
              <a:lnSpc>
                <a:spcPct val="150000"/>
              </a:lnSpc>
            </a:pPr>
            <a:r>
              <a:rPr lang="zh-CN" altLang="en-US"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图书馆总分馆运行监控原理</a:t>
            </a:r>
          </a:p>
        </p:txBody>
      </p:sp>
      <p:pic>
        <p:nvPicPr>
          <p:cNvPr id="10" name="图片 9"/>
          <p:cNvPicPr>
            <a:picLocks noChangeAspect="1"/>
          </p:cNvPicPr>
          <p:nvPr/>
        </p:nvPicPr>
        <p:blipFill>
          <a:blip r:embed="rId3"/>
          <a:stretch>
            <a:fillRect/>
          </a:stretch>
        </p:blipFill>
        <p:spPr>
          <a:xfrm>
            <a:off x="143567" y="1028827"/>
            <a:ext cx="11904867" cy="5568406"/>
          </a:xfrm>
          <a:prstGeom prst="rect">
            <a:avLst/>
          </a:prstGeom>
        </p:spPr>
      </p:pic>
    </p:spTree>
    <p:extLst>
      <p:ext uri="{BB962C8B-B14F-4D97-AF65-F5344CB8AC3E}">
        <p14:creationId xmlns:p14="http://schemas.microsoft.com/office/powerpoint/2010/main" val="228707014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4" nodeType="withEffect">
                                  <p:stCondLst>
                                    <p:cond delay="0"/>
                                  </p:stCondLst>
                                  <p:iterate type="lt">
                                    <p:tmPct val="9231"/>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1008"/>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utoUpdateAnimBg="0"/>
      <p:bldP spid="9" grpId="1" bldLvl="0" autoUpdateAnimBg="0"/>
      <p:bldP spid="9" grpId="2" bldLvl="0" autoUpdateAnimBg="0"/>
      <p:bldP spid="9" grpId="3" bldLvl="0" autoUpdateAnimBg="0"/>
      <p:bldP spid="9" grpId="4"/>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59</a:t>
            </a:r>
          </a:p>
        </p:txBody>
      </p:sp>
      <p:sp>
        <p:nvSpPr>
          <p:cNvPr id="6" name="Rectangle 13">
            <a:extLst>
              <a:ext uri="{FF2B5EF4-FFF2-40B4-BE49-F238E27FC236}">
                <a16:creationId xmlns:a16="http://schemas.microsoft.com/office/drawing/2014/main" id="{80483062-3B93-48E5-B7AD-0477AC9F08B7}"/>
              </a:ext>
            </a:extLst>
          </p:cNvPr>
          <p:cNvSpPr txBox="1">
            <a:spLocks noChangeArrowheads="1"/>
          </p:cNvSpPr>
          <p:nvPr/>
        </p:nvSpPr>
        <p:spPr bwMode="auto">
          <a:xfrm>
            <a:off x="1950098" y="0"/>
            <a:ext cx="8416212" cy="951722"/>
          </a:xfrm>
          <a:prstGeom prst="rect">
            <a:avLst/>
          </a:prstGeom>
          <a:noFill/>
          <a:ln>
            <a:noFill/>
          </a:ln>
          <a:effectLst>
            <a:outerShdw blurRad="76200" dist="12700" dir="2700000" sy="-23000" kx="-800400" algn="bl" rotWithShape="0">
              <a:prstClr val="black">
                <a:alpha val="20000"/>
              </a:prstClr>
            </a:outerShdw>
            <a:reflection blurRad="6350" stA="50000" endA="275" endPos="40000" dist="101600" dir="5400000" sy="-100000" algn="bl" rotWithShape="0"/>
          </a:effectLst>
          <a:extLst/>
        </p:spPr>
        <p:txBody>
          <a:bodyPr lIns="121892" tIns="60945" rIns="121892" bIns="60945" anchor="ctr"/>
          <a:lstStyle>
            <a:lvl1pPr marL="342900" indent="-342900">
              <a:defRPr b="1">
                <a:solidFill>
                  <a:schemeClr val="tx1"/>
                </a:solidFill>
                <a:latin typeface="Arial" panose="020B0604020202020204" pitchFamily="34" charset="0"/>
                <a:ea typeface="华文细黑" panose="02010600040101010101" pitchFamily="2" charset="-122"/>
              </a:defRPr>
            </a:lvl1pPr>
            <a:lvl2pPr marL="742950" indent="-285750">
              <a:defRPr b="1">
                <a:solidFill>
                  <a:schemeClr val="tx1"/>
                </a:solidFill>
                <a:latin typeface="Arial" panose="020B0604020202020204" pitchFamily="34" charset="0"/>
                <a:ea typeface="华文细黑" panose="02010600040101010101" pitchFamily="2" charset="-122"/>
              </a:defRPr>
            </a:lvl2pPr>
            <a:lvl3pPr marL="1143000" indent="-228600">
              <a:defRPr b="1">
                <a:solidFill>
                  <a:schemeClr val="tx1"/>
                </a:solidFill>
                <a:latin typeface="Arial" panose="020B0604020202020204" pitchFamily="34" charset="0"/>
                <a:ea typeface="华文细黑" panose="02010600040101010101" pitchFamily="2" charset="-122"/>
              </a:defRPr>
            </a:lvl3pPr>
            <a:lvl4pPr marL="1600200" indent="-228600">
              <a:defRPr b="1">
                <a:solidFill>
                  <a:schemeClr val="tx1"/>
                </a:solidFill>
                <a:latin typeface="Arial" panose="020B0604020202020204" pitchFamily="34" charset="0"/>
                <a:ea typeface="华文细黑" panose="02010600040101010101" pitchFamily="2" charset="-122"/>
              </a:defRPr>
            </a:lvl4pPr>
            <a:lvl5pPr marL="2057400" indent="-228600">
              <a:defRPr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algn="ctr">
              <a:lnSpc>
                <a:spcPct val="150000"/>
              </a:lnSpc>
            </a:pPr>
            <a:r>
              <a:rPr lang="zh-CN" altLang="en-US" sz="3200" b="0" dirty="0" smtClean="0">
                <a:solidFill>
                  <a:schemeClr val="bg1"/>
                </a:solidFill>
                <a:latin typeface="微软雅黑" panose="020B0503020204020204" pitchFamily="34" charset="-122"/>
                <a:ea typeface="微软雅黑" panose="020B0503020204020204" pitchFamily="34" charset="-122"/>
                <a:cs typeface="方正正粗黑简体" panose="02000000000000000000"/>
              </a:rPr>
              <a:t>图书馆阅读</a:t>
            </a:r>
            <a:r>
              <a:rPr lang="zh-CN" altLang="en-US" sz="3200" b="0" dirty="0">
                <a:solidFill>
                  <a:schemeClr val="bg1"/>
                </a:solidFill>
                <a:latin typeface="微软雅黑" panose="020B0503020204020204" pitchFamily="34" charset="-122"/>
                <a:ea typeface="微软雅黑" panose="020B0503020204020204" pitchFamily="34" charset="-122"/>
                <a:cs typeface="方正正粗黑简体" panose="02000000000000000000"/>
              </a:rPr>
              <a:t>大数据展示</a:t>
            </a:r>
          </a:p>
        </p:txBody>
      </p:sp>
      <p:pic>
        <p:nvPicPr>
          <p:cNvPr id="10" name="20200815_175648">
            <a:hlinkClick r:id="" action="ppaction://media"/>
          </p:cNvPr>
          <p:cNvPicPr>
            <a:picLocks noChangeAspect="1"/>
          </p:cNvPicPr>
          <p:nvPr>
            <a:videoFile r:link="rId1"/>
            <p:extLst>
              <p:ext uri="{DAA4B4D4-6D71-4841-9C94-3DE7FCFB9230}">
                <p14:media xmlns:p14="http://schemas.microsoft.com/office/powerpoint/2010/main" r:embed="rId2">
                  <p14:trim st="4903" end="5753"/>
                </p14:media>
              </p:ext>
            </p:extLst>
          </p:nvPr>
        </p:nvPicPr>
        <p:blipFill>
          <a:blip r:embed="rId7"/>
          <a:stretch>
            <a:fillRect/>
          </a:stretch>
        </p:blipFill>
        <p:spPr>
          <a:xfrm>
            <a:off x="-276" y="0"/>
            <a:ext cx="12192276" cy="6858000"/>
          </a:xfrm>
          <a:prstGeom prst="rect">
            <a:avLst/>
          </a:prstGeom>
        </p:spPr>
      </p:pic>
      <p:pic>
        <p:nvPicPr>
          <p:cNvPr id="4" name="桂阳文化馆">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276" y="78581"/>
            <a:ext cx="12192000" cy="6700838"/>
          </a:xfrm>
          <a:prstGeom prst="rect">
            <a:avLst/>
          </a:prstGeom>
        </p:spPr>
      </p:pic>
    </p:spTree>
    <p:extLst>
      <p:ext uri="{BB962C8B-B14F-4D97-AF65-F5344CB8AC3E}">
        <p14:creationId xmlns:p14="http://schemas.microsoft.com/office/powerpoint/2010/main" val="2781977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4"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
                                        <p:tgtEl>
                                          <p:spTgt spid="10"/>
                                        </p:tgtEl>
                                      </p:cBhvr>
                                    </p:animEffect>
                                  </p:childTnLst>
                                </p:cTn>
                              </p:par>
                              <p:par>
                                <p:cTn id="12" presetID="1" presetClass="mediacall" presetSubtype="0" fill="hold" nodeType="withEffect">
                                  <p:stCondLst>
                                    <p:cond delay="0"/>
                                  </p:stCondLst>
                                  <p:childTnLst>
                                    <p:cmd type="call" cmd="playFrom(0.0)">
                                      <p:cBhvr>
                                        <p:cTn id="13" dur="20704" fill="hold"/>
                                        <p:tgtEl>
                                          <p:spTgt spid="10"/>
                                        </p:tgtEl>
                                      </p:cBhvr>
                                    </p:cmd>
                                  </p:childTnLst>
                                </p:cTn>
                              </p:par>
                            </p:childTnLst>
                          </p:cTn>
                        </p:par>
                        <p:par>
                          <p:cTn id="14" fill="hold">
                            <p:stCondLst>
                              <p:cond delay="21454"/>
                            </p:stCondLst>
                            <p:childTnLst>
                              <p:par>
                                <p:cTn id="15" presetID="1"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mediacall" presetSubtype="0" fill="hold" nodeType="withEffect">
                                  <p:stCondLst>
                                    <p:cond delay="0"/>
                                  </p:stCondLst>
                                  <p:childTnLst>
                                    <p:cmd type="call" cmd="playFrom(0.0)">
                                      <p:cBhvr>
                                        <p:cTn id="18" dur="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9" fill="hold" display="0">
                  <p:stCondLst>
                    <p:cond delay="indefinite"/>
                  </p:stCondLst>
                </p:cTn>
                <p:tgtEl>
                  <p:spTgt spid="10"/>
                </p:tgtEl>
              </p:cMediaNode>
            </p:video>
            <p:video>
              <p:cMediaNode vol="80000">
                <p:cTn id="20" fill="hold" display="0">
                  <p:stCondLst>
                    <p:cond delay="indefinite"/>
                  </p:stCondLst>
                </p:cTn>
                <p:tgtEl>
                  <p:spTgt spid="4"/>
                </p:tgtEl>
              </p:cMediaNode>
            </p:video>
          </p:childTnLst>
        </p:cTn>
      </p:par>
    </p:tnLst>
    <p:bldLst>
      <p:bldP spid="6" grpId="0" bldLvl="0" autoUpdateAnimBg="0"/>
      <p:bldP spid="6" grpId="1" bldLvl="0" autoUpdateAnimBg="0"/>
      <p:bldP spid="6" grpId="2" bldLvl="0" autoUpdateAnimBg="0"/>
      <p:bldP spid="6" grpId="3" bldLvl="0" autoUpdateAnimBg="0"/>
      <p:bldP spid="6" grpId="4"/>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699796" y="821963"/>
            <a:ext cx="10730732" cy="6036037"/>
          </a:xfrm>
          <a:prstGeom prst="rect">
            <a:avLst/>
          </a:prstGeom>
        </p:spPr>
      </p:pic>
      <p:sp>
        <p:nvSpPr>
          <p:cNvPr id="3" name="Rectangle 13">
            <a:extLst>
              <a:ext uri="{FF2B5EF4-FFF2-40B4-BE49-F238E27FC236}">
                <a16:creationId xmlns:a16="http://schemas.microsoft.com/office/drawing/2014/main" id="{C4F933DE-C145-495C-85F0-A8768B8354D6}"/>
              </a:ext>
            </a:extLst>
          </p:cNvPr>
          <p:cNvSpPr txBox="1">
            <a:spLocks noChangeArrowheads="1"/>
          </p:cNvSpPr>
          <p:nvPr/>
        </p:nvSpPr>
        <p:spPr bwMode="auto">
          <a:xfrm>
            <a:off x="292224" y="82152"/>
            <a:ext cx="11545876" cy="618152"/>
          </a:xfrm>
          <a:prstGeom prst="rect">
            <a:avLst/>
          </a:prstGeom>
          <a:noFill/>
          <a:ln>
            <a:noFill/>
          </a:ln>
          <a:effectLst>
            <a:outerShdw blurRad="76200" dist="12700" dir="2700000" sy="-23000" kx="-800400" algn="bl" rotWithShape="0">
              <a:prstClr val="black">
                <a:alpha val="20000"/>
              </a:prstClr>
            </a:outerShdw>
            <a:reflection blurRad="6350" stA="50000" endA="275" endPos="40000" dist="101600" dir="5400000" sy="-100000" algn="bl" rotWithShape="0"/>
          </a:effectLst>
          <a:extLst/>
        </p:spPr>
        <p:txBody>
          <a:bodyPr lIns="121889" tIns="60943" rIns="121889" bIns="60943" anchor="ctr"/>
          <a:lstStyle>
            <a:lvl1pPr marL="342900" indent="-342900">
              <a:defRPr b="1">
                <a:solidFill>
                  <a:schemeClr val="tx1"/>
                </a:solidFill>
                <a:latin typeface="Arial" panose="020B0604020202020204" pitchFamily="34" charset="0"/>
                <a:ea typeface="华文细黑" panose="02010600040101010101" pitchFamily="2" charset="-122"/>
              </a:defRPr>
            </a:lvl1pPr>
            <a:lvl2pPr marL="742950" indent="-285750">
              <a:defRPr b="1">
                <a:solidFill>
                  <a:schemeClr val="tx1"/>
                </a:solidFill>
                <a:latin typeface="Arial" panose="020B0604020202020204" pitchFamily="34" charset="0"/>
                <a:ea typeface="华文细黑" panose="02010600040101010101" pitchFamily="2" charset="-122"/>
              </a:defRPr>
            </a:lvl2pPr>
            <a:lvl3pPr marL="1143000" indent="-228600">
              <a:defRPr b="1">
                <a:solidFill>
                  <a:schemeClr val="tx1"/>
                </a:solidFill>
                <a:latin typeface="Arial" panose="020B0604020202020204" pitchFamily="34" charset="0"/>
                <a:ea typeface="华文细黑" panose="02010600040101010101" pitchFamily="2" charset="-122"/>
              </a:defRPr>
            </a:lvl3pPr>
            <a:lvl4pPr marL="1600200" indent="-228600">
              <a:defRPr b="1">
                <a:solidFill>
                  <a:schemeClr val="tx1"/>
                </a:solidFill>
                <a:latin typeface="Arial" panose="020B0604020202020204" pitchFamily="34" charset="0"/>
                <a:ea typeface="华文细黑" panose="02010600040101010101" pitchFamily="2" charset="-122"/>
              </a:defRPr>
            </a:lvl4pPr>
            <a:lvl5pPr marL="2057400" indent="-228600">
              <a:defRPr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algn="ctr">
              <a:lnSpc>
                <a:spcPct val="150000"/>
              </a:lnSpc>
            </a:pPr>
            <a:r>
              <a:rPr lang="zh-CN" altLang="en-US" sz="32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省级</a:t>
            </a:r>
            <a:r>
              <a:rPr lang="zh-CN" altLang="en-US" sz="32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公共</a:t>
            </a:r>
            <a:r>
              <a:rPr lang="zh-CN" altLang="en-US" sz="32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文化服务运行监控大数据</a:t>
            </a:r>
            <a:endParaRPr lang="zh-CN" altLang="en-US" sz="32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50267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4" nodeType="withEffect">
                                  <p:stCondLst>
                                    <p:cond delay="0"/>
                                  </p:stCondLst>
                                  <p:iterate type="lt">
                                    <p:tmPct val="9231"/>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6*min(max(#ppt_w*#ppt_h,.3),1)-7.4)/-.7*#ppt_w"/>
                                          </p:val>
                                        </p:tav>
                                        <p:tav tm="100000">
                                          <p:val>
                                            <p:strVal val="#ppt_w"/>
                                          </p:val>
                                        </p:tav>
                                      </p:tavLst>
                                    </p:anim>
                                    <p:anim calcmode="lin" valueType="num">
                                      <p:cBhvr>
                                        <p:cTn id="8" dur="500" fill="hold"/>
                                        <p:tgtEl>
                                          <p:spTgt spid="3"/>
                                        </p:tgtEl>
                                        <p:attrNameLst>
                                          <p:attrName>ppt_h</p:attrName>
                                        </p:attrNameLst>
                                      </p:cBhvr>
                                      <p:tavLst>
                                        <p:tav tm="0">
                                          <p:val>
                                            <p:strVal val="(6*min(max(#ppt_w*#ppt_h,.3),1)-7.4)/-.7*#ppt_h"/>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utoUpdateAnimBg="0"/>
      <p:bldP spid="3" grpId="1" bldLvl="0" autoUpdateAnimBg="0"/>
      <p:bldP spid="3" grpId="2" bldLvl="0" autoUpdateAnimBg="0"/>
      <p:bldP spid="3" grpId="3" bldLvl="0" autoUpdateAnimBg="0"/>
      <p:bldP spid="3" grpId="4"/>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50</a:t>
            </a:r>
          </a:p>
        </p:txBody>
      </p:sp>
      <p:sp>
        <p:nvSpPr>
          <p:cNvPr id="10" name="文本框 9">
            <a:extLst>
              <a:ext uri="{FF2B5EF4-FFF2-40B4-BE49-F238E27FC236}">
                <a16:creationId xmlns:a16="http://schemas.microsoft.com/office/drawing/2014/main" id="{AC04F813-407D-4153-973A-59928314FDDE}"/>
              </a:ext>
            </a:extLst>
          </p:cNvPr>
          <p:cNvSpPr txBox="1"/>
          <p:nvPr/>
        </p:nvSpPr>
        <p:spPr>
          <a:xfrm>
            <a:off x="1779085" y="202051"/>
            <a:ext cx="9561133" cy="923330"/>
          </a:xfrm>
          <a:prstGeom prst="rect">
            <a:avLst/>
          </a:prstGeom>
          <a:noFill/>
        </p:spPr>
        <p:txBody>
          <a:bodyPr wrap="square" rtlCol="0">
            <a:spAutoFit/>
          </a:bodyPr>
          <a:lstStyle/>
          <a:p>
            <a:pPr algn="ctr">
              <a:lnSpc>
                <a:spcPct val="150000"/>
              </a:lnSpc>
            </a:pP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a:t>
            </a:r>
            <a:r>
              <a:rPr lang="en-US" altLang="zh-CN"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a:t>
            </a: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总</a:t>
            </a:r>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分馆运行管理监控系统</a:t>
            </a:r>
          </a:p>
        </p:txBody>
      </p:sp>
      <p:pic>
        <p:nvPicPr>
          <p:cNvPr id="11" name="图片 10"/>
          <p:cNvPicPr>
            <a:picLocks noChangeAspect="1"/>
          </p:cNvPicPr>
          <p:nvPr/>
        </p:nvPicPr>
        <p:blipFill>
          <a:blip r:embed="rId3"/>
          <a:stretch>
            <a:fillRect/>
          </a:stretch>
        </p:blipFill>
        <p:spPr>
          <a:xfrm>
            <a:off x="1779085" y="2089640"/>
            <a:ext cx="9114282" cy="4528254"/>
          </a:xfrm>
          <a:prstGeom prst="roundRect">
            <a:avLst>
              <a:gd name="adj" fmla="val 10152"/>
            </a:avLst>
          </a:prstGeom>
          <a:ln w="41275">
            <a:solidFill>
              <a:srgbClr val="FFC000"/>
            </a:solidFill>
          </a:ln>
        </p:spPr>
      </p:pic>
      <p:sp>
        <p:nvSpPr>
          <p:cNvPr id="12" name="矩形 11">
            <a:extLst>
              <a:ext uri="{FF2B5EF4-FFF2-40B4-BE49-F238E27FC236}">
                <a16:creationId xmlns:a16="http://schemas.microsoft.com/office/drawing/2014/main" id="{E2358AEA-8B4C-484A-9280-293B10A0AFA7}"/>
              </a:ext>
            </a:extLst>
          </p:cNvPr>
          <p:cNvSpPr/>
          <p:nvPr/>
        </p:nvSpPr>
        <p:spPr>
          <a:xfrm>
            <a:off x="2697055" y="1131703"/>
            <a:ext cx="7725192" cy="743345"/>
          </a:xfrm>
          <a:prstGeom prst="rect">
            <a:avLst/>
          </a:prstGeom>
        </p:spPr>
        <p:txBody>
          <a:bodyPr wrap="none">
            <a:spAutoFit/>
          </a:bodyPr>
          <a:lstStyle/>
          <a:p>
            <a:pPr algn="ctr">
              <a:lnSpc>
                <a:spcPct val="175000"/>
              </a:lnSpc>
            </a:pPr>
            <a:r>
              <a:rPr lang="zh-CN" altLang="en-US" sz="2800" b="1" dirty="0">
                <a:solidFill>
                  <a:srgbClr val="FFFFFF"/>
                </a:solidFill>
                <a:latin typeface="微软雅黑" panose="020B0503020204020204" pitchFamily="34" charset="-122"/>
                <a:ea typeface="微软雅黑" panose="020B0503020204020204" pitchFamily="34" charset="-122"/>
              </a:rPr>
              <a:t>广东省惠州市惠阳总分馆运行数据后台监控系统</a:t>
            </a:r>
            <a:endParaRPr lang="zh-CN" altLang="en-US" sz="1000" b="1" dirty="0">
              <a:solidFill>
                <a:srgbClr val="FFFFFF"/>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77203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54</a:t>
            </a:r>
          </a:p>
        </p:txBody>
      </p:sp>
      <p:sp>
        <p:nvSpPr>
          <p:cNvPr id="9" name="Rectangle 13">
            <a:extLst>
              <a:ext uri="{FF2B5EF4-FFF2-40B4-BE49-F238E27FC236}">
                <a16:creationId xmlns:a16="http://schemas.microsoft.com/office/drawing/2014/main" id="{C4F933DE-C145-495C-85F0-A8768B8354D6}"/>
              </a:ext>
            </a:extLst>
          </p:cNvPr>
          <p:cNvSpPr txBox="1">
            <a:spLocks noChangeArrowheads="1"/>
          </p:cNvSpPr>
          <p:nvPr/>
        </p:nvSpPr>
        <p:spPr bwMode="auto">
          <a:xfrm>
            <a:off x="465" y="775686"/>
            <a:ext cx="12191535" cy="1919085"/>
          </a:xfrm>
          <a:prstGeom prst="rect">
            <a:avLst/>
          </a:prstGeom>
          <a:noFill/>
          <a:ln>
            <a:noFill/>
          </a:ln>
          <a:effectLst>
            <a:outerShdw blurRad="76200" dist="12700" dir="2700000" sy="-23000" kx="-800400" algn="bl" rotWithShape="0">
              <a:prstClr val="black">
                <a:alpha val="20000"/>
              </a:prstClr>
            </a:outerShdw>
            <a:reflection blurRad="6350" stA="50000" endA="275" endPos="40000" dist="101600" dir="5400000" sy="-100000" algn="bl" rotWithShape="0"/>
          </a:effectLst>
          <a:extLst/>
        </p:spPr>
        <p:txBody>
          <a:bodyPr lIns="121889" tIns="60943" rIns="121889" bIns="60943" anchor="ctr"/>
          <a:lstStyle>
            <a:lvl1pPr marL="342900" indent="-342900">
              <a:defRPr b="1">
                <a:solidFill>
                  <a:schemeClr val="tx1"/>
                </a:solidFill>
                <a:latin typeface="Arial" panose="020B0604020202020204" pitchFamily="34" charset="0"/>
                <a:ea typeface="华文细黑" panose="02010600040101010101" pitchFamily="2" charset="-122"/>
              </a:defRPr>
            </a:lvl1pPr>
            <a:lvl2pPr marL="742950" indent="-285750">
              <a:defRPr b="1">
                <a:solidFill>
                  <a:schemeClr val="tx1"/>
                </a:solidFill>
                <a:latin typeface="Arial" panose="020B0604020202020204" pitchFamily="34" charset="0"/>
                <a:ea typeface="华文细黑" panose="02010600040101010101" pitchFamily="2" charset="-122"/>
              </a:defRPr>
            </a:lvl2pPr>
            <a:lvl3pPr marL="1143000" indent="-228600">
              <a:defRPr b="1">
                <a:solidFill>
                  <a:schemeClr val="tx1"/>
                </a:solidFill>
                <a:latin typeface="Arial" panose="020B0604020202020204" pitchFamily="34" charset="0"/>
                <a:ea typeface="华文细黑" panose="02010600040101010101" pitchFamily="2" charset="-122"/>
              </a:defRPr>
            </a:lvl3pPr>
            <a:lvl4pPr marL="1600200" indent="-228600">
              <a:defRPr b="1">
                <a:solidFill>
                  <a:schemeClr val="tx1"/>
                </a:solidFill>
                <a:latin typeface="Arial" panose="020B0604020202020204" pitchFamily="34" charset="0"/>
                <a:ea typeface="华文细黑" panose="02010600040101010101" pitchFamily="2" charset="-122"/>
              </a:defRPr>
            </a:lvl4pPr>
            <a:lvl5pPr marL="2057400" indent="-228600">
              <a:defRPr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algn="ctr"/>
            <a:r>
              <a:rPr lang="zh-CN" altLang="en-US" sz="3600" dirty="0" smtClean="0">
                <a:solidFill>
                  <a:schemeClr val="bg1"/>
                </a:solidFill>
                <a:latin typeface="楷体" panose="02010609060101010101" pitchFamily="49" charset="-122"/>
                <a:ea typeface="楷体" panose="02010609060101010101" pitchFamily="49" charset="-122"/>
                <a:cs typeface="方正正粗黑简体" panose="02000000000000000000"/>
              </a:rPr>
              <a:t>按</a:t>
            </a:r>
            <a:r>
              <a:rPr lang="zh-CN" altLang="en-US" sz="3600" dirty="0">
                <a:solidFill>
                  <a:schemeClr val="bg1"/>
                </a:solidFill>
                <a:latin typeface="楷体" panose="02010609060101010101" pitchFamily="49" charset="-122"/>
                <a:ea typeface="楷体" panose="02010609060101010101" pitchFamily="49" charset="-122"/>
                <a:cs typeface="方正正粗黑简体" panose="02000000000000000000"/>
              </a:rPr>
              <a:t>周期性周六周日高峰规律调整人员潮汐配置</a:t>
            </a:r>
            <a:endParaRPr lang="en-US" altLang="zh-CN" sz="3600" dirty="0">
              <a:solidFill>
                <a:schemeClr val="bg1"/>
              </a:solidFill>
              <a:latin typeface="楷体" panose="02010609060101010101" pitchFamily="49" charset="-122"/>
              <a:ea typeface="楷体" panose="02010609060101010101" pitchFamily="49" charset="-122"/>
              <a:cs typeface="方正正粗黑简体" panose="02000000000000000000"/>
            </a:endParaRPr>
          </a:p>
          <a:p>
            <a:pPr algn="ctr"/>
            <a:r>
              <a:rPr lang="zh-CN" altLang="en-US" sz="2800" dirty="0">
                <a:solidFill>
                  <a:srgbClr val="FFFF00"/>
                </a:solidFill>
                <a:latin typeface="微软雅黑" panose="020B0503020204020204" pitchFamily="34" charset="-122"/>
                <a:ea typeface="微软雅黑" panose="020B0503020204020204" pitchFamily="34" charset="-122"/>
                <a:cs typeface="方正正粗黑简体" panose="02000000000000000000"/>
              </a:rPr>
              <a:t>有效缓解人员忙闲不均平均配置</a:t>
            </a:r>
            <a:endParaRPr lang="zh-CN" altLang="en-US" sz="2800" dirty="0">
              <a:solidFill>
                <a:srgbClr val="FFFF00"/>
              </a:solidFill>
              <a:latin typeface="楷体" panose="02010609060101010101" pitchFamily="49" charset="-122"/>
              <a:ea typeface="楷体" panose="02010609060101010101" pitchFamily="49" charset="-122"/>
              <a:cs typeface="方正正粗黑简体" panose="02000000000000000000"/>
            </a:endParaRPr>
          </a:p>
          <a:p>
            <a:pPr algn="ctr"/>
            <a:endParaRPr lang="zh-CN" altLang="en-US" sz="3200" dirty="0">
              <a:solidFill>
                <a:srgbClr val="FFFF00"/>
              </a:solidFill>
              <a:latin typeface="楷体" panose="02010609060101010101" pitchFamily="49" charset="-122"/>
              <a:ea typeface="楷体" panose="02010609060101010101" pitchFamily="49" charset="-122"/>
              <a:cs typeface="方正正粗黑简体" panose="0200000000000000000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02" y="2084903"/>
            <a:ext cx="10656776" cy="4649278"/>
          </a:xfrm>
          <a:prstGeom prst="roundRect">
            <a:avLst>
              <a:gd name="adj" fmla="val 10152"/>
            </a:avLst>
          </a:prstGeom>
          <a:ln w="41275">
            <a:solidFill>
              <a:srgbClr val="FFC000"/>
            </a:solidFill>
          </a:ln>
        </p:spPr>
      </p:pic>
      <p:sp>
        <p:nvSpPr>
          <p:cNvPr id="3" name="矩形 2"/>
          <p:cNvSpPr/>
          <p:nvPr/>
        </p:nvSpPr>
        <p:spPr>
          <a:xfrm>
            <a:off x="3253148" y="223791"/>
            <a:ext cx="5686172" cy="646331"/>
          </a:xfrm>
          <a:prstGeom prst="rect">
            <a:avLst/>
          </a:prstGeom>
        </p:spPr>
        <p:txBody>
          <a:bodyPr wrap="non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案例：读者</a:t>
            </a:r>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流量实时监控</a:t>
            </a:r>
            <a:endParaRPr lang="en-US" altLang="zh-CN"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90008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4"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utoUpdateAnimBg="0"/>
      <p:bldP spid="9" grpId="1" bldLvl="0" autoUpdateAnimBg="0"/>
      <p:bldP spid="9" grpId="2" bldLvl="0" autoUpdateAnimBg="0"/>
      <p:bldP spid="9" grpId="3" bldLvl="0" autoUpdateAnimBg="0"/>
      <p:bldP spid="9" grpId="4"/>
    </p:bld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2A4B86"/>
            </a:gs>
            <a:gs pos="0">
              <a:schemeClr val="accent5">
                <a:lumMod val="89000"/>
              </a:schemeClr>
            </a:gs>
            <a:gs pos="53000">
              <a:schemeClr val="accent5">
                <a:lumMod val="75000"/>
              </a:schemeClr>
            </a:gs>
            <a:gs pos="99000">
              <a:schemeClr val="accent5">
                <a:lumMod val="52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stretch>
            <a:fillRect/>
          </a:stretch>
        </p:blipFill>
        <p:spPr>
          <a:xfrm>
            <a:off x="447696" y="1250245"/>
            <a:ext cx="11376122" cy="5291787"/>
          </a:xfrm>
          <a:prstGeom prst="roundRect">
            <a:avLst>
              <a:gd name="adj" fmla="val 10152"/>
            </a:avLst>
          </a:prstGeom>
          <a:ln w="41275">
            <a:solidFill>
              <a:srgbClr val="FFC000"/>
            </a:solidFill>
          </a:ln>
        </p:spPr>
      </p:pic>
      <p:sp>
        <p:nvSpPr>
          <p:cNvPr id="10" name="矩形 9"/>
          <p:cNvSpPr/>
          <p:nvPr/>
        </p:nvSpPr>
        <p:spPr>
          <a:xfrm>
            <a:off x="1240971" y="4012163"/>
            <a:ext cx="8677470" cy="205274"/>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240971" y="4919937"/>
            <a:ext cx="8677470" cy="205274"/>
          </a:xfrm>
          <a:prstGeom prst="rect">
            <a:avLst/>
          </a:prstGeom>
          <a:solidFill>
            <a:srgbClr val="FF00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047931" y="318934"/>
            <a:ext cx="10674221" cy="707886"/>
          </a:xfrm>
          <a:prstGeom prst="rect">
            <a:avLst/>
          </a:prstGeom>
        </p:spPr>
        <p:txBody>
          <a:bodyPr wrap="square">
            <a:spAutoFit/>
          </a:bodyPr>
          <a:lstStyle/>
          <a:p>
            <a:pPr algn="ctr"/>
            <a:r>
              <a:rPr lang="zh-CN" altLang="en-US" sz="4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案例：智慧管理</a:t>
            </a:r>
            <a:r>
              <a:rPr lang="en-US" altLang="zh-CN" sz="4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40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库网自动监控预警</a:t>
            </a:r>
            <a:endParaRPr lang="zh-CN" altLang="en-US" sz="40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2091312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repeatCount="indefinite"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4" descr="f:\program files\360se6\User Data\temp\036.x_large.jpg"/>
          <p:cNvPicPr>
            <a:picLocks noChangeAspect="1" noChangeArrowheads="1"/>
          </p:cNvPicPr>
          <p:nvPr/>
        </p:nvPicPr>
        <p:blipFill>
          <a:blip r:embed="rId3"/>
          <a:srcRect/>
          <a:stretch>
            <a:fillRect/>
          </a:stretch>
        </p:blipFill>
        <p:spPr bwMode="auto">
          <a:xfrm>
            <a:off x="44342" y="1490125"/>
            <a:ext cx="3334576" cy="2000746"/>
          </a:xfrm>
          <a:prstGeom prst="rect">
            <a:avLst/>
          </a:prstGeom>
          <a:ln>
            <a:noFill/>
          </a:ln>
          <a:effectLst>
            <a:softEdge rad="112500"/>
          </a:effectLst>
        </p:spPr>
      </p:pic>
      <p:pic>
        <p:nvPicPr>
          <p:cNvPr id="158" name="Picture 2" descr="f:\program files\360se6\User Data\temp\u=986317549,1817676429&amp;fm=23&amp;gp=0.jpg"/>
          <p:cNvPicPr>
            <a:picLocks noChangeAspect="1" noChangeArrowheads="1"/>
          </p:cNvPicPr>
          <p:nvPr/>
        </p:nvPicPr>
        <p:blipFill>
          <a:blip r:embed="rId4" cstate="print"/>
          <a:srcRect/>
          <a:stretch>
            <a:fillRect/>
          </a:stretch>
        </p:blipFill>
        <p:spPr bwMode="auto">
          <a:xfrm>
            <a:off x="8868948" y="1566145"/>
            <a:ext cx="3250450" cy="1983895"/>
          </a:xfrm>
          <a:prstGeom prst="rect">
            <a:avLst/>
          </a:prstGeom>
          <a:ln>
            <a:noFill/>
          </a:ln>
          <a:effectLst>
            <a:softEdge rad="112500"/>
          </a:effectLst>
        </p:spPr>
      </p:pic>
      <p:sp>
        <p:nvSpPr>
          <p:cNvPr id="94" name="矩形: 圆角 93"/>
          <p:cNvSpPr/>
          <p:nvPr/>
        </p:nvSpPr>
        <p:spPr>
          <a:xfrm rot="2700000">
            <a:off x="11445563" y="2502030"/>
            <a:ext cx="469438" cy="469438"/>
          </a:xfrm>
          <a:prstGeom prst="roundRect">
            <a:avLst>
              <a:gd name="adj" fmla="val 4735"/>
            </a:avLst>
          </a:prstGeom>
          <a:noFill/>
          <a:ln>
            <a:solidFill>
              <a:srgbClr val="00FFCC">
                <a:alpha val="70000"/>
              </a:srgbClr>
            </a:solid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95" name="矩形: 圆角 94"/>
          <p:cNvSpPr/>
          <p:nvPr/>
        </p:nvSpPr>
        <p:spPr>
          <a:xfrm rot="2700000">
            <a:off x="-158570" y="2698860"/>
            <a:ext cx="643276" cy="643276"/>
          </a:xfrm>
          <a:prstGeom prst="roundRect">
            <a:avLst>
              <a:gd name="adj" fmla="val 4735"/>
            </a:avLst>
          </a:prstGeom>
          <a:noFill/>
          <a:ln>
            <a:solidFill>
              <a:srgbClr val="00FFCC">
                <a:alpha val="50000"/>
              </a:srgbClr>
            </a:solid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grpSp>
        <p:nvGrpSpPr>
          <p:cNvPr id="96" name="组合 95"/>
          <p:cNvGrpSpPr/>
          <p:nvPr/>
        </p:nvGrpSpPr>
        <p:grpSpPr>
          <a:xfrm>
            <a:off x="9514062" y="8505715"/>
            <a:ext cx="1237633" cy="1126256"/>
            <a:chOff x="8920890" y="3122052"/>
            <a:chExt cx="1216758" cy="1126256"/>
          </a:xfrm>
        </p:grpSpPr>
        <p:sp>
          <p:nvSpPr>
            <p:cNvPr id="40" name="iṡḷïḓê"/>
            <p:cNvSpPr/>
            <p:nvPr/>
          </p:nvSpPr>
          <p:spPr bwMode="auto">
            <a:xfrm>
              <a:off x="8920890" y="3122052"/>
              <a:ext cx="28407" cy="28149"/>
            </a:xfrm>
            <a:custGeom>
              <a:avLst/>
              <a:gdLst>
                <a:gd name="T0" fmla="*/ 26 w 53"/>
                <a:gd name="T1" fmla="*/ 0 h 52"/>
                <a:gd name="T2" fmla="*/ 8 w 53"/>
                <a:gd name="T3" fmla="*/ 7 h 52"/>
                <a:gd name="T4" fmla="*/ 0 w 53"/>
                <a:gd name="T5" fmla="*/ 26 h 52"/>
                <a:gd name="T6" fmla="*/ 8 w 53"/>
                <a:gd name="T7" fmla="*/ 45 h 52"/>
                <a:gd name="T8" fmla="*/ 26 w 53"/>
                <a:gd name="T9" fmla="*/ 52 h 52"/>
                <a:gd name="T10" fmla="*/ 45 w 53"/>
                <a:gd name="T11" fmla="*/ 44 h 52"/>
                <a:gd name="T12" fmla="*/ 53 w 53"/>
                <a:gd name="T13" fmla="*/ 26 h 52"/>
                <a:gd name="T14" fmla="*/ 45 w 53"/>
                <a:gd name="T15" fmla="*/ 7 h 52"/>
                <a:gd name="T16" fmla="*/ 26 w 53"/>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2">
                  <a:moveTo>
                    <a:pt x="26" y="0"/>
                  </a:moveTo>
                  <a:cubicBezTo>
                    <a:pt x="19" y="0"/>
                    <a:pt x="13" y="2"/>
                    <a:pt x="8" y="7"/>
                  </a:cubicBezTo>
                  <a:cubicBezTo>
                    <a:pt x="3" y="12"/>
                    <a:pt x="0" y="18"/>
                    <a:pt x="0" y="26"/>
                  </a:cubicBezTo>
                  <a:cubicBezTo>
                    <a:pt x="0" y="34"/>
                    <a:pt x="3" y="40"/>
                    <a:pt x="8" y="45"/>
                  </a:cubicBezTo>
                  <a:cubicBezTo>
                    <a:pt x="13" y="50"/>
                    <a:pt x="19" y="52"/>
                    <a:pt x="26" y="52"/>
                  </a:cubicBezTo>
                  <a:cubicBezTo>
                    <a:pt x="33" y="52"/>
                    <a:pt x="40" y="49"/>
                    <a:pt x="45" y="44"/>
                  </a:cubicBezTo>
                  <a:cubicBezTo>
                    <a:pt x="50" y="39"/>
                    <a:pt x="53" y="33"/>
                    <a:pt x="53" y="26"/>
                  </a:cubicBezTo>
                  <a:cubicBezTo>
                    <a:pt x="53" y="18"/>
                    <a:pt x="50" y="12"/>
                    <a:pt x="45" y="7"/>
                  </a:cubicBezTo>
                  <a:cubicBezTo>
                    <a:pt x="40" y="2"/>
                    <a:pt x="33" y="0"/>
                    <a:pt x="26" y="0"/>
                  </a:cubicBezTo>
                  <a:close/>
                </a:path>
              </a:pathLst>
            </a:custGeom>
            <a:solidFill>
              <a:srgbClr val="72717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262626"/>
                </a:solidFill>
                <a:effectLst/>
                <a:uLnTx/>
                <a:uFillTx/>
                <a:latin typeface="Arial" panose="020B0604020202090204" pitchFamily="34" charset="0"/>
                <a:ea typeface="微软雅黑 Light" panose="020B0502040204020203" pitchFamily="34" charset="-122"/>
                <a:cs typeface="+mn-cs"/>
              </a:endParaRPr>
            </a:p>
          </p:txBody>
        </p:sp>
        <p:grpSp>
          <p:nvGrpSpPr>
            <p:cNvPr id="52" name="4388d29a-ec01-4c92-beb6-90f98acd48ec"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9800221" y="4088968"/>
              <a:ext cx="337427" cy="159340"/>
              <a:chOff x="6257132" y="3136900"/>
              <a:chExt cx="2057400" cy="971550"/>
            </a:xfrm>
          </p:grpSpPr>
          <p:sp>
            <p:nvSpPr>
              <p:cNvPr id="70" name="îṣlíḓè"/>
              <p:cNvSpPr/>
              <p:nvPr/>
            </p:nvSpPr>
            <p:spPr bwMode="auto">
              <a:xfrm>
                <a:off x="6715919" y="3136900"/>
                <a:ext cx="141290" cy="141287"/>
              </a:xfrm>
              <a:custGeom>
                <a:avLst/>
                <a:gdLst>
                  <a:gd name="T0" fmla="*/ 26 w 68"/>
                  <a:gd name="T1" fmla="*/ 0 h 68"/>
                  <a:gd name="T2" fmla="*/ 0 w 68"/>
                  <a:gd name="T3" fmla="*/ 19 h 68"/>
                  <a:gd name="T4" fmla="*/ 3 w 68"/>
                  <a:gd name="T5" fmla="*/ 22 h 68"/>
                  <a:gd name="T6" fmla="*/ 38 w 68"/>
                  <a:gd name="T7" fmla="*/ 65 h 68"/>
                  <a:gd name="T8" fmla="*/ 41 w 68"/>
                  <a:gd name="T9" fmla="*/ 68 h 68"/>
                  <a:gd name="T10" fmla="*/ 68 w 68"/>
                  <a:gd name="T11" fmla="*/ 47 h 68"/>
                  <a:gd name="T12" fmla="*/ 66 w 68"/>
                  <a:gd name="T13" fmla="*/ 44 h 68"/>
                  <a:gd name="T14" fmla="*/ 28 w 68"/>
                  <a:gd name="T15" fmla="*/ 2 h 68"/>
                  <a:gd name="T16" fmla="*/ 26 w 68"/>
                  <a:gd name="T1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68">
                    <a:moveTo>
                      <a:pt x="26" y="0"/>
                    </a:moveTo>
                    <a:cubicBezTo>
                      <a:pt x="0" y="19"/>
                      <a:pt x="0" y="19"/>
                      <a:pt x="0" y="19"/>
                    </a:cubicBezTo>
                    <a:cubicBezTo>
                      <a:pt x="3" y="22"/>
                      <a:pt x="3" y="22"/>
                      <a:pt x="3" y="22"/>
                    </a:cubicBezTo>
                    <a:cubicBezTo>
                      <a:pt x="14" y="33"/>
                      <a:pt x="27" y="50"/>
                      <a:pt x="38" y="65"/>
                    </a:cubicBezTo>
                    <a:cubicBezTo>
                      <a:pt x="41" y="68"/>
                      <a:pt x="41" y="68"/>
                      <a:pt x="41" y="68"/>
                    </a:cubicBezTo>
                    <a:cubicBezTo>
                      <a:pt x="68" y="47"/>
                      <a:pt x="68" y="47"/>
                      <a:pt x="68" y="47"/>
                    </a:cubicBezTo>
                    <a:cubicBezTo>
                      <a:pt x="66" y="44"/>
                      <a:pt x="66" y="44"/>
                      <a:pt x="66" y="44"/>
                    </a:cubicBezTo>
                    <a:cubicBezTo>
                      <a:pt x="56" y="32"/>
                      <a:pt x="42" y="16"/>
                      <a:pt x="28" y="2"/>
                    </a:cubicBezTo>
                    <a:cubicBezTo>
                      <a:pt x="26" y="0"/>
                      <a:pt x="26" y="0"/>
                      <a:pt x="26" y="0"/>
                    </a:cubicBezTo>
                    <a:close/>
                  </a:path>
                </a:pathLst>
              </a:custGeom>
              <a:solidFill>
                <a:srgbClr val="0084C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262626"/>
                  </a:solidFill>
                  <a:effectLst/>
                  <a:uLnTx/>
                  <a:uFillTx/>
                  <a:latin typeface="Arial" panose="020B0604020202090204" pitchFamily="34" charset="0"/>
                  <a:ea typeface="微软雅黑 Light" panose="020B0502040204020203" pitchFamily="34" charset="-122"/>
                  <a:cs typeface="+mn-cs"/>
                </a:endParaRPr>
              </a:p>
            </p:txBody>
          </p:sp>
          <p:grpSp>
            <p:nvGrpSpPr>
              <p:cNvPr id="55" name="ïṩlïḍe"/>
              <p:cNvGrpSpPr/>
              <p:nvPr/>
            </p:nvGrpSpPr>
            <p:grpSpPr>
              <a:xfrm>
                <a:off x="6257132" y="3679825"/>
                <a:ext cx="2057400" cy="428625"/>
                <a:chOff x="8253413" y="3679825"/>
                <a:chExt cx="2057400" cy="428625"/>
              </a:xfrm>
            </p:grpSpPr>
            <p:sp>
              <p:nvSpPr>
                <p:cNvPr id="57" name="íSḷiḋê"/>
                <p:cNvSpPr/>
                <p:nvPr/>
              </p:nvSpPr>
              <p:spPr bwMode="auto">
                <a:xfrm>
                  <a:off x="8253413" y="3679825"/>
                  <a:ext cx="60325" cy="65088"/>
                </a:xfrm>
                <a:custGeom>
                  <a:avLst/>
                  <a:gdLst>
                    <a:gd name="T0" fmla="*/ 38 w 38"/>
                    <a:gd name="T1" fmla="*/ 0 h 41"/>
                    <a:gd name="T2" fmla="*/ 0 w 38"/>
                    <a:gd name="T3" fmla="*/ 0 h 41"/>
                    <a:gd name="T4" fmla="*/ 0 w 38"/>
                    <a:gd name="T5" fmla="*/ 41 h 41"/>
                    <a:gd name="T6" fmla="*/ 38 w 38"/>
                    <a:gd name="T7" fmla="*/ 41 h 41"/>
                    <a:gd name="T8" fmla="*/ 38 w 38"/>
                    <a:gd name="T9" fmla="*/ 0 h 41"/>
                    <a:gd name="T10" fmla="*/ 38 w 38"/>
                    <a:gd name="T11" fmla="*/ 0 h 41"/>
                  </a:gdLst>
                  <a:ahLst/>
                  <a:cxnLst>
                    <a:cxn ang="0">
                      <a:pos x="T0" y="T1"/>
                    </a:cxn>
                    <a:cxn ang="0">
                      <a:pos x="T2" y="T3"/>
                    </a:cxn>
                    <a:cxn ang="0">
                      <a:pos x="T4" y="T5"/>
                    </a:cxn>
                    <a:cxn ang="0">
                      <a:pos x="T6" y="T7"/>
                    </a:cxn>
                    <a:cxn ang="0">
                      <a:pos x="T8" y="T9"/>
                    </a:cxn>
                    <a:cxn ang="0">
                      <a:pos x="T10" y="T11"/>
                    </a:cxn>
                  </a:cxnLst>
                  <a:rect l="0" t="0" r="r" b="b"/>
                  <a:pathLst>
                    <a:path w="38" h="41">
                      <a:moveTo>
                        <a:pt x="38" y="0"/>
                      </a:moveTo>
                      <a:lnTo>
                        <a:pt x="0" y="0"/>
                      </a:lnTo>
                      <a:lnTo>
                        <a:pt x="0" y="41"/>
                      </a:lnTo>
                      <a:lnTo>
                        <a:pt x="38" y="41"/>
                      </a:lnTo>
                      <a:lnTo>
                        <a:pt x="38" y="0"/>
                      </a:lnTo>
                      <a:lnTo>
                        <a:pt x="38" y="0"/>
                      </a:lnTo>
                      <a:close/>
                    </a:path>
                  </a:pathLst>
                </a:custGeom>
                <a:solidFill>
                  <a:srgbClr val="0084C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262626"/>
                    </a:solidFill>
                    <a:effectLst/>
                    <a:uLnTx/>
                    <a:uFillTx/>
                    <a:latin typeface="Arial" panose="020B0604020202090204" pitchFamily="34" charset="0"/>
                    <a:ea typeface="微软雅黑 Light" panose="020B0502040204020203" pitchFamily="34" charset="-122"/>
                    <a:cs typeface="+mn-cs"/>
                  </a:endParaRPr>
                </a:p>
              </p:txBody>
            </p:sp>
            <p:sp>
              <p:nvSpPr>
                <p:cNvPr id="64" name="isḷiḓé"/>
                <p:cNvSpPr/>
                <p:nvPr/>
              </p:nvSpPr>
              <p:spPr bwMode="auto">
                <a:xfrm>
                  <a:off x="10250488" y="3800475"/>
                  <a:ext cx="60325" cy="307975"/>
                </a:xfrm>
                <a:custGeom>
                  <a:avLst/>
                  <a:gdLst>
                    <a:gd name="T0" fmla="*/ 0 w 38"/>
                    <a:gd name="T1" fmla="*/ 194 h 194"/>
                    <a:gd name="T2" fmla="*/ 38 w 38"/>
                    <a:gd name="T3" fmla="*/ 194 h 194"/>
                    <a:gd name="T4" fmla="*/ 38 w 38"/>
                    <a:gd name="T5" fmla="*/ 0 h 194"/>
                    <a:gd name="T6" fmla="*/ 0 w 38"/>
                    <a:gd name="T7" fmla="*/ 0 h 194"/>
                    <a:gd name="T8" fmla="*/ 0 w 38"/>
                    <a:gd name="T9" fmla="*/ 194 h 194"/>
                    <a:gd name="T10" fmla="*/ 0 w 38"/>
                    <a:gd name="T11" fmla="*/ 194 h 194"/>
                  </a:gdLst>
                  <a:ahLst/>
                  <a:cxnLst>
                    <a:cxn ang="0">
                      <a:pos x="T0" y="T1"/>
                    </a:cxn>
                    <a:cxn ang="0">
                      <a:pos x="T2" y="T3"/>
                    </a:cxn>
                    <a:cxn ang="0">
                      <a:pos x="T4" y="T5"/>
                    </a:cxn>
                    <a:cxn ang="0">
                      <a:pos x="T6" y="T7"/>
                    </a:cxn>
                    <a:cxn ang="0">
                      <a:pos x="T8" y="T9"/>
                    </a:cxn>
                    <a:cxn ang="0">
                      <a:pos x="T10" y="T11"/>
                    </a:cxn>
                  </a:cxnLst>
                  <a:rect l="0" t="0" r="r" b="b"/>
                  <a:pathLst>
                    <a:path w="38" h="194">
                      <a:moveTo>
                        <a:pt x="0" y="194"/>
                      </a:moveTo>
                      <a:lnTo>
                        <a:pt x="38" y="194"/>
                      </a:lnTo>
                      <a:lnTo>
                        <a:pt x="38" y="0"/>
                      </a:lnTo>
                      <a:lnTo>
                        <a:pt x="0" y="0"/>
                      </a:lnTo>
                      <a:lnTo>
                        <a:pt x="0" y="194"/>
                      </a:lnTo>
                      <a:lnTo>
                        <a:pt x="0" y="194"/>
                      </a:lnTo>
                      <a:close/>
                    </a:path>
                  </a:pathLst>
                </a:custGeom>
                <a:solidFill>
                  <a:srgbClr val="0084C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262626"/>
                    </a:solidFill>
                    <a:effectLst/>
                    <a:uLnTx/>
                    <a:uFillTx/>
                    <a:latin typeface="Arial" panose="020B0604020202090204" pitchFamily="34" charset="0"/>
                    <a:ea typeface="微软雅黑 Light" panose="020B0502040204020203" pitchFamily="34" charset="-122"/>
                    <a:cs typeface="+mn-cs"/>
                  </a:endParaRPr>
                </a:p>
              </p:txBody>
            </p:sp>
            <p:sp>
              <p:nvSpPr>
                <p:cNvPr id="65" name="îṥḷiďê"/>
                <p:cNvSpPr/>
                <p:nvPr/>
              </p:nvSpPr>
              <p:spPr bwMode="auto">
                <a:xfrm>
                  <a:off x="10250488" y="3679825"/>
                  <a:ext cx="60325" cy="65088"/>
                </a:xfrm>
                <a:custGeom>
                  <a:avLst/>
                  <a:gdLst>
                    <a:gd name="T0" fmla="*/ 38 w 38"/>
                    <a:gd name="T1" fmla="*/ 0 h 41"/>
                    <a:gd name="T2" fmla="*/ 0 w 38"/>
                    <a:gd name="T3" fmla="*/ 0 h 41"/>
                    <a:gd name="T4" fmla="*/ 0 w 38"/>
                    <a:gd name="T5" fmla="*/ 41 h 41"/>
                    <a:gd name="T6" fmla="*/ 38 w 38"/>
                    <a:gd name="T7" fmla="*/ 41 h 41"/>
                    <a:gd name="T8" fmla="*/ 38 w 38"/>
                    <a:gd name="T9" fmla="*/ 0 h 41"/>
                    <a:gd name="T10" fmla="*/ 38 w 38"/>
                    <a:gd name="T11" fmla="*/ 0 h 41"/>
                  </a:gdLst>
                  <a:ahLst/>
                  <a:cxnLst>
                    <a:cxn ang="0">
                      <a:pos x="T0" y="T1"/>
                    </a:cxn>
                    <a:cxn ang="0">
                      <a:pos x="T2" y="T3"/>
                    </a:cxn>
                    <a:cxn ang="0">
                      <a:pos x="T4" y="T5"/>
                    </a:cxn>
                    <a:cxn ang="0">
                      <a:pos x="T6" y="T7"/>
                    </a:cxn>
                    <a:cxn ang="0">
                      <a:pos x="T8" y="T9"/>
                    </a:cxn>
                    <a:cxn ang="0">
                      <a:pos x="T10" y="T11"/>
                    </a:cxn>
                  </a:cxnLst>
                  <a:rect l="0" t="0" r="r" b="b"/>
                  <a:pathLst>
                    <a:path w="38" h="41">
                      <a:moveTo>
                        <a:pt x="38" y="0"/>
                      </a:moveTo>
                      <a:lnTo>
                        <a:pt x="0" y="0"/>
                      </a:lnTo>
                      <a:lnTo>
                        <a:pt x="0" y="41"/>
                      </a:lnTo>
                      <a:lnTo>
                        <a:pt x="38" y="41"/>
                      </a:lnTo>
                      <a:lnTo>
                        <a:pt x="38" y="0"/>
                      </a:lnTo>
                      <a:lnTo>
                        <a:pt x="38" y="0"/>
                      </a:lnTo>
                      <a:close/>
                    </a:path>
                  </a:pathLst>
                </a:custGeom>
                <a:solidFill>
                  <a:srgbClr val="0084C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262626"/>
                    </a:solidFill>
                    <a:effectLst/>
                    <a:uLnTx/>
                    <a:uFillTx/>
                    <a:latin typeface="Arial" panose="020B0604020202090204" pitchFamily="34" charset="0"/>
                    <a:ea typeface="微软雅黑 Light" panose="020B0502040204020203" pitchFamily="34" charset="-122"/>
                    <a:cs typeface="+mn-cs"/>
                  </a:endParaRPr>
                </a:p>
              </p:txBody>
            </p:sp>
          </p:grpSp>
        </p:grpSp>
      </p:grpSp>
      <p:grpSp>
        <p:nvGrpSpPr>
          <p:cNvPr id="83" name="组合 82"/>
          <p:cNvGrpSpPr/>
          <p:nvPr/>
        </p:nvGrpSpPr>
        <p:grpSpPr>
          <a:xfrm>
            <a:off x="44342" y="552870"/>
            <a:ext cx="12085691" cy="3785358"/>
            <a:chOff x="-38110" y="-2295379"/>
            <a:chExt cx="12085691" cy="3785358"/>
          </a:xfrm>
        </p:grpSpPr>
        <p:sp>
          <p:nvSpPr>
            <p:cNvPr id="84" name="矩形 83"/>
            <p:cNvSpPr/>
            <p:nvPr/>
          </p:nvSpPr>
          <p:spPr>
            <a:xfrm>
              <a:off x="-38110" y="-2295379"/>
              <a:ext cx="12085691"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发展环境变化：图书馆是一个信息技术推着跑的行业</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85" name="直接连接符 84"/>
            <p:cNvCxnSpPr/>
            <p:nvPr/>
          </p:nvCxnSpPr>
          <p:spPr>
            <a:xfrm>
              <a:off x="3151184" y="1489979"/>
              <a:ext cx="5889633" cy="0"/>
            </a:xfrm>
            <a:prstGeom prst="line">
              <a:avLst/>
            </a:prstGeom>
            <a:ln w="9525">
              <a:gradFill flip="none" rotWithShape="1">
                <a:gsLst>
                  <a:gs pos="0">
                    <a:schemeClr val="accent1">
                      <a:lumMod val="5000"/>
                      <a:lumOff val="95000"/>
                    </a:schemeClr>
                  </a:gs>
                  <a:gs pos="100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sp>
        <p:nvSpPr>
          <p:cNvPr id="88" name="矩形: 圆角 87"/>
          <p:cNvSpPr/>
          <p:nvPr/>
        </p:nvSpPr>
        <p:spPr>
          <a:xfrm rot="2700000">
            <a:off x="6567740" y="1741485"/>
            <a:ext cx="272660" cy="272660"/>
          </a:xfrm>
          <a:prstGeom prst="roundRect">
            <a:avLst>
              <a:gd name="adj" fmla="val 4735"/>
            </a:avLst>
          </a:prstGeom>
          <a:solidFill>
            <a:srgbClr val="00FFCC">
              <a:alpha val="60000"/>
            </a:srgbClr>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89" name="矩形: 圆角 88"/>
          <p:cNvSpPr/>
          <p:nvPr/>
        </p:nvSpPr>
        <p:spPr>
          <a:xfrm rot="2700000">
            <a:off x="1551472" y="5332617"/>
            <a:ext cx="178146" cy="178146"/>
          </a:xfrm>
          <a:prstGeom prst="roundRect">
            <a:avLst>
              <a:gd name="adj" fmla="val 4735"/>
            </a:avLst>
          </a:prstGeom>
          <a:noFill/>
          <a:ln>
            <a:solidFill>
              <a:srgbClr val="00FFCC">
                <a:alpha val="65000"/>
              </a:srgbClr>
            </a:solid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90" name="矩形: 圆角 89"/>
          <p:cNvSpPr/>
          <p:nvPr/>
        </p:nvSpPr>
        <p:spPr>
          <a:xfrm rot="2700000">
            <a:off x="10801406" y="2779274"/>
            <a:ext cx="398406" cy="398406"/>
          </a:xfrm>
          <a:prstGeom prst="roundRect">
            <a:avLst>
              <a:gd name="adj" fmla="val 4735"/>
            </a:avLst>
          </a:prstGeom>
          <a:noFill/>
          <a:ln>
            <a:solidFill>
              <a:srgbClr val="00FFCC">
                <a:alpha val="30000"/>
              </a:srgbClr>
            </a:solid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91" name="矩形: 圆角 90"/>
          <p:cNvSpPr/>
          <p:nvPr/>
        </p:nvSpPr>
        <p:spPr>
          <a:xfrm rot="2700000">
            <a:off x="11020800" y="3460536"/>
            <a:ext cx="129599" cy="129599"/>
          </a:xfrm>
          <a:prstGeom prst="roundRect">
            <a:avLst>
              <a:gd name="adj" fmla="val 4735"/>
            </a:avLst>
          </a:prstGeom>
          <a:solidFill>
            <a:srgbClr val="00FFCC">
              <a:alpha val="80000"/>
            </a:srgbClr>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92" name="矩形: 圆角 91"/>
          <p:cNvSpPr/>
          <p:nvPr/>
        </p:nvSpPr>
        <p:spPr>
          <a:xfrm rot="2700000">
            <a:off x="10673585" y="5405692"/>
            <a:ext cx="283935" cy="283935"/>
          </a:xfrm>
          <a:prstGeom prst="roundRect">
            <a:avLst>
              <a:gd name="adj" fmla="val 4735"/>
            </a:avLst>
          </a:prstGeom>
          <a:solidFill>
            <a:srgbClr val="00FFCC">
              <a:alpha val="50000"/>
            </a:srgbClr>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93" name="矩形: 圆角 92"/>
          <p:cNvSpPr/>
          <p:nvPr/>
        </p:nvSpPr>
        <p:spPr>
          <a:xfrm rot="2700000">
            <a:off x="11179519" y="5799064"/>
            <a:ext cx="141136" cy="141136"/>
          </a:xfrm>
          <a:prstGeom prst="roundRect">
            <a:avLst>
              <a:gd name="adj" fmla="val 4735"/>
            </a:avLst>
          </a:prstGeom>
          <a:solidFill>
            <a:srgbClr val="00FFCC"/>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grpSp>
        <p:nvGrpSpPr>
          <p:cNvPr id="136" name="组合 135"/>
          <p:cNvGrpSpPr/>
          <p:nvPr/>
        </p:nvGrpSpPr>
        <p:grpSpPr>
          <a:xfrm>
            <a:off x="2097727" y="2944263"/>
            <a:ext cx="1273918" cy="1252431"/>
            <a:chOff x="2195002" y="3646024"/>
            <a:chExt cx="1273918" cy="1252431"/>
          </a:xfrm>
        </p:grpSpPr>
        <p:sp>
          <p:nvSpPr>
            <p:cNvPr id="125" name="矩形: 圆角 15"/>
            <p:cNvSpPr/>
            <p:nvPr/>
          </p:nvSpPr>
          <p:spPr>
            <a:xfrm rot="2700000">
              <a:off x="2205745" y="3635281"/>
              <a:ext cx="1252431" cy="1273918"/>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86" name="文本框 85"/>
            <p:cNvSpPr txBox="1"/>
            <p:nvPr/>
          </p:nvSpPr>
          <p:spPr>
            <a:xfrm>
              <a:off x="2385745" y="4008423"/>
              <a:ext cx="989376" cy="400110"/>
            </a:xfrm>
            <a:prstGeom prst="rect">
              <a:avLst/>
            </a:prstGeom>
            <a:noFill/>
          </p:spPr>
          <p:txBody>
            <a:bodyPr wrap="square" rtlCol="0">
              <a:spAutoFit/>
            </a:bodyPr>
            <a:lstStyle/>
            <a:p>
              <a:r>
                <a:rPr lang="zh-CN" altLang="en-US" sz="2000" b="1" dirty="0" smtClean="0">
                  <a:solidFill>
                    <a:srgbClr val="00CC99"/>
                  </a:solidFill>
                </a:rPr>
                <a:t>可视化</a:t>
              </a:r>
              <a:endParaRPr lang="zh-CN" altLang="en-US" sz="2000" b="1" dirty="0">
                <a:solidFill>
                  <a:srgbClr val="00CC99"/>
                </a:solidFill>
              </a:endParaRPr>
            </a:p>
          </p:txBody>
        </p:sp>
      </p:grpSp>
      <p:grpSp>
        <p:nvGrpSpPr>
          <p:cNvPr id="143" name="组合 142"/>
          <p:cNvGrpSpPr/>
          <p:nvPr/>
        </p:nvGrpSpPr>
        <p:grpSpPr>
          <a:xfrm>
            <a:off x="5026819" y="1997087"/>
            <a:ext cx="1273918" cy="1252431"/>
            <a:chOff x="5026819" y="1997087"/>
            <a:chExt cx="1273918" cy="1252431"/>
          </a:xfrm>
        </p:grpSpPr>
        <p:sp>
          <p:nvSpPr>
            <p:cNvPr id="112" name="矩形: 圆角 11"/>
            <p:cNvSpPr/>
            <p:nvPr/>
          </p:nvSpPr>
          <p:spPr>
            <a:xfrm rot="2700000">
              <a:off x="5037562" y="1986344"/>
              <a:ext cx="1252431" cy="1273918"/>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0" name="文本框 99"/>
            <p:cNvSpPr txBox="1"/>
            <p:nvPr/>
          </p:nvSpPr>
          <p:spPr>
            <a:xfrm>
              <a:off x="5146498" y="2398530"/>
              <a:ext cx="989376" cy="400110"/>
            </a:xfrm>
            <a:prstGeom prst="rect">
              <a:avLst/>
            </a:prstGeom>
            <a:noFill/>
          </p:spPr>
          <p:txBody>
            <a:bodyPr wrap="square" rtlCol="0">
              <a:spAutoFit/>
            </a:bodyPr>
            <a:lstStyle/>
            <a:p>
              <a:r>
                <a:rPr lang="zh-CN" altLang="en-US" sz="2000" b="1" dirty="0" smtClean="0">
                  <a:solidFill>
                    <a:srgbClr val="0A0702"/>
                  </a:solidFill>
                </a:rPr>
                <a:t>大数据</a:t>
              </a:r>
              <a:endParaRPr lang="zh-CN" altLang="en-US" sz="2000" b="1" dirty="0">
                <a:solidFill>
                  <a:srgbClr val="0A0702"/>
                </a:solidFill>
              </a:endParaRPr>
            </a:p>
          </p:txBody>
        </p:sp>
      </p:grpSp>
      <p:grpSp>
        <p:nvGrpSpPr>
          <p:cNvPr id="149" name="组合 148"/>
          <p:cNvGrpSpPr/>
          <p:nvPr/>
        </p:nvGrpSpPr>
        <p:grpSpPr>
          <a:xfrm>
            <a:off x="4854002" y="3727484"/>
            <a:ext cx="1273918" cy="1252431"/>
            <a:chOff x="4854002" y="3727484"/>
            <a:chExt cx="1273918" cy="1252431"/>
          </a:xfrm>
        </p:grpSpPr>
        <p:sp>
          <p:nvSpPr>
            <p:cNvPr id="121" name="矩形: 圆角 9"/>
            <p:cNvSpPr/>
            <p:nvPr/>
          </p:nvSpPr>
          <p:spPr>
            <a:xfrm rot="2700000">
              <a:off x="4864745" y="3716741"/>
              <a:ext cx="1252431" cy="1273918"/>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1" name="文本框 100"/>
            <p:cNvSpPr txBox="1"/>
            <p:nvPr/>
          </p:nvSpPr>
          <p:spPr>
            <a:xfrm>
              <a:off x="4930571" y="4027505"/>
              <a:ext cx="989376" cy="584775"/>
            </a:xfrm>
            <a:prstGeom prst="rect">
              <a:avLst/>
            </a:prstGeom>
            <a:noFill/>
          </p:spPr>
          <p:txBody>
            <a:bodyPr wrap="square" rtlCol="0">
              <a:spAutoFit/>
            </a:bodyPr>
            <a:lstStyle/>
            <a:p>
              <a:pPr algn="ctr"/>
              <a:r>
                <a:rPr lang="en-US" altLang="zh-CN" sz="3200" b="1" dirty="0" smtClean="0">
                  <a:solidFill>
                    <a:srgbClr val="FF0000"/>
                  </a:solidFill>
                </a:rPr>
                <a:t>5G</a:t>
              </a:r>
              <a:endParaRPr lang="zh-CN" altLang="en-US" sz="3200" b="1" dirty="0">
                <a:solidFill>
                  <a:srgbClr val="FF0000"/>
                </a:solidFill>
              </a:endParaRPr>
            </a:p>
          </p:txBody>
        </p:sp>
      </p:grpSp>
      <p:grpSp>
        <p:nvGrpSpPr>
          <p:cNvPr id="142" name="组合 141"/>
          <p:cNvGrpSpPr/>
          <p:nvPr/>
        </p:nvGrpSpPr>
        <p:grpSpPr>
          <a:xfrm>
            <a:off x="8695027" y="2505718"/>
            <a:ext cx="1298080" cy="1252431"/>
            <a:chOff x="8695027" y="2505718"/>
            <a:chExt cx="1298080" cy="1252431"/>
          </a:xfrm>
        </p:grpSpPr>
        <p:sp>
          <p:nvSpPr>
            <p:cNvPr id="99" name="矩形: 圆角 7"/>
            <p:cNvSpPr/>
            <p:nvPr/>
          </p:nvSpPr>
          <p:spPr>
            <a:xfrm rot="2700000">
              <a:off x="8729932" y="2494975"/>
              <a:ext cx="1252431" cy="1273918"/>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2" name="文本框 101"/>
            <p:cNvSpPr txBox="1"/>
            <p:nvPr/>
          </p:nvSpPr>
          <p:spPr>
            <a:xfrm>
              <a:off x="8695027" y="2942162"/>
              <a:ext cx="1157035" cy="369332"/>
            </a:xfrm>
            <a:prstGeom prst="rect">
              <a:avLst/>
            </a:prstGeom>
            <a:noFill/>
          </p:spPr>
          <p:txBody>
            <a:bodyPr wrap="square" rtlCol="0">
              <a:spAutoFit/>
            </a:bodyPr>
            <a:lstStyle/>
            <a:p>
              <a:pPr algn="ctr"/>
              <a:r>
                <a:rPr lang="zh-CN" altLang="en-US" b="1" dirty="0" smtClean="0">
                  <a:solidFill>
                    <a:srgbClr val="007E66"/>
                  </a:solidFill>
                </a:rPr>
                <a:t>人工智能</a:t>
              </a:r>
              <a:endParaRPr lang="zh-CN" altLang="en-US" b="1" dirty="0">
                <a:solidFill>
                  <a:srgbClr val="007E66"/>
                </a:solidFill>
              </a:endParaRPr>
            </a:p>
          </p:txBody>
        </p:sp>
      </p:grpSp>
      <p:grpSp>
        <p:nvGrpSpPr>
          <p:cNvPr id="139" name="组合 138"/>
          <p:cNvGrpSpPr/>
          <p:nvPr/>
        </p:nvGrpSpPr>
        <p:grpSpPr>
          <a:xfrm>
            <a:off x="3880238" y="2783065"/>
            <a:ext cx="1287061" cy="1252431"/>
            <a:chOff x="3880238" y="2783065"/>
            <a:chExt cx="1287061" cy="1252431"/>
          </a:xfrm>
        </p:grpSpPr>
        <p:sp>
          <p:nvSpPr>
            <p:cNvPr id="122" name="矩形: 圆角 10"/>
            <p:cNvSpPr/>
            <p:nvPr/>
          </p:nvSpPr>
          <p:spPr>
            <a:xfrm rot="2700000">
              <a:off x="3904124" y="2772322"/>
              <a:ext cx="1252431" cy="1273918"/>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3" name="文本框 102"/>
            <p:cNvSpPr txBox="1"/>
            <p:nvPr/>
          </p:nvSpPr>
          <p:spPr>
            <a:xfrm>
              <a:off x="3880238" y="3166090"/>
              <a:ext cx="1205139" cy="369332"/>
            </a:xfrm>
            <a:prstGeom prst="rect">
              <a:avLst/>
            </a:prstGeom>
            <a:noFill/>
          </p:spPr>
          <p:txBody>
            <a:bodyPr wrap="square" rtlCol="0">
              <a:spAutoFit/>
            </a:bodyPr>
            <a:lstStyle/>
            <a:p>
              <a:pPr algn="ctr"/>
              <a:r>
                <a:rPr lang="zh-CN" altLang="en-US" b="1" dirty="0" smtClean="0">
                  <a:solidFill>
                    <a:srgbClr val="7030A0"/>
                  </a:solidFill>
                </a:rPr>
                <a:t>人脸识别</a:t>
              </a:r>
              <a:endParaRPr lang="zh-CN" altLang="en-US" b="1" dirty="0">
                <a:solidFill>
                  <a:srgbClr val="7030A0"/>
                </a:solidFill>
              </a:endParaRPr>
            </a:p>
          </p:txBody>
        </p:sp>
      </p:grpSp>
      <p:grpSp>
        <p:nvGrpSpPr>
          <p:cNvPr id="150" name="组合 149"/>
          <p:cNvGrpSpPr/>
          <p:nvPr/>
        </p:nvGrpSpPr>
        <p:grpSpPr>
          <a:xfrm>
            <a:off x="6599515" y="3885927"/>
            <a:ext cx="1288492" cy="1252431"/>
            <a:chOff x="6599515" y="3885927"/>
            <a:chExt cx="1288492" cy="1252431"/>
          </a:xfrm>
        </p:grpSpPr>
        <p:sp>
          <p:nvSpPr>
            <p:cNvPr id="119" name="矩形: 圆角 7"/>
            <p:cNvSpPr/>
            <p:nvPr/>
          </p:nvSpPr>
          <p:spPr>
            <a:xfrm rot="2700000">
              <a:off x="6624832" y="3875184"/>
              <a:ext cx="1252431" cy="1273918"/>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4" name="文本框 103"/>
            <p:cNvSpPr txBox="1"/>
            <p:nvPr/>
          </p:nvSpPr>
          <p:spPr>
            <a:xfrm>
              <a:off x="6599515" y="4217969"/>
              <a:ext cx="1205139" cy="369332"/>
            </a:xfrm>
            <a:prstGeom prst="rect">
              <a:avLst/>
            </a:prstGeom>
            <a:noFill/>
          </p:spPr>
          <p:txBody>
            <a:bodyPr wrap="square" rtlCol="0">
              <a:spAutoFit/>
            </a:bodyPr>
            <a:lstStyle/>
            <a:p>
              <a:pPr algn="ctr"/>
              <a:r>
                <a:rPr lang="zh-CN" altLang="en-US" b="1" dirty="0" smtClean="0">
                  <a:solidFill>
                    <a:schemeClr val="accent2">
                      <a:lumMod val="75000"/>
                    </a:schemeClr>
                  </a:solidFill>
                </a:rPr>
                <a:t>机器人</a:t>
              </a:r>
              <a:endParaRPr lang="zh-CN" altLang="en-US" b="1" dirty="0">
                <a:solidFill>
                  <a:schemeClr val="accent2">
                    <a:lumMod val="75000"/>
                  </a:schemeClr>
                </a:solidFill>
              </a:endParaRPr>
            </a:p>
          </p:txBody>
        </p:sp>
      </p:grpSp>
      <p:grpSp>
        <p:nvGrpSpPr>
          <p:cNvPr id="140" name="组合 139"/>
          <p:cNvGrpSpPr/>
          <p:nvPr/>
        </p:nvGrpSpPr>
        <p:grpSpPr>
          <a:xfrm>
            <a:off x="5764824" y="3057596"/>
            <a:ext cx="1211469" cy="1020256"/>
            <a:chOff x="5764824" y="3057596"/>
            <a:chExt cx="1211469" cy="1020256"/>
          </a:xfrm>
        </p:grpSpPr>
        <p:sp>
          <p:nvSpPr>
            <p:cNvPr id="118" name="矩形: 圆角 6"/>
            <p:cNvSpPr/>
            <p:nvPr/>
          </p:nvSpPr>
          <p:spPr>
            <a:xfrm rot="2700000">
              <a:off x="5947285" y="3048844"/>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5" name="文本框 104"/>
            <p:cNvSpPr txBox="1"/>
            <p:nvPr/>
          </p:nvSpPr>
          <p:spPr>
            <a:xfrm>
              <a:off x="5764824" y="3308643"/>
              <a:ext cx="1205139" cy="461665"/>
            </a:xfrm>
            <a:prstGeom prst="rect">
              <a:avLst/>
            </a:prstGeom>
            <a:noFill/>
          </p:spPr>
          <p:txBody>
            <a:bodyPr wrap="square" rtlCol="0">
              <a:spAutoFit/>
            </a:bodyPr>
            <a:lstStyle/>
            <a:p>
              <a:pPr algn="ctr"/>
              <a:r>
                <a:rPr lang="zh-CN" altLang="en-US" sz="2400" b="1" dirty="0" smtClean="0">
                  <a:solidFill>
                    <a:srgbClr val="FF0000"/>
                  </a:solidFill>
                </a:rPr>
                <a:t>双一流</a:t>
              </a:r>
              <a:endParaRPr lang="zh-CN" altLang="en-US" sz="2400" b="1" dirty="0">
                <a:solidFill>
                  <a:srgbClr val="FF0000"/>
                </a:solidFill>
              </a:endParaRPr>
            </a:p>
          </p:txBody>
        </p:sp>
      </p:grpSp>
      <p:grpSp>
        <p:nvGrpSpPr>
          <p:cNvPr id="152" name="组合 151"/>
          <p:cNvGrpSpPr/>
          <p:nvPr/>
        </p:nvGrpSpPr>
        <p:grpSpPr>
          <a:xfrm>
            <a:off x="5657356" y="4785130"/>
            <a:ext cx="1205139" cy="1020256"/>
            <a:chOff x="5657356" y="4785130"/>
            <a:chExt cx="1205139" cy="1020256"/>
          </a:xfrm>
        </p:grpSpPr>
        <p:sp>
          <p:nvSpPr>
            <p:cNvPr id="120" name="矩形: 圆角 8"/>
            <p:cNvSpPr/>
            <p:nvPr/>
          </p:nvSpPr>
          <p:spPr>
            <a:xfrm rot="2700000">
              <a:off x="5780297" y="4776378"/>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6" name="文本框 105"/>
            <p:cNvSpPr txBox="1"/>
            <p:nvPr/>
          </p:nvSpPr>
          <p:spPr>
            <a:xfrm>
              <a:off x="5657356" y="5011292"/>
              <a:ext cx="1205139" cy="400110"/>
            </a:xfrm>
            <a:prstGeom prst="rect">
              <a:avLst/>
            </a:prstGeom>
            <a:noFill/>
          </p:spPr>
          <p:txBody>
            <a:bodyPr wrap="square" rtlCol="0">
              <a:spAutoFit/>
            </a:bodyPr>
            <a:lstStyle/>
            <a:p>
              <a:pPr algn="ctr"/>
              <a:r>
                <a:rPr lang="en-US" altLang="zh-CN" sz="2000" b="1" dirty="0" smtClean="0">
                  <a:solidFill>
                    <a:srgbClr val="33CCFF"/>
                  </a:solidFill>
                </a:rPr>
                <a:t>VR</a:t>
              </a:r>
              <a:r>
                <a:rPr lang="zh-CN" altLang="en-US" sz="2000" b="1" dirty="0" smtClean="0">
                  <a:solidFill>
                    <a:srgbClr val="33CCFF"/>
                  </a:solidFill>
                </a:rPr>
                <a:t>技术</a:t>
              </a:r>
              <a:endParaRPr lang="zh-CN" altLang="en-US" sz="2000" b="1" dirty="0">
                <a:solidFill>
                  <a:srgbClr val="33CCFF"/>
                </a:solidFill>
              </a:endParaRPr>
            </a:p>
          </p:txBody>
        </p:sp>
      </p:grpSp>
      <p:grpSp>
        <p:nvGrpSpPr>
          <p:cNvPr id="141" name="组合 140"/>
          <p:cNvGrpSpPr/>
          <p:nvPr/>
        </p:nvGrpSpPr>
        <p:grpSpPr>
          <a:xfrm>
            <a:off x="7387680" y="3057597"/>
            <a:ext cx="1205139" cy="1020256"/>
            <a:chOff x="7387680" y="3057597"/>
            <a:chExt cx="1205139" cy="1020256"/>
          </a:xfrm>
        </p:grpSpPr>
        <p:sp>
          <p:nvSpPr>
            <p:cNvPr id="115" name="矩形: 圆角 3"/>
            <p:cNvSpPr/>
            <p:nvPr/>
          </p:nvSpPr>
          <p:spPr>
            <a:xfrm rot="2700000">
              <a:off x="7537469" y="3048845"/>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7" name="文本框 106"/>
            <p:cNvSpPr txBox="1"/>
            <p:nvPr/>
          </p:nvSpPr>
          <p:spPr>
            <a:xfrm>
              <a:off x="7387680" y="3350017"/>
              <a:ext cx="1205139" cy="400110"/>
            </a:xfrm>
            <a:prstGeom prst="rect">
              <a:avLst/>
            </a:prstGeom>
            <a:noFill/>
          </p:spPr>
          <p:txBody>
            <a:bodyPr wrap="square" rtlCol="0">
              <a:spAutoFit/>
            </a:bodyPr>
            <a:lstStyle/>
            <a:p>
              <a:pPr algn="ctr"/>
              <a:r>
                <a:rPr lang="zh-CN" altLang="en-US" sz="2000" b="1" dirty="0" smtClean="0">
                  <a:solidFill>
                    <a:schemeClr val="accent5">
                      <a:lumMod val="60000"/>
                      <a:lumOff val="40000"/>
                    </a:schemeClr>
                  </a:solidFill>
                </a:rPr>
                <a:t>虚拟现实</a:t>
              </a:r>
              <a:endParaRPr lang="zh-CN" altLang="en-US" sz="2000" b="1" dirty="0">
                <a:solidFill>
                  <a:schemeClr val="accent5">
                    <a:lumMod val="60000"/>
                    <a:lumOff val="40000"/>
                  </a:schemeClr>
                </a:solidFill>
              </a:endParaRPr>
            </a:p>
          </p:txBody>
        </p:sp>
      </p:grpSp>
      <p:grpSp>
        <p:nvGrpSpPr>
          <p:cNvPr id="135" name="组合 134"/>
          <p:cNvGrpSpPr/>
          <p:nvPr/>
        </p:nvGrpSpPr>
        <p:grpSpPr>
          <a:xfrm>
            <a:off x="2172783" y="4645617"/>
            <a:ext cx="1205139" cy="1020256"/>
            <a:chOff x="2270058" y="5347378"/>
            <a:chExt cx="1205139" cy="1020256"/>
          </a:xfrm>
        </p:grpSpPr>
        <p:sp>
          <p:nvSpPr>
            <p:cNvPr id="98" name="矩形: 圆角 14"/>
            <p:cNvSpPr/>
            <p:nvPr/>
          </p:nvSpPr>
          <p:spPr>
            <a:xfrm rot="2700000">
              <a:off x="2409354" y="5338626"/>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8" name="文本框 107"/>
            <p:cNvSpPr txBox="1"/>
            <p:nvPr/>
          </p:nvSpPr>
          <p:spPr>
            <a:xfrm>
              <a:off x="2270058" y="5677188"/>
              <a:ext cx="1205139" cy="400110"/>
            </a:xfrm>
            <a:prstGeom prst="rect">
              <a:avLst/>
            </a:prstGeom>
            <a:noFill/>
          </p:spPr>
          <p:txBody>
            <a:bodyPr wrap="square" rtlCol="0">
              <a:spAutoFit/>
            </a:bodyPr>
            <a:lstStyle/>
            <a:p>
              <a:pPr algn="ctr"/>
              <a:r>
                <a:rPr lang="en-US" altLang="zh-CN" sz="2000" b="1" dirty="0" smtClean="0">
                  <a:solidFill>
                    <a:srgbClr val="0A0702"/>
                  </a:solidFill>
                </a:rPr>
                <a:t>MOOCs</a:t>
              </a:r>
              <a:endParaRPr lang="zh-CN" altLang="en-US" sz="2000" b="1" dirty="0">
                <a:solidFill>
                  <a:srgbClr val="0A0702"/>
                </a:solidFill>
              </a:endParaRPr>
            </a:p>
          </p:txBody>
        </p:sp>
      </p:grpSp>
      <p:grpSp>
        <p:nvGrpSpPr>
          <p:cNvPr id="151" name="组合 150"/>
          <p:cNvGrpSpPr/>
          <p:nvPr/>
        </p:nvGrpSpPr>
        <p:grpSpPr>
          <a:xfrm>
            <a:off x="7571437" y="4783895"/>
            <a:ext cx="1205139" cy="1020256"/>
            <a:chOff x="7571437" y="4783895"/>
            <a:chExt cx="1205139" cy="1020256"/>
          </a:xfrm>
        </p:grpSpPr>
        <p:sp>
          <p:nvSpPr>
            <p:cNvPr id="117" name="矩形: 圆角 5"/>
            <p:cNvSpPr/>
            <p:nvPr/>
          </p:nvSpPr>
          <p:spPr>
            <a:xfrm rot="2700000">
              <a:off x="7703200" y="4775143"/>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09" name="文本框 108"/>
            <p:cNvSpPr txBox="1"/>
            <p:nvPr/>
          </p:nvSpPr>
          <p:spPr>
            <a:xfrm>
              <a:off x="7571437" y="4996721"/>
              <a:ext cx="1205139" cy="400110"/>
            </a:xfrm>
            <a:prstGeom prst="rect">
              <a:avLst/>
            </a:prstGeom>
            <a:noFill/>
          </p:spPr>
          <p:txBody>
            <a:bodyPr wrap="square" rtlCol="0">
              <a:spAutoFit/>
            </a:bodyPr>
            <a:lstStyle/>
            <a:p>
              <a:pPr algn="ctr"/>
              <a:r>
                <a:rPr lang="zh-CN" altLang="en-US" sz="2000" b="1" dirty="0" smtClean="0">
                  <a:solidFill>
                    <a:srgbClr val="0A0702"/>
                  </a:solidFill>
                </a:rPr>
                <a:t>云计算</a:t>
              </a:r>
              <a:endParaRPr lang="zh-CN" altLang="en-US" sz="2000" b="1" dirty="0">
                <a:solidFill>
                  <a:srgbClr val="0A0702"/>
                </a:solidFill>
              </a:endParaRPr>
            </a:p>
          </p:txBody>
        </p:sp>
      </p:grpSp>
      <p:grpSp>
        <p:nvGrpSpPr>
          <p:cNvPr id="132" name="组合 131"/>
          <p:cNvGrpSpPr/>
          <p:nvPr/>
        </p:nvGrpSpPr>
        <p:grpSpPr>
          <a:xfrm>
            <a:off x="8992679" y="4620960"/>
            <a:ext cx="1205139" cy="1020256"/>
            <a:chOff x="9089954" y="5322721"/>
            <a:chExt cx="1205139" cy="1020256"/>
          </a:xfrm>
        </p:grpSpPr>
        <p:sp>
          <p:nvSpPr>
            <p:cNvPr id="113" name="矩形: 圆角 1"/>
            <p:cNvSpPr/>
            <p:nvPr/>
          </p:nvSpPr>
          <p:spPr>
            <a:xfrm rot="2700000">
              <a:off x="9224929" y="5313969"/>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10" name="文本框 109"/>
            <p:cNvSpPr txBox="1"/>
            <p:nvPr/>
          </p:nvSpPr>
          <p:spPr>
            <a:xfrm>
              <a:off x="9089954" y="5602441"/>
              <a:ext cx="1205139" cy="400110"/>
            </a:xfrm>
            <a:prstGeom prst="rect">
              <a:avLst/>
            </a:prstGeom>
            <a:noFill/>
          </p:spPr>
          <p:txBody>
            <a:bodyPr wrap="square" rtlCol="0">
              <a:spAutoFit/>
            </a:bodyPr>
            <a:lstStyle/>
            <a:p>
              <a:pPr algn="ctr"/>
              <a:r>
                <a:rPr lang="en-US" altLang="zh-CN" sz="2000" b="1" dirty="0" smtClean="0">
                  <a:solidFill>
                    <a:srgbClr val="0A0702"/>
                  </a:solidFill>
                </a:rPr>
                <a:t>OA</a:t>
              </a:r>
              <a:r>
                <a:rPr lang="zh-CN" altLang="en-US" sz="2000" b="1" dirty="0" smtClean="0">
                  <a:solidFill>
                    <a:srgbClr val="0A0702"/>
                  </a:solidFill>
                </a:rPr>
                <a:t>资源</a:t>
              </a:r>
              <a:endParaRPr lang="zh-CN" altLang="en-US" sz="2000" b="1" dirty="0">
                <a:solidFill>
                  <a:srgbClr val="0A0702"/>
                </a:solidFill>
              </a:endParaRPr>
            </a:p>
          </p:txBody>
        </p:sp>
      </p:grpSp>
      <p:grpSp>
        <p:nvGrpSpPr>
          <p:cNvPr id="134" name="组合 133"/>
          <p:cNvGrpSpPr/>
          <p:nvPr/>
        </p:nvGrpSpPr>
        <p:grpSpPr>
          <a:xfrm>
            <a:off x="3149017" y="3860207"/>
            <a:ext cx="1072020" cy="1020256"/>
            <a:chOff x="3246292" y="4561968"/>
            <a:chExt cx="1072020" cy="1020256"/>
          </a:xfrm>
        </p:grpSpPr>
        <p:sp>
          <p:nvSpPr>
            <p:cNvPr id="124" name="矩形: 圆角 14"/>
            <p:cNvSpPr/>
            <p:nvPr/>
          </p:nvSpPr>
          <p:spPr>
            <a:xfrm rot="2700000">
              <a:off x="3289304" y="4553216"/>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11" name="文本框 110"/>
            <p:cNvSpPr txBox="1"/>
            <p:nvPr/>
          </p:nvSpPr>
          <p:spPr>
            <a:xfrm>
              <a:off x="3246292" y="4859285"/>
              <a:ext cx="989376" cy="400110"/>
            </a:xfrm>
            <a:prstGeom prst="rect">
              <a:avLst/>
            </a:prstGeom>
            <a:noFill/>
          </p:spPr>
          <p:txBody>
            <a:bodyPr wrap="square" rtlCol="0">
              <a:spAutoFit/>
            </a:bodyPr>
            <a:lstStyle/>
            <a:p>
              <a:pPr algn="ctr"/>
              <a:r>
                <a:rPr lang="zh-CN" altLang="en-US" sz="2000" b="1" dirty="0" smtClean="0">
                  <a:solidFill>
                    <a:srgbClr val="0A0702"/>
                  </a:solidFill>
                </a:rPr>
                <a:t>微服务</a:t>
              </a:r>
              <a:endParaRPr lang="zh-CN" altLang="en-US" sz="2000" b="1" dirty="0">
                <a:solidFill>
                  <a:srgbClr val="0A0702"/>
                </a:solidFill>
              </a:endParaRPr>
            </a:p>
          </p:txBody>
        </p:sp>
      </p:grpSp>
      <p:grpSp>
        <p:nvGrpSpPr>
          <p:cNvPr id="153" name="组合 152"/>
          <p:cNvGrpSpPr/>
          <p:nvPr/>
        </p:nvGrpSpPr>
        <p:grpSpPr>
          <a:xfrm>
            <a:off x="3994750" y="4655679"/>
            <a:ext cx="1066481" cy="1020256"/>
            <a:chOff x="3994750" y="4655679"/>
            <a:chExt cx="1066481" cy="1020256"/>
          </a:xfrm>
        </p:grpSpPr>
        <p:sp>
          <p:nvSpPr>
            <p:cNvPr id="123" name="矩形: 圆角 12"/>
            <p:cNvSpPr/>
            <p:nvPr/>
          </p:nvSpPr>
          <p:spPr>
            <a:xfrm rot="2700000">
              <a:off x="4032223" y="4646927"/>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44" name="文本框 143"/>
            <p:cNvSpPr txBox="1"/>
            <p:nvPr/>
          </p:nvSpPr>
          <p:spPr>
            <a:xfrm>
              <a:off x="3994750" y="4871021"/>
              <a:ext cx="989376" cy="369332"/>
            </a:xfrm>
            <a:prstGeom prst="rect">
              <a:avLst/>
            </a:prstGeom>
            <a:noFill/>
          </p:spPr>
          <p:txBody>
            <a:bodyPr wrap="square" rtlCol="0">
              <a:spAutoFit/>
            </a:bodyPr>
            <a:lstStyle/>
            <a:p>
              <a:pPr algn="ctr"/>
              <a:r>
                <a:rPr lang="zh-CN" altLang="en-US" b="1" dirty="0" smtClean="0">
                  <a:solidFill>
                    <a:schemeClr val="accent6">
                      <a:lumMod val="75000"/>
                    </a:schemeClr>
                  </a:solidFill>
                </a:rPr>
                <a:t>多校区</a:t>
              </a:r>
              <a:endParaRPr lang="zh-CN" altLang="en-US" sz="1600" b="1" dirty="0">
                <a:solidFill>
                  <a:schemeClr val="accent6">
                    <a:lumMod val="75000"/>
                  </a:schemeClr>
                </a:solidFill>
              </a:endParaRPr>
            </a:p>
          </p:txBody>
        </p:sp>
      </p:grpSp>
      <p:grpSp>
        <p:nvGrpSpPr>
          <p:cNvPr id="148" name="组合 147"/>
          <p:cNvGrpSpPr/>
          <p:nvPr/>
        </p:nvGrpSpPr>
        <p:grpSpPr>
          <a:xfrm>
            <a:off x="8144247" y="3839277"/>
            <a:ext cx="1351432" cy="1020256"/>
            <a:chOff x="8144247" y="3839277"/>
            <a:chExt cx="1351432" cy="1020256"/>
          </a:xfrm>
        </p:grpSpPr>
        <p:sp>
          <p:nvSpPr>
            <p:cNvPr id="114" name="矩形: 圆角 2"/>
            <p:cNvSpPr/>
            <p:nvPr/>
          </p:nvSpPr>
          <p:spPr>
            <a:xfrm rot="2700000">
              <a:off x="8332562" y="3830525"/>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45" name="文本框 144"/>
            <p:cNvSpPr txBox="1"/>
            <p:nvPr/>
          </p:nvSpPr>
          <p:spPr>
            <a:xfrm>
              <a:off x="8144247" y="4177028"/>
              <a:ext cx="1351432" cy="400110"/>
            </a:xfrm>
            <a:prstGeom prst="rect">
              <a:avLst/>
            </a:prstGeom>
            <a:noFill/>
          </p:spPr>
          <p:txBody>
            <a:bodyPr wrap="square" rtlCol="0">
              <a:spAutoFit/>
            </a:bodyPr>
            <a:lstStyle/>
            <a:p>
              <a:pPr algn="ctr"/>
              <a:r>
                <a:rPr lang="zh-CN" altLang="en-US" sz="2000" b="1" dirty="0" smtClean="0">
                  <a:solidFill>
                    <a:srgbClr val="FF0000"/>
                  </a:solidFill>
                </a:rPr>
                <a:t>新冠疫情</a:t>
              </a:r>
              <a:endParaRPr lang="zh-CN" altLang="en-US" sz="2000" b="1" dirty="0">
                <a:solidFill>
                  <a:srgbClr val="FF0000"/>
                </a:solidFill>
              </a:endParaRPr>
            </a:p>
          </p:txBody>
        </p:sp>
      </p:grpSp>
      <p:grpSp>
        <p:nvGrpSpPr>
          <p:cNvPr id="147" name="组合 146"/>
          <p:cNvGrpSpPr/>
          <p:nvPr/>
        </p:nvGrpSpPr>
        <p:grpSpPr>
          <a:xfrm>
            <a:off x="6674021" y="2275916"/>
            <a:ext cx="1274616" cy="1077421"/>
            <a:chOff x="6674021" y="2275916"/>
            <a:chExt cx="1097363" cy="1077421"/>
          </a:xfrm>
        </p:grpSpPr>
        <p:sp>
          <p:nvSpPr>
            <p:cNvPr id="116" name="矩形: 圆角 4"/>
            <p:cNvSpPr/>
            <p:nvPr/>
          </p:nvSpPr>
          <p:spPr>
            <a:xfrm rot="2700000">
              <a:off x="6742376" y="2267164"/>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0000"/>
                </a:solidFill>
                <a:effectLst/>
                <a:uLnTx/>
                <a:uFillTx/>
                <a:latin typeface="Arial" panose="020B0604020202090204" pitchFamily="34" charset="0"/>
                <a:ea typeface="微软雅黑 Light" panose="020B0502040204020203" pitchFamily="34" charset="-122"/>
                <a:cs typeface="+mn-cs"/>
              </a:endParaRPr>
            </a:p>
          </p:txBody>
        </p:sp>
        <p:sp>
          <p:nvSpPr>
            <p:cNvPr id="146" name="文本框 145"/>
            <p:cNvSpPr txBox="1"/>
            <p:nvPr/>
          </p:nvSpPr>
          <p:spPr>
            <a:xfrm>
              <a:off x="6674021" y="2645451"/>
              <a:ext cx="1076659" cy="707886"/>
            </a:xfrm>
            <a:prstGeom prst="rect">
              <a:avLst/>
            </a:prstGeom>
            <a:noFill/>
          </p:spPr>
          <p:txBody>
            <a:bodyPr wrap="square" rtlCol="0">
              <a:spAutoFit/>
            </a:bodyPr>
            <a:lstStyle/>
            <a:p>
              <a:pPr algn="ctr"/>
              <a:r>
                <a:rPr lang="zh-CN" altLang="en-US" sz="2000" b="1" dirty="0" smtClean="0">
                  <a:solidFill>
                    <a:srgbClr val="FF0000"/>
                  </a:solidFill>
                </a:rPr>
                <a:t>在线教学</a:t>
              </a:r>
              <a:endParaRPr lang="zh-CN" altLang="en-US" sz="2000" b="1" dirty="0">
                <a:solidFill>
                  <a:srgbClr val="FF0000"/>
                </a:solidFill>
              </a:endParaRPr>
            </a:p>
          </p:txBody>
        </p:sp>
      </p:grpSp>
      <p:grpSp>
        <p:nvGrpSpPr>
          <p:cNvPr id="155" name="组合 154"/>
          <p:cNvGrpSpPr/>
          <p:nvPr/>
        </p:nvGrpSpPr>
        <p:grpSpPr>
          <a:xfrm>
            <a:off x="3042753" y="2126853"/>
            <a:ext cx="1037760" cy="1020256"/>
            <a:chOff x="3042753" y="2126853"/>
            <a:chExt cx="1037760" cy="1020256"/>
          </a:xfrm>
        </p:grpSpPr>
        <p:sp>
          <p:nvSpPr>
            <p:cNvPr id="126" name="矩形: 圆角 16"/>
            <p:cNvSpPr/>
            <p:nvPr/>
          </p:nvSpPr>
          <p:spPr>
            <a:xfrm rot="2700000">
              <a:off x="3051505" y="2118101"/>
              <a:ext cx="1020256" cy="1037760"/>
            </a:xfrm>
            <a:prstGeom prst="roundRect">
              <a:avLst>
                <a:gd name="adj" fmla="val 4735"/>
              </a:avLst>
            </a:prstGeom>
            <a:solidFill>
              <a:schemeClr val="bg1"/>
            </a:solidFill>
            <a:ln>
              <a:noFill/>
            </a:ln>
            <a:effectLst>
              <a:outerShdw blurRad="190500" dist="38100" dir="2700000" algn="tl" rotWithShape="0">
                <a:srgbClr val="00FFCC">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2F2F2"/>
                </a:solidFill>
                <a:effectLst/>
                <a:uLnTx/>
                <a:uFillTx/>
                <a:latin typeface="Arial" panose="020B0604020202090204" pitchFamily="34" charset="0"/>
                <a:ea typeface="微软雅黑 Light" panose="020B0502040204020203" pitchFamily="34" charset="-122"/>
                <a:cs typeface="+mn-cs"/>
              </a:endParaRPr>
            </a:p>
          </p:txBody>
        </p:sp>
        <p:sp>
          <p:nvSpPr>
            <p:cNvPr id="154" name="文本框 153"/>
            <p:cNvSpPr txBox="1"/>
            <p:nvPr/>
          </p:nvSpPr>
          <p:spPr>
            <a:xfrm>
              <a:off x="3054576" y="2447385"/>
              <a:ext cx="989376" cy="400110"/>
            </a:xfrm>
            <a:prstGeom prst="rect">
              <a:avLst/>
            </a:prstGeom>
            <a:noFill/>
          </p:spPr>
          <p:txBody>
            <a:bodyPr wrap="square" rtlCol="0">
              <a:spAutoFit/>
            </a:bodyPr>
            <a:lstStyle/>
            <a:p>
              <a:pPr algn="ctr"/>
              <a:r>
                <a:rPr lang="zh-CN" altLang="en-US" sz="2000" b="1" dirty="0" smtClean="0">
                  <a:solidFill>
                    <a:srgbClr val="FFC000"/>
                  </a:solidFill>
                </a:rPr>
                <a:t>直播</a:t>
              </a:r>
              <a:endParaRPr lang="zh-CN" altLang="en-US" sz="2000" b="1" dirty="0">
                <a:solidFill>
                  <a:srgbClr val="FFC000"/>
                </a:solidFill>
              </a:endParaRPr>
            </a:p>
          </p:txBody>
        </p:sp>
      </p:grpSp>
      <p:sp>
        <p:nvSpPr>
          <p:cNvPr id="157" name="文本框 156"/>
          <p:cNvSpPr txBox="1"/>
          <p:nvPr/>
        </p:nvSpPr>
        <p:spPr>
          <a:xfrm>
            <a:off x="490147" y="3553178"/>
            <a:ext cx="446492" cy="2062103"/>
          </a:xfrm>
          <a:prstGeom prst="rect">
            <a:avLst/>
          </a:prstGeom>
          <a:noFill/>
        </p:spPr>
        <p:txBody>
          <a:bodyPr wrap="square">
            <a:spAutoFit/>
          </a:bodyPr>
          <a:lstStyle/>
          <a:p>
            <a:pPr>
              <a:defRPr/>
            </a:pPr>
            <a:r>
              <a:rPr lang="zh-CN" altLang="en-US" sz="3200" b="1" dirty="0">
                <a:solidFill>
                  <a:srgbClr val="99FFCC"/>
                </a:solidFill>
                <a:latin typeface="微软雅黑" panose="020B0503020204020204" pitchFamily="34" charset="-122"/>
                <a:ea typeface="微软雅黑" panose="020B0503020204020204" pitchFamily="34" charset="-122"/>
              </a:rPr>
              <a:t>互联网</a:t>
            </a:r>
            <a:r>
              <a:rPr lang="en-US" altLang="zh-CN" sz="3200" b="1" dirty="0">
                <a:solidFill>
                  <a:srgbClr val="99FFCC"/>
                </a:solidFill>
                <a:latin typeface="微软雅黑" panose="020B0503020204020204" pitchFamily="34" charset="-122"/>
                <a:ea typeface="微软雅黑" panose="020B0503020204020204" pitchFamily="34" charset="-122"/>
              </a:rPr>
              <a:t>+</a:t>
            </a:r>
            <a:endParaRPr lang="zh-CN" altLang="en-US" sz="3200" b="1" dirty="0">
              <a:solidFill>
                <a:srgbClr val="99FFCC"/>
              </a:solidFill>
              <a:latin typeface="微软雅黑" panose="020B0503020204020204" pitchFamily="34" charset="-122"/>
              <a:ea typeface="微软雅黑" panose="020B0503020204020204" pitchFamily="34" charset="-122"/>
            </a:endParaRPr>
          </a:p>
        </p:txBody>
      </p:sp>
      <p:sp>
        <p:nvSpPr>
          <p:cNvPr id="159" name="文本框 158"/>
          <p:cNvSpPr txBox="1"/>
          <p:nvPr/>
        </p:nvSpPr>
        <p:spPr>
          <a:xfrm>
            <a:off x="11126505" y="3493968"/>
            <a:ext cx="446492" cy="2062103"/>
          </a:xfrm>
          <a:prstGeom prst="rect">
            <a:avLst/>
          </a:prstGeom>
          <a:noFill/>
        </p:spPr>
        <p:txBody>
          <a:bodyPr wrap="square">
            <a:spAutoFit/>
          </a:bodyPr>
          <a:lstStyle/>
          <a:p>
            <a:pPr>
              <a:defRPr/>
            </a:pPr>
            <a:r>
              <a:rPr lang="zh-CN" altLang="en-US" sz="3200" b="1" dirty="0" smtClean="0">
                <a:solidFill>
                  <a:srgbClr val="99FFCC"/>
                </a:solidFill>
                <a:latin typeface="微软雅黑" panose="020B0503020204020204" pitchFamily="34" charset="-122"/>
                <a:ea typeface="微软雅黑" panose="020B0503020204020204" pitchFamily="34" charset="-122"/>
              </a:rPr>
              <a:t>大数据</a:t>
            </a:r>
            <a:r>
              <a:rPr lang="en-US" altLang="zh-CN" sz="3200" b="1" dirty="0" smtClean="0">
                <a:solidFill>
                  <a:srgbClr val="99FFCC"/>
                </a:solidFill>
                <a:latin typeface="微软雅黑" panose="020B0503020204020204" pitchFamily="34" charset="-122"/>
                <a:ea typeface="微软雅黑" panose="020B0503020204020204" pitchFamily="34" charset="-122"/>
              </a:rPr>
              <a:t>+</a:t>
            </a:r>
            <a:endParaRPr lang="zh-CN" altLang="en-US" sz="3200" b="1" dirty="0">
              <a:solidFill>
                <a:srgbClr val="99FFCC"/>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500"/>
                                        <p:tgtEl>
                                          <p:spTgt spid="15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8"/>
                                        </p:tgtEl>
                                        <p:attrNameLst>
                                          <p:attrName>style.visibility</p:attrName>
                                        </p:attrNameLst>
                                      </p:cBhvr>
                                      <p:to>
                                        <p:strVal val="visible"/>
                                      </p:to>
                                    </p:set>
                                    <p:animEffect transition="in" filter="fade">
                                      <p:cBhvr>
                                        <p:cTn id="14" dur="500"/>
                                        <p:tgtEl>
                                          <p:spTgt spid="15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9"/>
                                        </p:tgtEl>
                                        <p:attrNameLst>
                                          <p:attrName>style.visibility</p:attrName>
                                        </p:attrNameLst>
                                      </p:cBhvr>
                                      <p:to>
                                        <p:strVal val="visible"/>
                                      </p:to>
                                    </p:set>
                                    <p:animEffect transition="in" filter="fade">
                                      <p:cBhvr>
                                        <p:cTn id="17" dur="500"/>
                                        <p:tgtEl>
                                          <p:spTgt spid="15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fade">
                                      <p:cBhvr>
                                        <p:cTn id="20" dur="250"/>
                                        <p:tgtEl>
                                          <p:spTgt spid="90"/>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250"/>
                                        <p:tgtEl>
                                          <p:spTgt spid="91"/>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250"/>
                                        <p:tgtEl>
                                          <p:spTgt spid="94"/>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250"/>
                                        <p:tgtEl>
                                          <p:spTgt spid="95"/>
                                        </p:tgtEl>
                                      </p:cBhvr>
                                    </p:animEffect>
                                  </p:childTnLst>
                                </p:cTn>
                              </p:par>
                            </p:childTnLst>
                          </p:cTn>
                        </p:par>
                        <p:par>
                          <p:cTn id="33" fill="hold">
                            <p:stCondLst>
                              <p:cond delay="1750"/>
                            </p:stCondLst>
                            <p:childTnLst>
                              <p:par>
                                <p:cTn id="34" presetID="53" presetClass="entr" presetSubtype="16" fill="hold" nodeType="afterEffect">
                                  <p:stCondLst>
                                    <p:cond delay="0"/>
                                  </p:stCondLst>
                                  <p:childTnLst>
                                    <p:set>
                                      <p:cBhvr>
                                        <p:cTn id="35" dur="1" fill="hold">
                                          <p:stCondLst>
                                            <p:cond delay="0"/>
                                          </p:stCondLst>
                                        </p:cTn>
                                        <p:tgtEl>
                                          <p:spTgt spid="141"/>
                                        </p:tgtEl>
                                        <p:attrNameLst>
                                          <p:attrName>style.visibility</p:attrName>
                                        </p:attrNameLst>
                                      </p:cBhvr>
                                      <p:to>
                                        <p:strVal val="visible"/>
                                      </p:to>
                                    </p:set>
                                    <p:anim calcmode="lin" valueType="num">
                                      <p:cBhvr>
                                        <p:cTn id="36" dur="250" fill="hold"/>
                                        <p:tgtEl>
                                          <p:spTgt spid="141"/>
                                        </p:tgtEl>
                                        <p:attrNameLst>
                                          <p:attrName>ppt_w</p:attrName>
                                        </p:attrNameLst>
                                      </p:cBhvr>
                                      <p:tavLst>
                                        <p:tav tm="0">
                                          <p:val>
                                            <p:fltVal val="0"/>
                                          </p:val>
                                        </p:tav>
                                        <p:tav tm="100000">
                                          <p:val>
                                            <p:strVal val="#ppt_w"/>
                                          </p:val>
                                        </p:tav>
                                      </p:tavLst>
                                    </p:anim>
                                    <p:anim calcmode="lin" valueType="num">
                                      <p:cBhvr>
                                        <p:cTn id="37" dur="250" fill="hold"/>
                                        <p:tgtEl>
                                          <p:spTgt spid="141"/>
                                        </p:tgtEl>
                                        <p:attrNameLst>
                                          <p:attrName>ppt_h</p:attrName>
                                        </p:attrNameLst>
                                      </p:cBhvr>
                                      <p:tavLst>
                                        <p:tav tm="0">
                                          <p:val>
                                            <p:fltVal val="0"/>
                                          </p:val>
                                        </p:tav>
                                        <p:tav tm="100000">
                                          <p:val>
                                            <p:strVal val="#ppt_h"/>
                                          </p:val>
                                        </p:tav>
                                      </p:tavLst>
                                    </p:anim>
                                    <p:animEffect transition="in" filter="fade">
                                      <p:cBhvr>
                                        <p:cTn id="38" dur="250"/>
                                        <p:tgtEl>
                                          <p:spTgt spid="141"/>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152"/>
                                        </p:tgtEl>
                                        <p:attrNameLst>
                                          <p:attrName>style.visibility</p:attrName>
                                        </p:attrNameLst>
                                      </p:cBhvr>
                                      <p:to>
                                        <p:strVal val="visible"/>
                                      </p:to>
                                    </p:set>
                                    <p:anim calcmode="lin" valueType="num">
                                      <p:cBhvr>
                                        <p:cTn id="42" dur="250" fill="hold"/>
                                        <p:tgtEl>
                                          <p:spTgt spid="152"/>
                                        </p:tgtEl>
                                        <p:attrNameLst>
                                          <p:attrName>ppt_w</p:attrName>
                                        </p:attrNameLst>
                                      </p:cBhvr>
                                      <p:tavLst>
                                        <p:tav tm="0">
                                          <p:val>
                                            <p:fltVal val="0"/>
                                          </p:val>
                                        </p:tav>
                                        <p:tav tm="100000">
                                          <p:val>
                                            <p:strVal val="#ppt_w"/>
                                          </p:val>
                                        </p:tav>
                                      </p:tavLst>
                                    </p:anim>
                                    <p:anim calcmode="lin" valueType="num">
                                      <p:cBhvr>
                                        <p:cTn id="43" dur="250" fill="hold"/>
                                        <p:tgtEl>
                                          <p:spTgt spid="152"/>
                                        </p:tgtEl>
                                        <p:attrNameLst>
                                          <p:attrName>ppt_h</p:attrName>
                                        </p:attrNameLst>
                                      </p:cBhvr>
                                      <p:tavLst>
                                        <p:tav tm="0">
                                          <p:val>
                                            <p:fltVal val="0"/>
                                          </p:val>
                                        </p:tav>
                                        <p:tav tm="100000">
                                          <p:val>
                                            <p:strVal val="#ppt_h"/>
                                          </p:val>
                                        </p:tav>
                                      </p:tavLst>
                                    </p:anim>
                                    <p:animEffect transition="in" filter="fade">
                                      <p:cBhvr>
                                        <p:cTn id="44" dur="250"/>
                                        <p:tgtEl>
                                          <p:spTgt spid="152"/>
                                        </p:tgtEl>
                                      </p:cBhvr>
                                    </p:animEffect>
                                  </p:childTnLst>
                                </p:cTn>
                              </p:par>
                            </p:childTnLst>
                          </p:cTn>
                        </p:par>
                        <p:par>
                          <p:cTn id="45" fill="hold">
                            <p:stCondLst>
                              <p:cond delay="2250"/>
                            </p:stCondLst>
                            <p:childTnLst>
                              <p:par>
                                <p:cTn id="46" presetID="53" presetClass="entr" presetSubtype="16" fill="hold" nodeType="afterEffect">
                                  <p:stCondLst>
                                    <p:cond delay="0"/>
                                  </p:stCondLst>
                                  <p:childTnLst>
                                    <p:set>
                                      <p:cBhvr>
                                        <p:cTn id="47" dur="1" fill="hold">
                                          <p:stCondLst>
                                            <p:cond delay="0"/>
                                          </p:stCondLst>
                                        </p:cTn>
                                        <p:tgtEl>
                                          <p:spTgt spid="132"/>
                                        </p:tgtEl>
                                        <p:attrNameLst>
                                          <p:attrName>style.visibility</p:attrName>
                                        </p:attrNameLst>
                                      </p:cBhvr>
                                      <p:to>
                                        <p:strVal val="visible"/>
                                      </p:to>
                                    </p:set>
                                    <p:anim calcmode="lin" valueType="num">
                                      <p:cBhvr>
                                        <p:cTn id="48" dur="500" fill="hold"/>
                                        <p:tgtEl>
                                          <p:spTgt spid="132"/>
                                        </p:tgtEl>
                                        <p:attrNameLst>
                                          <p:attrName>ppt_w</p:attrName>
                                        </p:attrNameLst>
                                      </p:cBhvr>
                                      <p:tavLst>
                                        <p:tav tm="0">
                                          <p:val>
                                            <p:fltVal val="0"/>
                                          </p:val>
                                        </p:tav>
                                        <p:tav tm="100000">
                                          <p:val>
                                            <p:strVal val="#ppt_w"/>
                                          </p:val>
                                        </p:tav>
                                      </p:tavLst>
                                    </p:anim>
                                    <p:anim calcmode="lin" valueType="num">
                                      <p:cBhvr>
                                        <p:cTn id="49" dur="500" fill="hold"/>
                                        <p:tgtEl>
                                          <p:spTgt spid="132"/>
                                        </p:tgtEl>
                                        <p:attrNameLst>
                                          <p:attrName>ppt_h</p:attrName>
                                        </p:attrNameLst>
                                      </p:cBhvr>
                                      <p:tavLst>
                                        <p:tav tm="0">
                                          <p:val>
                                            <p:fltVal val="0"/>
                                          </p:val>
                                        </p:tav>
                                        <p:tav tm="100000">
                                          <p:val>
                                            <p:strVal val="#ppt_h"/>
                                          </p:val>
                                        </p:tav>
                                      </p:tavLst>
                                    </p:anim>
                                    <p:animEffect transition="in" filter="fade">
                                      <p:cBhvr>
                                        <p:cTn id="50" dur="500"/>
                                        <p:tgtEl>
                                          <p:spTgt spid="132"/>
                                        </p:tgtEl>
                                      </p:cBhvr>
                                    </p:animEffect>
                                  </p:childTnLst>
                                </p:cTn>
                              </p:par>
                            </p:childTnLst>
                          </p:cTn>
                        </p:par>
                        <p:par>
                          <p:cTn id="51" fill="hold">
                            <p:stCondLst>
                              <p:cond delay="2750"/>
                            </p:stCondLst>
                            <p:childTnLst>
                              <p:par>
                                <p:cTn id="52" presetID="53" presetClass="entr" presetSubtype="16" fill="hold" nodeType="afterEffect">
                                  <p:stCondLst>
                                    <p:cond delay="0"/>
                                  </p:stCondLst>
                                  <p:childTnLst>
                                    <p:set>
                                      <p:cBhvr>
                                        <p:cTn id="53" dur="1" fill="hold">
                                          <p:stCondLst>
                                            <p:cond delay="0"/>
                                          </p:stCondLst>
                                        </p:cTn>
                                        <p:tgtEl>
                                          <p:spTgt spid="149"/>
                                        </p:tgtEl>
                                        <p:attrNameLst>
                                          <p:attrName>style.visibility</p:attrName>
                                        </p:attrNameLst>
                                      </p:cBhvr>
                                      <p:to>
                                        <p:strVal val="visible"/>
                                      </p:to>
                                    </p:set>
                                    <p:anim calcmode="lin" valueType="num">
                                      <p:cBhvr>
                                        <p:cTn id="54" dur="500" fill="hold"/>
                                        <p:tgtEl>
                                          <p:spTgt spid="149"/>
                                        </p:tgtEl>
                                        <p:attrNameLst>
                                          <p:attrName>ppt_w</p:attrName>
                                        </p:attrNameLst>
                                      </p:cBhvr>
                                      <p:tavLst>
                                        <p:tav tm="0">
                                          <p:val>
                                            <p:fltVal val="0"/>
                                          </p:val>
                                        </p:tav>
                                        <p:tav tm="100000">
                                          <p:val>
                                            <p:strVal val="#ppt_w"/>
                                          </p:val>
                                        </p:tav>
                                      </p:tavLst>
                                    </p:anim>
                                    <p:anim calcmode="lin" valueType="num">
                                      <p:cBhvr>
                                        <p:cTn id="55" dur="500" fill="hold"/>
                                        <p:tgtEl>
                                          <p:spTgt spid="149"/>
                                        </p:tgtEl>
                                        <p:attrNameLst>
                                          <p:attrName>ppt_h</p:attrName>
                                        </p:attrNameLst>
                                      </p:cBhvr>
                                      <p:tavLst>
                                        <p:tav tm="0">
                                          <p:val>
                                            <p:fltVal val="0"/>
                                          </p:val>
                                        </p:tav>
                                        <p:tav tm="100000">
                                          <p:val>
                                            <p:strVal val="#ppt_h"/>
                                          </p:val>
                                        </p:tav>
                                      </p:tavLst>
                                    </p:anim>
                                    <p:animEffect transition="in" filter="fade">
                                      <p:cBhvr>
                                        <p:cTn id="56" dur="500"/>
                                        <p:tgtEl>
                                          <p:spTgt spid="149"/>
                                        </p:tgtEl>
                                      </p:cBhvr>
                                    </p:animEffect>
                                  </p:childTnLst>
                                </p:cTn>
                              </p:par>
                            </p:childTnLst>
                          </p:cTn>
                        </p:par>
                        <p:par>
                          <p:cTn id="57" fill="hold">
                            <p:stCondLst>
                              <p:cond delay="3250"/>
                            </p:stCondLst>
                            <p:childTnLst>
                              <p:par>
                                <p:cTn id="58" presetID="53" presetClass="entr" presetSubtype="16" fill="hold" nodeType="afterEffect">
                                  <p:stCondLst>
                                    <p:cond delay="0"/>
                                  </p:stCondLst>
                                  <p:childTnLst>
                                    <p:set>
                                      <p:cBhvr>
                                        <p:cTn id="59" dur="1" fill="hold">
                                          <p:stCondLst>
                                            <p:cond delay="0"/>
                                          </p:stCondLst>
                                        </p:cTn>
                                        <p:tgtEl>
                                          <p:spTgt spid="135"/>
                                        </p:tgtEl>
                                        <p:attrNameLst>
                                          <p:attrName>style.visibility</p:attrName>
                                        </p:attrNameLst>
                                      </p:cBhvr>
                                      <p:to>
                                        <p:strVal val="visible"/>
                                      </p:to>
                                    </p:set>
                                    <p:anim calcmode="lin" valueType="num">
                                      <p:cBhvr>
                                        <p:cTn id="60" dur="250" fill="hold"/>
                                        <p:tgtEl>
                                          <p:spTgt spid="135"/>
                                        </p:tgtEl>
                                        <p:attrNameLst>
                                          <p:attrName>ppt_w</p:attrName>
                                        </p:attrNameLst>
                                      </p:cBhvr>
                                      <p:tavLst>
                                        <p:tav tm="0">
                                          <p:val>
                                            <p:fltVal val="0"/>
                                          </p:val>
                                        </p:tav>
                                        <p:tav tm="100000">
                                          <p:val>
                                            <p:strVal val="#ppt_w"/>
                                          </p:val>
                                        </p:tav>
                                      </p:tavLst>
                                    </p:anim>
                                    <p:anim calcmode="lin" valueType="num">
                                      <p:cBhvr>
                                        <p:cTn id="61" dur="250" fill="hold"/>
                                        <p:tgtEl>
                                          <p:spTgt spid="135"/>
                                        </p:tgtEl>
                                        <p:attrNameLst>
                                          <p:attrName>ppt_h</p:attrName>
                                        </p:attrNameLst>
                                      </p:cBhvr>
                                      <p:tavLst>
                                        <p:tav tm="0">
                                          <p:val>
                                            <p:fltVal val="0"/>
                                          </p:val>
                                        </p:tav>
                                        <p:tav tm="100000">
                                          <p:val>
                                            <p:strVal val="#ppt_h"/>
                                          </p:val>
                                        </p:tav>
                                      </p:tavLst>
                                    </p:anim>
                                    <p:animEffect transition="in" filter="fade">
                                      <p:cBhvr>
                                        <p:cTn id="62" dur="250"/>
                                        <p:tgtEl>
                                          <p:spTgt spid="135"/>
                                        </p:tgtEl>
                                      </p:cBhvr>
                                    </p:animEffect>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34"/>
                                        </p:tgtEl>
                                        <p:attrNameLst>
                                          <p:attrName>style.visibility</p:attrName>
                                        </p:attrNameLst>
                                      </p:cBhvr>
                                      <p:to>
                                        <p:strVal val="visible"/>
                                      </p:to>
                                    </p:set>
                                    <p:anim calcmode="lin" valueType="num">
                                      <p:cBhvr>
                                        <p:cTn id="66" dur="250" fill="hold"/>
                                        <p:tgtEl>
                                          <p:spTgt spid="134"/>
                                        </p:tgtEl>
                                        <p:attrNameLst>
                                          <p:attrName>ppt_w</p:attrName>
                                        </p:attrNameLst>
                                      </p:cBhvr>
                                      <p:tavLst>
                                        <p:tav tm="0">
                                          <p:val>
                                            <p:fltVal val="0"/>
                                          </p:val>
                                        </p:tav>
                                        <p:tav tm="100000">
                                          <p:val>
                                            <p:strVal val="#ppt_w"/>
                                          </p:val>
                                        </p:tav>
                                      </p:tavLst>
                                    </p:anim>
                                    <p:anim calcmode="lin" valueType="num">
                                      <p:cBhvr>
                                        <p:cTn id="67" dur="250" fill="hold"/>
                                        <p:tgtEl>
                                          <p:spTgt spid="134"/>
                                        </p:tgtEl>
                                        <p:attrNameLst>
                                          <p:attrName>ppt_h</p:attrName>
                                        </p:attrNameLst>
                                      </p:cBhvr>
                                      <p:tavLst>
                                        <p:tav tm="0">
                                          <p:val>
                                            <p:fltVal val="0"/>
                                          </p:val>
                                        </p:tav>
                                        <p:tav tm="100000">
                                          <p:val>
                                            <p:strVal val="#ppt_h"/>
                                          </p:val>
                                        </p:tav>
                                      </p:tavLst>
                                    </p:anim>
                                    <p:animEffect transition="in" filter="fade">
                                      <p:cBhvr>
                                        <p:cTn id="68" dur="250"/>
                                        <p:tgtEl>
                                          <p:spTgt spid="134"/>
                                        </p:tgtEl>
                                      </p:cBhvr>
                                    </p:animEffect>
                                  </p:childTnLst>
                                </p:cTn>
                              </p:par>
                            </p:childTnLst>
                          </p:cTn>
                        </p:par>
                        <p:par>
                          <p:cTn id="69" fill="hold">
                            <p:stCondLst>
                              <p:cond delay="3750"/>
                            </p:stCondLst>
                            <p:childTnLst>
                              <p:par>
                                <p:cTn id="70" presetID="10" presetClass="entr" presetSubtype="0" fill="hold" grpId="0" nodeType="afterEffect">
                                  <p:stCondLst>
                                    <p:cond delay="0"/>
                                  </p:stCondLst>
                                  <p:childTnLst>
                                    <p:set>
                                      <p:cBhvr>
                                        <p:cTn id="71" dur="1" fill="hold">
                                          <p:stCondLst>
                                            <p:cond delay="0"/>
                                          </p:stCondLst>
                                        </p:cTn>
                                        <p:tgtEl>
                                          <p:spTgt spid="93"/>
                                        </p:tgtEl>
                                        <p:attrNameLst>
                                          <p:attrName>style.visibility</p:attrName>
                                        </p:attrNameLst>
                                      </p:cBhvr>
                                      <p:to>
                                        <p:strVal val="visible"/>
                                      </p:to>
                                    </p:set>
                                    <p:animEffect transition="in" filter="fade">
                                      <p:cBhvr>
                                        <p:cTn id="72" dur="250"/>
                                        <p:tgtEl>
                                          <p:spTgt spid="93"/>
                                        </p:tgtEl>
                                      </p:cBhvr>
                                    </p:animEffect>
                                  </p:childTnLst>
                                </p:cTn>
                              </p:par>
                            </p:childTnLst>
                          </p:cTn>
                        </p:par>
                        <p:par>
                          <p:cTn id="73" fill="hold">
                            <p:stCondLst>
                              <p:cond delay="4000"/>
                            </p:stCondLst>
                            <p:childTnLst>
                              <p:par>
                                <p:cTn id="74" presetID="53" presetClass="entr" presetSubtype="16" fill="hold" nodeType="afterEffect">
                                  <p:stCondLst>
                                    <p:cond delay="0"/>
                                  </p:stCondLst>
                                  <p:childTnLst>
                                    <p:set>
                                      <p:cBhvr>
                                        <p:cTn id="75" dur="1" fill="hold">
                                          <p:stCondLst>
                                            <p:cond delay="0"/>
                                          </p:stCondLst>
                                        </p:cTn>
                                        <p:tgtEl>
                                          <p:spTgt spid="140"/>
                                        </p:tgtEl>
                                        <p:attrNameLst>
                                          <p:attrName>style.visibility</p:attrName>
                                        </p:attrNameLst>
                                      </p:cBhvr>
                                      <p:to>
                                        <p:strVal val="visible"/>
                                      </p:to>
                                    </p:set>
                                    <p:anim calcmode="lin" valueType="num">
                                      <p:cBhvr>
                                        <p:cTn id="76" dur="250" fill="hold"/>
                                        <p:tgtEl>
                                          <p:spTgt spid="140"/>
                                        </p:tgtEl>
                                        <p:attrNameLst>
                                          <p:attrName>ppt_w</p:attrName>
                                        </p:attrNameLst>
                                      </p:cBhvr>
                                      <p:tavLst>
                                        <p:tav tm="0">
                                          <p:val>
                                            <p:fltVal val="0"/>
                                          </p:val>
                                        </p:tav>
                                        <p:tav tm="100000">
                                          <p:val>
                                            <p:strVal val="#ppt_w"/>
                                          </p:val>
                                        </p:tav>
                                      </p:tavLst>
                                    </p:anim>
                                    <p:anim calcmode="lin" valueType="num">
                                      <p:cBhvr>
                                        <p:cTn id="77" dur="250" fill="hold"/>
                                        <p:tgtEl>
                                          <p:spTgt spid="140"/>
                                        </p:tgtEl>
                                        <p:attrNameLst>
                                          <p:attrName>ppt_h</p:attrName>
                                        </p:attrNameLst>
                                      </p:cBhvr>
                                      <p:tavLst>
                                        <p:tav tm="0">
                                          <p:val>
                                            <p:fltVal val="0"/>
                                          </p:val>
                                        </p:tav>
                                        <p:tav tm="100000">
                                          <p:val>
                                            <p:strVal val="#ppt_h"/>
                                          </p:val>
                                        </p:tav>
                                      </p:tavLst>
                                    </p:anim>
                                    <p:animEffect transition="in" filter="fade">
                                      <p:cBhvr>
                                        <p:cTn id="78" dur="250"/>
                                        <p:tgtEl>
                                          <p:spTgt spid="140"/>
                                        </p:tgtEl>
                                      </p:cBhvr>
                                    </p:animEffect>
                                  </p:childTnLst>
                                </p:cTn>
                              </p:par>
                            </p:childTnLst>
                          </p:cTn>
                        </p:par>
                        <p:par>
                          <p:cTn id="79" fill="hold">
                            <p:stCondLst>
                              <p:cond delay="4250"/>
                            </p:stCondLst>
                            <p:childTnLst>
                              <p:par>
                                <p:cTn id="80" presetID="53" presetClass="entr" presetSubtype="16" fill="hold" nodeType="afterEffect">
                                  <p:stCondLst>
                                    <p:cond delay="0"/>
                                  </p:stCondLst>
                                  <p:childTnLst>
                                    <p:set>
                                      <p:cBhvr>
                                        <p:cTn id="81" dur="1" fill="hold">
                                          <p:stCondLst>
                                            <p:cond delay="0"/>
                                          </p:stCondLst>
                                        </p:cTn>
                                        <p:tgtEl>
                                          <p:spTgt spid="153"/>
                                        </p:tgtEl>
                                        <p:attrNameLst>
                                          <p:attrName>style.visibility</p:attrName>
                                        </p:attrNameLst>
                                      </p:cBhvr>
                                      <p:to>
                                        <p:strVal val="visible"/>
                                      </p:to>
                                    </p:set>
                                    <p:anim calcmode="lin" valueType="num">
                                      <p:cBhvr>
                                        <p:cTn id="82" dur="500" fill="hold"/>
                                        <p:tgtEl>
                                          <p:spTgt spid="153"/>
                                        </p:tgtEl>
                                        <p:attrNameLst>
                                          <p:attrName>ppt_w</p:attrName>
                                        </p:attrNameLst>
                                      </p:cBhvr>
                                      <p:tavLst>
                                        <p:tav tm="0">
                                          <p:val>
                                            <p:fltVal val="0"/>
                                          </p:val>
                                        </p:tav>
                                        <p:tav tm="100000">
                                          <p:val>
                                            <p:strVal val="#ppt_w"/>
                                          </p:val>
                                        </p:tav>
                                      </p:tavLst>
                                    </p:anim>
                                    <p:anim calcmode="lin" valueType="num">
                                      <p:cBhvr>
                                        <p:cTn id="83" dur="500" fill="hold"/>
                                        <p:tgtEl>
                                          <p:spTgt spid="153"/>
                                        </p:tgtEl>
                                        <p:attrNameLst>
                                          <p:attrName>ppt_h</p:attrName>
                                        </p:attrNameLst>
                                      </p:cBhvr>
                                      <p:tavLst>
                                        <p:tav tm="0">
                                          <p:val>
                                            <p:fltVal val="0"/>
                                          </p:val>
                                        </p:tav>
                                        <p:tav tm="100000">
                                          <p:val>
                                            <p:strVal val="#ppt_h"/>
                                          </p:val>
                                        </p:tav>
                                      </p:tavLst>
                                    </p:anim>
                                    <p:animEffect transition="in" filter="fade">
                                      <p:cBhvr>
                                        <p:cTn id="84" dur="500"/>
                                        <p:tgtEl>
                                          <p:spTgt spid="15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fade">
                                      <p:cBhvr>
                                        <p:cTn id="87" dur="250"/>
                                        <p:tgtEl>
                                          <p:spTgt spid="88"/>
                                        </p:tgtEl>
                                      </p:cBhvr>
                                    </p:animEffect>
                                  </p:childTnLst>
                                </p:cTn>
                              </p:par>
                            </p:childTnLst>
                          </p:cTn>
                        </p:par>
                        <p:par>
                          <p:cTn id="88" fill="hold">
                            <p:stCondLst>
                              <p:cond delay="4750"/>
                            </p:stCondLst>
                            <p:childTnLst>
                              <p:par>
                                <p:cTn id="89" presetID="53" presetClass="entr" presetSubtype="16" fill="hold" nodeType="afterEffect">
                                  <p:stCondLst>
                                    <p:cond delay="0"/>
                                  </p:stCondLst>
                                  <p:childTnLst>
                                    <p:set>
                                      <p:cBhvr>
                                        <p:cTn id="90" dur="1" fill="hold">
                                          <p:stCondLst>
                                            <p:cond delay="0"/>
                                          </p:stCondLst>
                                        </p:cTn>
                                        <p:tgtEl>
                                          <p:spTgt spid="147"/>
                                        </p:tgtEl>
                                        <p:attrNameLst>
                                          <p:attrName>style.visibility</p:attrName>
                                        </p:attrNameLst>
                                      </p:cBhvr>
                                      <p:to>
                                        <p:strVal val="visible"/>
                                      </p:to>
                                    </p:set>
                                    <p:anim calcmode="lin" valueType="num">
                                      <p:cBhvr>
                                        <p:cTn id="91" dur="250" fill="hold"/>
                                        <p:tgtEl>
                                          <p:spTgt spid="147"/>
                                        </p:tgtEl>
                                        <p:attrNameLst>
                                          <p:attrName>ppt_w</p:attrName>
                                        </p:attrNameLst>
                                      </p:cBhvr>
                                      <p:tavLst>
                                        <p:tav tm="0">
                                          <p:val>
                                            <p:fltVal val="0"/>
                                          </p:val>
                                        </p:tav>
                                        <p:tav tm="100000">
                                          <p:val>
                                            <p:strVal val="#ppt_w"/>
                                          </p:val>
                                        </p:tav>
                                      </p:tavLst>
                                    </p:anim>
                                    <p:anim calcmode="lin" valueType="num">
                                      <p:cBhvr>
                                        <p:cTn id="92" dur="250" fill="hold"/>
                                        <p:tgtEl>
                                          <p:spTgt spid="147"/>
                                        </p:tgtEl>
                                        <p:attrNameLst>
                                          <p:attrName>ppt_h</p:attrName>
                                        </p:attrNameLst>
                                      </p:cBhvr>
                                      <p:tavLst>
                                        <p:tav tm="0">
                                          <p:val>
                                            <p:fltVal val="0"/>
                                          </p:val>
                                        </p:tav>
                                        <p:tav tm="100000">
                                          <p:val>
                                            <p:strVal val="#ppt_h"/>
                                          </p:val>
                                        </p:tav>
                                      </p:tavLst>
                                    </p:anim>
                                    <p:animEffect transition="in" filter="fade">
                                      <p:cBhvr>
                                        <p:cTn id="93" dur="250"/>
                                        <p:tgtEl>
                                          <p:spTgt spid="147"/>
                                        </p:tgtEl>
                                      </p:cBhvr>
                                    </p:animEffect>
                                  </p:childTnLst>
                                </p:cTn>
                              </p:par>
                            </p:childTnLst>
                          </p:cTn>
                        </p:par>
                        <p:par>
                          <p:cTn id="94" fill="hold">
                            <p:stCondLst>
                              <p:cond delay="5000"/>
                            </p:stCondLst>
                            <p:childTnLst>
                              <p:par>
                                <p:cTn id="95" presetID="53" presetClass="entr" presetSubtype="16" fill="hold" nodeType="afterEffect">
                                  <p:stCondLst>
                                    <p:cond delay="0"/>
                                  </p:stCondLst>
                                  <p:childTnLst>
                                    <p:set>
                                      <p:cBhvr>
                                        <p:cTn id="96" dur="1" fill="hold">
                                          <p:stCondLst>
                                            <p:cond delay="0"/>
                                          </p:stCondLst>
                                        </p:cTn>
                                        <p:tgtEl>
                                          <p:spTgt spid="139"/>
                                        </p:tgtEl>
                                        <p:attrNameLst>
                                          <p:attrName>style.visibility</p:attrName>
                                        </p:attrNameLst>
                                      </p:cBhvr>
                                      <p:to>
                                        <p:strVal val="visible"/>
                                      </p:to>
                                    </p:set>
                                    <p:anim calcmode="lin" valueType="num">
                                      <p:cBhvr>
                                        <p:cTn id="97" dur="250" fill="hold"/>
                                        <p:tgtEl>
                                          <p:spTgt spid="139"/>
                                        </p:tgtEl>
                                        <p:attrNameLst>
                                          <p:attrName>ppt_w</p:attrName>
                                        </p:attrNameLst>
                                      </p:cBhvr>
                                      <p:tavLst>
                                        <p:tav tm="0">
                                          <p:val>
                                            <p:fltVal val="0"/>
                                          </p:val>
                                        </p:tav>
                                        <p:tav tm="100000">
                                          <p:val>
                                            <p:strVal val="#ppt_w"/>
                                          </p:val>
                                        </p:tav>
                                      </p:tavLst>
                                    </p:anim>
                                    <p:anim calcmode="lin" valueType="num">
                                      <p:cBhvr>
                                        <p:cTn id="98" dur="250" fill="hold"/>
                                        <p:tgtEl>
                                          <p:spTgt spid="139"/>
                                        </p:tgtEl>
                                        <p:attrNameLst>
                                          <p:attrName>ppt_h</p:attrName>
                                        </p:attrNameLst>
                                      </p:cBhvr>
                                      <p:tavLst>
                                        <p:tav tm="0">
                                          <p:val>
                                            <p:fltVal val="0"/>
                                          </p:val>
                                        </p:tav>
                                        <p:tav tm="100000">
                                          <p:val>
                                            <p:strVal val="#ppt_h"/>
                                          </p:val>
                                        </p:tav>
                                      </p:tavLst>
                                    </p:anim>
                                    <p:animEffect transition="in" filter="fade">
                                      <p:cBhvr>
                                        <p:cTn id="99" dur="250"/>
                                        <p:tgtEl>
                                          <p:spTgt spid="13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92"/>
                                        </p:tgtEl>
                                        <p:attrNameLst>
                                          <p:attrName>style.visibility</p:attrName>
                                        </p:attrNameLst>
                                      </p:cBhvr>
                                      <p:to>
                                        <p:strVal val="visible"/>
                                      </p:to>
                                    </p:set>
                                    <p:animEffect transition="in" filter="fade">
                                      <p:cBhvr>
                                        <p:cTn id="102" dur="250"/>
                                        <p:tgtEl>
                                          <p:spTgt spid="92"/>
                                        </p:tgtEl>
                                      </p:cBhvr>
                                    </p:animEffect>
                                  </p:childTnLst>
                                </p:cTn>
                              </p:par>
                            </p:childTnLst>
                          </p:cTn>
                        </p:par>
                        <p:par>
                          <p:cTn id="103" fill="hold">
                            <p:stCondLst>
                              <p:cond delay="5250"/>
                            </p:stCondLst>
                            <p:childTnLst>
                              <p:par>
                                <p:cTn id="104" presetID="53" presetClass="entr" presetSubtype="16" fill="hold" nodeType="afterEffect">
                                  <p:stCondLst>
                                    <p:cond delay="0"/>
                                  </p:stCondLst>
                                  <p:childTnLst>
                                    <p:set>
                                      <p:cBhvr>
                                        <p:cTn id="105" dur="1" fill="hold">
                                          <p:stCondLst>
                                            <p:cond delay="0"/>
                                          </p:stCondLst>
                                        </p:cTn>
                                        <p:tgtEl>
                                          <p:spTgt spid="142"/>
                                        </p:tgtEl>
                                        <p:attrNameLst>
                                          <p:attrName>style.visibility</p:attrName>
                                        </p:attrNameLst>
                                      </p:cBhvr>
                                      <p:to>
                                        <p:strVal val="visible"/>
                                      </p:to>
                                    </p:set>
                                    <p:anim calcmode="lin" valueType="num">
                                      <p:cBhvr>
                                        <p:cTn id="106" dur="500" fill="hold"/>
                                        <p:tgtEl>
                                          <p:spTgt spid="142"/>
                                        </p:tgtEl>
                                        <p:attrNameLst>
                                          <p:attrName>ppt_w</p:attrName>
                                        </p:attrNameLst>
                                      </p:cBhvr>
                                      <p:tavLst>
                                        <p:tav tm="0">
                                          <p:val>
                                            <p:fltVal val="0"/>
                                          </p:val>
                                        </p:tav>
                                        <p:tav tm="100000">
                                          <p:val>
                                            <p:strVal val="#ppt_w"/>
                                          </p:val>
                                        </p:tav>
                                      </p:tavLst>
                                    </p:anim>
                                    <p:anim calcmode="lin" valueType="num">
                                      <p:cBhvr>
                                        <p:cTn id="107" dur="500" fill="hold"/>
                                        <p:tgtEl>
                                          <p:spTgt spid="142"/>
                                        </p:tgtEl>
                                        <p:attrNameLst>
                                          <p:attrName>ppt_h</p:attrName>
                                        </p:attrNameLst>
                                      </p:cBhvr>
                                      <p:tavLst>
                                        <p:tav tm="0">
                                          <p:val>
                                            <p:fltVal val="0"/>
                                          </p:val>
                                        </p:tav>
                                        <p:tav tm="100000">
                                          <p:val>
                                            <p:strVal val="#ppt_h"/>
                                          </p:val>
                                        </p:tav>
                                      </p:tavLst>
                                    </p:anim>
                                    <p:animEffect transition="in" filter="fade">
                                      <p:cBhvr>
                                        <p:cTn id="108" dur="500"/>
                                        <p:tgtEl>
                                          <p:spTgt spid="142"/>
                                        </p:tgtEl>
                                      </p:cBhvr>
                                    </p:animEffect>
                                  </p:childTnLst>
                                </p:cTn>
                              </p:par>
                            </p:childTnLst>
                          </p:cTn>
                        </p:par>
                        <p:par>
                          <p:cTn id="109" fill="hold">
                            <p:stCondLst>
                              <p:cond delay="5750"/>
                            </p:stCondLst>
                            <p:childTnLst>
                              <p:par>
                                <p:cTn id="110" presetID="53" presetClass="entr" presetSubtype="16" fill="hold" nodeType="afterEffect">
                                  <p:stCondLst>
                                    <p:cond delay="0"/>
                                  </p:stCondLst>
                                  <p:childTnLst>
                                    <p:set>
                                      <p:cBhvr>
                                        <p:cTn id="111" dur="1" fill="hold">
                                          <p:stCondLst>
                                            <p:cond delay="0"/>
                                          </p:stCondLst>
                                        </p:cTn>
                                        <p:tgtEl>
                                          <p:spTgt spid="151"/>
                                        </p:tgtEl>
                                        <p:attrNameLst>
                                          <p:attrName>style.visibility</p:attrName>
                                        </p:attrNameLst>
                                      </p:cBhvr>
                                      <p:to>
                                        <p:strVal val="visible"/>
                                      </p:to>
                                    </p:set>
                                    <p:anim calcmode="lin" valueType="num">
                                      <p:cBhvr>
                                        <p:cTn id="112" dur="500" fill="hold"/>
                                        <p:tgtEl>
                                          <p:spTgt spid="151"/>
                                        </p:tgtEl>
                                        <p:attrNameLst>
                                          <p:attrName>ppt_w</p:attrName>
                                        </p:attrNameLst>
                                      </p:cBhvr>
                                      <p:tavLst>
                                        <p:tav tm="0">
                                          <p:val>
                                            <p:fltVal val="0"/>
                                          </p:val>
                                        </p:tav>
                                        <p:tav tm="100000">
                                          <p:val>
                                            <p:strVal val="#ppt_w"/>
                                          </p:val>
                                        </p:tav>
                                      </p:tavLst>
                                    </p:anim>
                                    <p:anim calcmode="lin" valueType="num">
                                      <p:cBhvr>
                                        <p:cTn id="113" dur="500" fill="hold"/>
                                        <p:tgtEl>
                                          <p:spTgt spid="151"/>
                                        </p:tgtEl>
                                        <p:attrNameLst>
                                          <p:attrName>ppt_h</p:attrName>
                                        </p:attrNameLst>
                                      </p:cBhvr>
                                      <p:tavLst>
                                        <p:tav tm="0">
                                          <p:val>
                                            <p:fltVal val="0"/>
                                          </p:val>
                                        </p:tav>
                                        <p:tav tm="100000">
                                          <p:val>
                                            <p:strVal val="#ppt_h"/>
                                          </p:val>
                                        </p:tav>
                                      </p:tavLst>
                                    </p:anim>
                                    <p:animEffect transition="in" filter="fade">
                                      <p:cBhvr>
                                        <p:cTn id="114" dur="500"/>
                                        <p:tgtEl>
                                          <p:spTgt spid="151"/>
                                        </p:tgtEl>
                                      </p:cBhvr>
                                    </p:animEffect>
                                  </p:childTnLst>
                                </p:cTn>
                              </p:par>
                            </p:childTnLst>
                          </p:cTn>
                        </p:par>
                        <p:par>
                          <p:cTn id="115" fill="hold">
                            <p:stCondLst>
                              <p:cond delay="6250"/>
                            </p:stCondLst>
                            <p:childTnLst>
                              <p:par>
                                <p:cTn id="116" presetID="53" presetClass="entr" presetSubtype="16" fill="hold" nodeType="afterEffect">
                                  <p:stCondLst>
                                    <p:cond delay="0"/>
                                  </p:stCondLst>
                                  <p:childTnLst>
                                    <p:set>
                                      <p:cBhvr>
                                        <p:cTn id="117" dur="1" fill="hold">
                                          <p:stCondLst>
                                            <p:cond delay="0"/>
                                          </p:stCondLst>
                                        </p:cTn>
                                        <p:tgtEl>
                                          <p:spTgt spid="136"/>
                                        </p:tgtEl>
                                        <p:attrNameLst>
                                          <p:attrName>style.visibility</p:attrName>
                                        </p:attrNameLst>
                                      </p:cBhvr>
                                      <p:to>
                                        <p:strVal val="visible"/>
                                      </p:to>
                                    </p:set>
                                    <p:anim calcmode="lin" valueType="num">
                                      <p:cBhvr>
                                        <p:cTn id="118" dur="250" fill="hold"/>
                                        <p:tgtEl>
                                          <p:spTgt spid="136"/>
                                        </p:tgtEl>
                                        <p:attrNameLst>
                                          <p:attrName>ppt_w</p:attrName>
                                        </p:attrNameLst>
                                      </p:cBhvr>
                                      <p:tavLst>
                                        <p:tav tm="0">
                                          <p:val>
                                            <p:fltVal val="0"/>
                                          </p:val>
                                        </p:tav>
                                        <p:tav tm="100000">
                                          <p:val>
                                            <p:strVal val="#ppt_w"/>
                                          </p:val>
                                        </p:tav>
                                      </p:tavLst>
                                    </p:anim>
                                    <p:anim calcmode="lin" valueType="num">
                                      <p:cBhvr>
                                        <p:cTn id="119" dur="250" fill="hold"/>
                                        <p:tgtEl>
                                          <p:spTgt spid="136"/>
                                        </p:tgtEl>
                                        <p:attrNameLst>
                                          <p:attrName>ppt_h</p:attrName>
                                        </p:attrNameLst>
                                      </p:cBhvr>
                                      <p:tavLst>
                                        <p:tav tm="0">
                                          <p:val>
                                            <p:fltVal val="0"/>
                                          </p:val>
                                        </p:tav>
                                        <p:tav tm="100000">
                                          <p:val>
                                            <p:strVal val="#ppt_h"/>
                                          </p:val>
                                        </p:tav>
                                      </p:tavLst>
                                    </p:anim>
                                    <p:animEffect transition="in" filter="fade">
                                      <p:cBhvr>
                                        <p:cTn id="120" dur="250"/>
                                        <p:tgtEl>
                                          <p:spTgt spid="136"/>
                                        </p:tgtEl>
                                      </p:cBhvr>
                                    </p:animEffect>
                                  </p:childTnLst>
                                </p:cTn>
                              </p:par>
                            </p:childTnLst>
                          </p:cTn>
                        </p:par>
                        <p:par>
                          <p:cTn id="121" fill="hold">
                            <p:stCondLst>
                              <p:cond delay="6500"/>
                            </p:stCondLst>
                            <p:childTnLst>
                              <p:par>
                                <p:cTn id="122" presetID="10" presetClass="entr" presetSubtype="0" fill="hold" grpId="0" nodeType="afterEffect">
                                  <p:stCondLst>
                                    <p:cond delay="0"/>
                                  </p:stCondLst>
                                  <p:childTnLst>
                                    <p:set>
                                      <p:cBhvr>
                                        <p:cTn id="123" dur="1" fill="hold">
                                          <p:stCondLst>
                                            <p:cond delay="0"/>
                                          </p:stCondLst>
                                        </p:cTn>
                                        <p:tgtEl>
                                          <p:spTgt spid="89"/>
                                        </p:tgtEl>
                                        <p:attrNameLst>
                                          <p:attrName>style.visibility</p:attrName>
                                        </p:attrNameLst>
                                      </p:cBhvr>
                                      <p:to>
                                        <p:strVal val="visible"/>
                                      </p:to>
                                    </p:set>
                                    <p:animEffect transition="in" filter="fade">
                                      <p:cBhvr>
                                        <p:cTn id="124" dur="250"/>
                                        <p:tgtEl>
                                          <p:spTgt spid="89"/>
                                        </p:tgtEl>
                                      </p:cBhvr>
                                    </p:animEffect>
                                  </p:childTnLst>
                                </p:cTn>
                              </p:par>
                            </p:childTnLst>
                          </p:cTn>
                        </p:par>
                        <p:par>
                          <p:cTn id="125" fill="hold">
                            <p:stCondLst>
                              <p:cond delay="6750"/>
                            </p:stCondLst>
                            <p:childTnLst>
                              <p:par>
                                <p:cTn id="126" presetID="53" presetClass="entr" presetSubtype="16" fill="hold" nodeType="afterEffect">
                                  <p:stCondLst>
                                    <p:cond delay="0"/>
                                  </p:stCondLst>
                                  <p:childTnLst>
                                    <p:set>
                                      <p:cBhvr>
                                        <p:cTn id="127" dur="1" fill="hold">
                                          <p:stCondLst>
                                            <p:cond delay="0"/>
                                          </p:stCondLst>
                                        </p:cTn>
                                        <p:tgtEl>
                                          <p:spTgt spid="148"/>
                                        </p:tgtEl>
                                        <p:attrNameLst>
                                          <p:attrName>style.visibility</p:attrName>
                                        </p:attrNameLst>
                                      </p:cBhvr>
                                      <p:to>
                                        <p:strVal val="visible"/>
                                      </p:to>
                                    </p:set>
                                    <p:anim calcmode="lin" valueType="num">
                                      <p:cBhvr>
                                        <p:cTn id="128" dur="750" fill="hold"/>
                                        <p:tgtEl>
                                          <p:spTgt spid="148"/>
                                        </p:tgtEl>
                                        <p:attrNameLst>
                                          <p:attrName>ppt_w</p:attrName>
                                        </p:attrNameLst>
                                      </p:cBhvr>
                                      <p:tavLst>
                                        <p:tav tm="0">
                                          <p:val>
                                            <p:fltVal val="0"/>
                                          </p:val>
                                        </p:tav>
                                        <p:tav tm="100000">
                                          <p:val>
                                            <p:strVal val="#ppt_w"/>
                                          </p:val>
                                        </p:tav>
                                      </p:tavLst>
                                    </p:anim>
                                    <p:anim calcmode="lin" valueType="num">
                                      <p:cBhvr>
                                        <p:cTn id="129" dur="750" fill="hold"/>
                                        <p:tgtEl>
                                          <p:spTgt spid="148"/>
                                        </p:tgtEl>
                                        <p:attrNameLst>
                                          <p:attrName>ppt_h</p:attrName>
                                        </p:attrNameLst>
                                      </p:cBhvr>
                                      <p:tavLst>
                                        <p:tav tm="0">
                                          <p:val>
                                            <p:fltVal val="0"/>
                                          </p:val>
                                        </p:tav>
                                        <p:tav tm="100000">
                                          <p:val>
                                            <p:strVal val="#ppt_h"/>
                                          </p:val>
                                        </p:tav>
                                      </p:tavLst>
                                    </p:anim>
                                    <p:animEffect transition="in" filter="fade">
                                      <p:cBhvr>
                                        <p:cTn id="130" dur="750"/>
                                        <p:tgtEl>
                                          <p:spTgt spid="148"/>
                                        </p:tgtEl>
                                      </p:cBhvr>
                                    </p:animEffect>
                                  </p:childTnLst>
                                </p:cTn>
                              </p:par>
                            </p:childTnLst>
                          </p:cTn>
                        </p:par>
                        <p:par>
                          <p:cTn id="131" fill="hold">
                            <p:stCondLst>
                              <p:cond delay="7500"/>
                            </p:stCondLst>
                            <p:childTnLst>
                              <p:par>
                                <p:cTn id="132" presetID="53" presetClass="entr" presetSubtype="16" fill="hold" nodeType="afterEffect">
                                  <p:stCondLst>
                                    <p:cond delay="0"/>
                                  </p:stCondLst>
                                  <p:childTnLst>
                                    <p:set>
                                      <p:cBhvr>
                                        <p:cTn id="133" dur="1" fill="hold">
                                          <p:stCondLst>
                                            <p:cond delay="0"/>
                                          </p:stCondLst>
                                        </p:cTn>
                                        <p:tgtEl>
                                          <p:spTgt spid="155"/>
                                        </p:tgtEl>
                                        <p:attrNameLst>
                                          <p:attrName>style.visibility</p:attrName>
                                        </p:attrNameLst>
                                      </p:cBhvr>
                                      <p:to>
                                        <p:strVal val="visible"/>
                                      </p:to>
                                    </p:set>
                                    <p:anim calcmode="lin" valueType="num">
                                      <p:cBhvr>
                                        <p:cTn id="134" dur="250" fill="hold"/>
                                        <p:tgtEl>
                                          <p:spTgt spid="155"/>
                                        </p:tgtEl>
                                        <p:attrNameLst>
                                          <p:attrName>ppt_w</p:attrName>
                                        </p:attrNameLst>
                                      </p:cBhvr>
                                      <p:tavLst>
                                        <p:tav tm="0">
                                          <p:val>
                                            <p:fltVal val="0"/>
                                          </p:val>
                                        </p:tav>
                                        <p:tav tm="100000">
                                          <p:val>
                                            <p:strVal val="#ppt_w"/>
                                          </p:val>
                                        </p:tav>
                                      </p:tavLst>
                                    </p:anim>
                                    <p:anim calcmode="lin" valueType="num">
                                      <p:cBhvr>
                                        <p:cTn id="135" dur="250" fill="hold"/>
                                        <p:tgtEl>
                                          <p:spTgt spid="155"/>
                                        </p:tgtEl>
                                        <p:attrNameLst>
                                          <p:attrName>ppt_h</p:attrName>
                                        </p:attrNameLst>
                                      </p:cBhvr>
                                      <p:tavLst>
                                        <p:tav tm="0">
                                          <p:val>
                                            <p:fltVal val="0"/>
                                          </p:val>
                                        </p:tav>
                                        <p:tav tm="100000">
                                          <p:val>
                                            <p:strVal val="#ppt_h"/>
                                          </p:val>
                                        </p:tav>
                                      </p:tavLst>
                                    </p:anim>
                                    <p:animEffect transition="in" filter="fade">
                                      <p:cBhvr>
                                        <p:cTn id="136" dur="250"/>
                                        <p:tgtEl>
                                          <p:spTgt spid="155"/>
                                        </p:tgtEl>
                                      </p:cBhvr>
                                    </p:animEffect>
                                  </p:childTnLst>
                                </p:cTn>
                              </p:par>
                            </p:childTnLst>
                          </p:cTn>
                        </p:par>
                        <p:par>
                          <p:cTn id="137" fill="hold">
                            <p:stCondLst>
                              <p:cond delay="7750"/>
                            </p:stCondLst>
                            <p:childTnLst>
                              <p:par>
                                <p:cTn id="138" presetID="53" presetClass="entr" presetSubtype="16" fill="hold" nodeType="afterEffect">
                                  <p:stCondLst>
                                    <p:cond delay="0"/>
                                  </p:stCondLst>
                                  <p:childTnLst>
                                    <p:set>
                                      <p:cBhvr>
                                        <p:cTn id="139" dur="1" fill="hold">
                                          <p:stCondLst>
                                            <p:cond delay="0"/>
                                          </p:stCondLst>
                                        </p:cTn>
                                        <p:tgtEl>
                                          <p:spTgt spid="143"/>
                                        </p:tgtEl>
                                        <p:attrNameLst>
                                          <p:attrName>style.visibility</p:attrName>
                                        </p:attrNameLst>
                                      </p:cBhvr>
                                      <p:to>
                                        <p:strVal val="visible"/>
                                      </p:to>
                                    </p:set>
                                    <p:anim calcmode="lin" valueType="num">
                                      <p:cBhvr>
                                        <p:cTn id="140" dur="250" fill="hold"/>
                                        <p:tgtEl>
                                          <p:spTgt spid="143"/>
                                        </p:tgtEl>
                                        <p:attrNameLst>
                                          <p:attrName>ppt_w</p:attrName>
                                        </p:attrNameLst>
                                      </p:cBhvr>
                                      <p:tavLst>
                                        <p:tav tm="0">
                                          <p:val>
                                            <p:fltVal val="0"/>
                                          </p:val>
                                        </p:tav>
                                        <p:tav tm="100000">
                                          <p:val>
                                            <p:strVal val="#ppt_w"/>
                                          </p:val>
                                        </p:tav>
                                      </p:tavLst>
                                    </p:anim>
                                    <p:anim calcmode="lin" valueType="num">
                                      <p:cBhvr>
                                        <p:cTn id="141" dur="250" fill="hold"/>
                                        <p:tgtEl>
                                          <p:spTgt spid="143"/>
                                        </p:tgtEl>
                                        <p:attrNameLst>
                                          <p:attrName>ppt_h</p:attrName>
                                        </p:attrNameLst>
                                      </p:cBhvr>
                                      <p:tavLst>
                                        <p:tav tm="0">
                                          <p:val>
                                            <p:fltVal val="0"/>
                                          </p:val>
                                        </p:tav>
                                        <p:tav tm="100000">
                                          <p:val>
                                            <p:strVal val="#ppt_h"/>
                                          </p:val>
                                        </p:tav>
                                      </p:tavLst>
                                    </p:anim>
                                    <p:animEffect transition="in" filter="fade">
                                      <p:cBhvr>
                                        <p:cTn id="142" dur="250"/>
                                        <p:tgtEl>
                                          <p:spTgt spid="143"/>
                                        </p:tgtEl>
                                      </p:cBhvr>
                                    </p:animEffect>
                                  </p:childTnLst>
                                </p:cTn>
                              </p:par>
                            </p:childTnLst>
                          </p:cTn>
                        </p:par>
                        <p:par>
                          <p:cTn id="143" fill="hold">
                            <p:stCondLst>
                              <p:cond delay="8000"/>
                            </p:stCondLst>
                            <p:childTnLst>
                              <p:par>
                                <p:cTn id="144" presetID="53" presetClass="entr" presetSubtype="16" fill="hold" nodeType="afterEffect">
                                  <p:stCondLst>
                                    <p:cond delay="0"/>
                                  </p:stCondLst>
                                  <p:childTnLst>
                                    <p:set>
                                      <p:cBhvr>
                                        <p:cTn id="145" dur="1" fill="hold">
                                          <p:stCondLst>
                                            <p:cond delay="0"/>
                                          </p:stCondLst>
                                        </p:cTn>
                                        <p:tgtEl>
                                          <p:spTgt spid="150"/>
                                        </p:tgtEl>
                                        <p:attrNameLst>
                                          <p:attrName>style.visibility</p:attrName>
                                        </p:attrNameLst>
                                      </p:cBhvr>
                                      <p:to>
                                        <p:strVal val="visible"/>
                                      </p:to>
                                    </p:set>
                                    <p:anim calcmode="lin" valueType="num">
                                      <p:cBhvr>
                                        <p:cTn id="146" dur="250" fill="hold"/>
                                        <p:tgtEl>
                                          <p:spTgt spid="150"/>
                                        </p:tgtEl>
                                        <p:attrNameLst>
                                          <p:attrName>ppt_w</p:attrName>
                                        </p:attrNameLst>
                                      </p:cBhvr>
                                      <p:tavLst>
                                        <p:tav tm="0">
                                          <p:val>
                                            <p:fltVal val="0"/>
                                          </p:val>
                                        </p:tav>
                                        <p:tav tm="100000">
                                          <p:val>
                                            <p:strVal val="#ppt_w"/>
                                          </p:val>
                                        </p:tav>
                                      </p:tavLst>
                                    </p:anim>
                                    <p:anim calcmode="lin" valueType="num">
                                      <p:cBhvr>
                                        <p:cTn id="147" dur="250" fill="hold"/>
                                        <p:tgtEl>
                                          <p:spTgt spid="150"/>
                                        </p:tgtEl>
                                        <p:attrNameLst>
                                          <p:attrName>ppt_h</p:attrName>
                                        </p:attrNameLst>
                                      </p:cBhvr>
                                      <p:tavLst>
                                        <p:tav tm="0">
                                          <p:val>
                                            <p:fltVal val="0"/>
                                          </p:val>
                                        </p:tav>
                                        <p:tav tm="100000">
                                          <p:val>
                                            <p:strVal val="#ppt_h"/>
                                          </p:val>
                                        </p:tav>
                                      </p:tavLst>
                                    </p:anim>
                                    <p:animEffect transition="in" filter="fade">
                                      <p:cBhvr>
                                        <p:cTn id="148" dur="2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88" grpId="0" animBg="1"/>
      <p:bldP spid="89" grpId="0" animBg="1"/>
      <p:bldP spid="90" grpId="0" animBg="1"/>
      <p:bldP spid="91" grpId="0" animBg="1"/>
      <p:bldP spid="92" grpId="0" animBg="1"/>
      <p:bldP spid="93" grpId="0" animBg="1"/>
      <p:bldP spid="157" grpId="0"/>
      <p:bldP spid="15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091927" y="2642804"/>
            <a:ext cx="7509271" cy="1754326"/>
            <a:chOff x="3264521" y="2542763"/>
            <a:chExt cx="6555754" cy="2943048"/>
          </a:xfrm>
        </p:grpSpPr>
        <p:cxnSp>
          <p:nvCxnSpPr>
            <p:cNvPr id="23" name="直接连接符 22"/>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523571" y="2542763"/>
              <a:ext cx="6296704" cy="2943048"/>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数据驱动效能评价</a:t>
              </a:r>
              <a:endParaRPr lang="en-US" altLang="zh-CN"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a:p>
              <a:r>
                <a:rPr lang="en-US" altLang="zh-CN"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a:t>
              </a:r>
              <a:r>
                <a:rPr lang="zh-CN" altLang="en-US"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评价体系变全面了</a:t>
              </a:r>
              <a:endParaRPr lang="zh-CN" altLang="en-US" sz="4400" spc="300" dirty="0">
                <a:solidFill>
                  <a:srgbClr val="FFFFFF"/>
                </a:solidFill>
                <a:latin typeface="等线" panose="02010600030101010101" pitchFamily="2" charset="-122"/>
                <a:ea typeface="等线" panose="02010600030101010101" pitchFamily="2" charset="-122"/>
                <a:sym typeface="Microsoft YaHei" panose="020B0503020204020204" pitchFamily="34" charset="-122"/>
              </a:endParaRPr>
            </a:p>
          </p:txBody>
        </p:sp>
      </p:grpSp>
    </p:spTree>
    <p:extLst>
      <p:ext uri="{BB962C8B-B14F-4D97-AF65-F5344CB8AC3E}">
        <p14:creationId xmlns:p14="http://schemas.microsoft.com/office/powerpoint/2010/main" val="12016749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15</a:t>
            </a:r>
          </a:p>
        </p:txBody>
      </p:sp>
      <p:sp>
        <p:nvSpPr>
          <p:cNvPr id="26" name="剪去对角的矩形 25"/>
          <p:cNvSpPr/>
          <p:nvPr/>
        </p:nvSpPr>
        <p:spPr>
          <a:xfrm>
            <a:off x="7373205" y="3429073"/>
            <a:ext cx="1824203" cy="1190160"/>
          </a:xfrm>
          <a:prstGeom prst="snip2DiagRect">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移图登录人次</a:t>
            </a:r>
          </a:p>
        </p:txBody>
      </p:sp>
      <p:sp>
        <p:nvSpPr>
          <p:cNvPr id="42" name="剪去对角的矩形 41"/>
          <p:cNvSpPr/>
          <p:nvPr/>
        </p:nvSpPr>
        <p:spPr>
          <a:xfrm>
            <a:off x="9446884" y="3621095"/>
            <a:ext cx="1824203" cy="1190160"/>
          </a:xfrm>
          <a:prstGeom prst="snip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自助服务人次</a:t>
            </a:r>
          </a:p>
        </p:txBody>
      </p:sp>
      <p:sp>
        <p:nvSpPr>
          <p:cNvPr id="43" name="剪去对角的矩形 42"/>
          <p:cNvSpPr/>
          <p:nvPr/>
        </p:nvSpPr>
        <p:spPr>
          <a:xfrm>
            <a:off x="9638905" y="4850217"/>
            <a:ext cx="1824203" cy="1190160"/>
          </a:xfrm>
          <a:prstGeom prst="snip2DiagRect">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到馆服务人次</a:t>
            </a:r>
          </a:p>
        </p:txBody>
      </p:sp>
      <p:sp>
        <p:nvSpPr>
          <p:cNvPr id="44" name="剪去对角的矩形 43"/>
          <p:cNvSpPr/>
          <p:nvPr/>
        </p:nvSpPr>
        <p:spPr>
          <a:xfrm>
            <a:off x="7565225" y="4658196"/>
            <a:ext cx="1824203" cy="1190160"/>
          </a:xfrm>
          <a:prstGeom prst="snip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门户访问人次</a:t>
            </a:r>
          </a:p>
        </p:txBody>
      </p:sp>
      <p:sp>
        <p:nvSpPr>
          <p:cNvPr id="12" name="矩形 11">
            <a:extLst>
              <a:ext uri="{FF2B5EF4-FFF2-40B4-BE49-F238E27FC236}">
                <a16:creationId xmlns:a16="http://schemas.microsoft.com/office/drawing/2014/main" id="{351DD3EF-DD28-403F-9F61-EECB92786718}"/>
              </a:ext>
            </a:extLst>
          </p:cNvPr>
          <p:cNvSpPr/>
          <p:nvPr/>
        </p:nvSpPr>
        <p:spPr>
          <a:xfrm>
            <a:off x="143341" y="4584177"/>
            <a:ext cx="3000849" cy="861774"/>
          </a:xfrm>
          <a:prstGeom prst="rect">
            <a:avLst/>
          </a:prstGeom>
          <a:noFill/>
        </p:spPr>
        <p:txBody>
          <a:bodyPr wrap="square" lIns="121920" tIns="60960" rIns="121920" bIns="60960">
            <a:spAutoFit/>
          </a:bodyPr>
          <a:lstStyle/>
          <a:p>
            <a:pPr algn="ctr"/>
            <a:r>
              <a:rPr lang="zh-CN" altLang="en-US" sz="4800" b="1" dirty="0">
                <a:solidFill>
                  <a:srgbClr val="FFFF00"/>
                </a:solidFill>
                <a:latin typeface="楷体" panose="02010609060101010101" pitchFamily="49" charset="-122"/>
                <a:ea typeface="楷体" panose="02010609060101010101" pitchFamily="49" charset="-122"/>
              </a:rPr>
              <a:t>到馆人次？</a:t>
            </a:r>
            <a:endParaRPr lang="en-US" altLang="zh-CN" sz="4800" b="1" dirty="0">
              <a:solidFill>
                <a:srgbClr val="FFFF00"/>
              </a:solidFill>
              <a:latin typeface="楷体" panose="02010609060101010101" pitchFamily="49" charset="-122"/>
              <a:ea typeface="楷体" panose="02010609060101010101" pitchFamily="49" charset="-122"/>
            </a:endParaRPr>
          </a:p>
        </p:txBody>
      </p:sp>
      <p:grpSp>
        <p:nvGrpSpPr>
          <p:cNvPr id="15" name="组合 14"/>
          <p:cNvGrpSpPr/>
          <p:nvPr/>
        </p:nvGrpSpPr>
        <p:grpSpPr>
          <a:xfrm>
            <a:off x="3110180" y="1660768"/>
            <a:ext cx="3561885" cy="768085"/>
            <a:chOff x="709792" y="1374"/>
            <a:chExt cx="1249455" cy="407310"/>
          </a:xfrm>
          <a:scene3d>
            <a:camera prst="orthographicFront"/>
            <a:lightRig rig="threePt" dir="t">
              <a:rot lat="0" lon="0" rev="7500000"/>
            </a:lightRig>
          </a:scene3d>
        </p:grpSpPr>
        <p:sp>
          <p:nvSpPr>
            <p:cNvPr id="53" name="圆角矩形 52"/>
            <p:cNvSpPr/>
            <p:nvPr/>
          </p:nvSpPr>
          <p:spPr>
            <a:xfrm>
              <a:off x="709792" y="1374"/>
              <a:ext cx="1249455" cy="40731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4" name="圆角矩形 4"/>
            <p:cNvSpPr txBox="1"/>
            <p:nvPr/>
          </p:nvSpPr>
          <p:spPr>
            <a:xfrm>
              <a:off x="721722" y="13304"/>
              <a:ext cx="1225595" cy="38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3200" b="1" dirty="0">
                  <a:latin typeface="楷体" panose="02010609060101010101" pitchFamily="49" charset="-122"/>
                  <a:ea typeface="楷体" panose="02010609060101010101" pitchFamily="49" charset="-122"/>
                </a:rPr>
                <a:t>总馆</a:t>
              </a:r>
            </a:p>
          </p:txBody>
        </p:sp>
      </p:grpSp>
      <p:grpSp>
        <p:nvGrpSpPr>
          <p:cNvPr id="17" name="组合 16"/>
          <p:cNvGrpSpPr/>
          <p:nvPr/>
        </p:nvGrpSpPr>
        <p:grpSpPr>
          <a:xfrm>
            <a:off x="3110180" y="2475388"/>
            <a:ext cx="3561885" cy="768085"/>
            <a:chOff x="709792" y="612339"/>
            <a:chExt cx="1249455" cy="407310"/>
          </a:xfrm>
          <a:scene3d>
            <a:camera prst="orthographicFront"/>
            <a:lightRig rig="threePt" dir="t">
              <a:rot lat="0" lon="0" rev="7500000"/>
            </a:lightRig>
          </a:scene3d>
        </p:grpSpPr>
        <p:sp>
          <p:nvSpPr>
            <p:cNvPr id="49" name="圆角矩形 48"/>
            <p:cNvSpPr/>
            <p:nvPr/>
          </p:nvSpPr>
          <p:spPr>
            <a:xfrm>
              <a:off x="709792" y="612339"/>
              <a:ext cx="1249455" cy="40731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0" name="圆角矩形 8"/>
            <p:cNvSpPr txBox="1"/>
            <p:nvPr/>
          </p:nvSpPr>
          <p:spPr>
            <a:xfrm>
              <a:off x="721722" y="624269"/>
              <a:ext cx="1225595" cy="38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3200" b="1" dirty="0">
                  <a:latin typeface="楷体" panose="02010609060101010101" pitchFamily="49" charset="-122"/>
                  <a:ea typeface="楷体" panose="02010609060101010101" pitchFamily="49" charset="-122"/>
                </a:rPr>
                <a:t>分馆</a:t>
              </a:r>
            </a:p>
          </p:txBody>
        </p:sp>
      </p:grpSp>
      <p:grpSp>
        <p:nvGrpSpPr>
          <p:cNvPr id="19" name="组合 18"/>
          <p:cNvGrpSpPr/>
          <p:nvPr/>
        </p:nvGrpSpPr>
        <p:grpSpPr>
          <a:xfrm>
            <a:off x="3110180" y="3290011"/>
            <a:ext cx="3561885" cy="768085"/>
            <a:chOff x="709792" y="1223305"/>
            <a:chExt cx="1249455" cy="407310"/>
          </a:xfrm>
          <a:scene3d>
            <a:camera prst="orthographicFront"/>
            <a:lightRig rig="threePt" dir="t">
              <a:rot lat="0" lon="0" rev="7500000"/>
            </a:lightRig>
          </a:scene3d>
        </p:grpSpPr>
        <p:sp>
          <p:nvSpPr>
            <p:cNvPr id="45" name="圆角矩形 44"/>
            <p:cNvSpPr/>
            <p:nvPr/>
          </p:nvSpPr>
          <p:spPr>
            <a:xfrm>
              <a:off x="709792" y="1223305"/>
              <a:ext cx="1249455" cy="40731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6" name="圆角矩形 12"/>
            <p:cNvSpPr txBox="1"/>
            <p:nvPr/>
          </p:nvSpPr>
          <p:spPr>
            <a:xfrm>
              <a:off x="721722" y="1235235"/>
              <a:ext cx="1225595" cy="38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3200" b="1" dirty="0">
                  <a:latin typeface="楷体" panose="02010609060101010101" pitchFamily="49" charset="-122"/>
                  <a:ea typeface="楷体" panose="02010609060101010101" pitchFamily="49" charset="-122"/>
                </a:rPr>
                <a:t>数字图书馆</a:t>
              </a:r>
            </a:p>
          </p:txBody>
        </p:sp>
      </p:grpSp>
      <p:grpSp>
        <p:nvGrpSpPr>
          <p:cNvPr id="21" name="组合 20"/>
          <p:cNvGrpSpPr/>
          <p:nvPr/>
        </p:nvGrpSpPr>
        <p:grpSpPr>
          <a:xfrm>
            <a:off x="3110180" y="4104631"/>
            <a:ext cx="3561885" cy="768085"/>
            <a:chOff x="709792" y="1834270"/>
            <a:chExt cx="1249455" cy="407310"/>
          </a:xfrm>
          <a:scene3d>
            <a:camera prst="orthographicFront"/>
            <a:lightRig rig="threePt" dir="t">
              <a:rot lat="0" lon="0" rev="7500000"/>
            </a:lightRig>
          </a:scene3d>
        </p:grpSpPr>
        <p:sp>
          <p:nvSpPr>
            <p:cNvPr id="38" name="圆角矩形 37"/>
            <p:cNvSpPr/>
            <p:nvPr/>
          </p:nvSpPr>
          <p:spPr>
            <a:xfrm>
              <a:off x="709792" y="1834270"/>
              <a:ext cx="1249455" cy="40731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9" name="圆角矩形 16"/>
            <p:cNvSpPr txBox="1"/>
            <p:nvPr/>
          </p:nvSpPr>
          <p:spPr>
            <a:xfrm>
              <a:off x="721722" y="1846200"/>
              <a:ext cx="1225595" cy="38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3200" b="1" dirty="0">
                  <a:latin typeface="楷体" panose="02010609060101010101" pitchFamily="49" charset="-122"/>
                  <a:ea typeface="楷体" panose="02010609060101010101" pitchFamily="49" charset="-122"/>
                </a:rPr>
                <a:t>移动图书馆</a:t>
              </a:r>
            </a:p>
          </p:txBody>
        </p:sp>
      </p:grpSp>
      <p:grpSp>
        <p:nvGrpSpPr>
          <p:cNvPr id="23" name="组合 22"/>
          <p:cNvGrpSpPr/>
          <p:nvPr/>
        </p:nvGrpSpPr>
        <p:grpSpPr>
          <a:xfrm>
            <a:off x="3110180" y="4919251"/>
            <a:ext cx="3561885" cy="768085"/>
            <a:chOff x="709792" y="2445235"/>
            <a:chExt cx="1249455" cy="407310"/>
          </a:xfrm>
          <a:scene3d>
            <a:camera prst="orthographicFront"/>
            <a:lightRig rig="threePt" dir="t">
              <a:rot lat="0" lon="0" rev="7500000"/>
            </a:lightRig>
          </a:scene3d>
        </p:grpSpPr>
        <p:sp>
          <p:nvSpPr>
            <p:cNvPr id="34" name="圆角矩形 33"/>
            <p:cNvSpPr/>
            <p:nvPr/>
          </p:nvSpPr>
          <p:spPr>
            <a:xfrm>
              <a:off x="709792" y="2445235"/>
              <a:ext cx="1249455" cy="40731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5" name="圆角矩形 20"/>
            <p:cNvSpPr txBox="1"/>
            <p:nvPr/>
          </p:nvSpPr>
          <p:spPr>
            <a:xfrm>
              <a:off x="721722" y="2457165"/>
              <a:ext cx="1225595" cy="38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3200" b="1" dirty="0">
                  <a:latin typeface="楷体" panose="02010609060101010101" pitchFamily="49" charset="-122"/>
                  <a:ea typeface="楷体" panose="02010609060101010101" pitchFamily="49" charset="-122"/>
                </a:rPr>
                <a:t>微信图书馆</a:t>
              </a:r>
            </a:p>
          </p:txBody>
        </p:sp>
      </p:grpSp>
      <p:grpSp>
        <p:nvGrpSpPr>
          <p:cNvPr id="27" name="组合 26"/>
          <p:cNvGrpSpPr/>
          <p:nvPr/>
        </p:nvGrpSpPr>
        <p:grpSpPr>
          <a:xfrm>
            <a:off x="3110180" y="5733872"/>
            <a:ext cx="3561885" cy="768085"/>
            <a:chOff x="709792" y="3056201"/>
            <a:chExt cx="1249455" cy="407310"/>
          </a:xfrm>
          <a:scene3d>
            <a:camera prst="orthographicFront"/>
            <a:lightRig rig="threePt" dir="t">
              <a:rot lat="0" lon="0" rev="7500000"/>
            </a:lightRig>
          </a:scene3d>
        </p:grpSpPr>
        <p:sp>
          <p:nvSpPr>
            <p:cNvPr id="29" name="圆角矩形 28"/>
            <p:cNvSpPr/>
            <p:nvPr/>
          </p:nvSpPr>
          <p:spPr>
            <a:xfrm>
              <a:off x="709792" y="3056201"/>
              <a:ext cx="1249455" cy="407310"/>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0" name="圆角矩形 24"/>
            <p:cNvSpPr txBox="1"/>
            <p:nvPr/>
          </p:nvSpPr>
          <p:spPr>
            <a:xfrm>
              <a:off x="721722" y="3068131"/>
              <a:ext cx="1225595" cy="38345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en-US" altLang="zh-CN" sz="2667" b="1" dirty="0">
                  <a:latin typeface="楷体" panose="02010609060101010101" pitchFamily="49" charset="-122"/>
                  <a:ea typeface="楷体" panose="02010609060101010101" pitchFamily="49" charset="-122"/>
                </a:rPr>
                <a:t>24</a:t>
              </a:r>
              <a:r>
                <a:rPr lang="zh-CN" altLang="en-US" sz="2667" b="1" dirty="0">
                  <a:latin typeface="楷体" panose="02010609060101010101" pitchFamily="49" charset="-122"/>
                  <a:ea typeface="楷体" panose="02010609060101010101" pitchFamily="49" charset="-122"/>
                </a:rPr>
                <a:t>小时智能服务</a:t>
              </a:r>
            </a:p>
          </p:txBody>
        </p:sp>
      </p:grpSp>
      <p:sp>
        <p:nvSpPr>
          <p:cNvPr id="55" name="Freeform 50">
            <a:extLst>
              <a:ext uri="{FF2B5EF4-FFF2-40B4-BE49-F238E27FC236}">
                <a16:creationId xmlns:a16="http://schemas.microsoft.com/office/drawing/2014/main" id="{D330C530-70D9-4C8A-854E-17FE9170BA98}"/>
              </a:ext>
            </a:extLst>
          </p:cNvPr>
          <p:cNvSpPr/>
          <p:nvPr/>
        </p:nvSpPr>
        <p:spPr bwMode="auto">
          <a:xfrm>
            <a:off x="1175794" y="2832126"/>
            <a:ext cx="1044687" cy="1559956"/>
          </a:xfrm>
          <a:custGeom>
            <a:avLst/>
            <a:gdLst>
              <a:gd name="T0" fmla="*/ 74 w 120"/>
              <a:gd name="T1" fmla="*/ 39 h 140"/>
              <a:gd name="T2" fmla="*/ 82 w 120"/>
              <a:gd name="T3" fmla="*/ 22 h 140"/>
              <a:gd name="T4" fmla="*/ 60 w 120"/>
              <a:gd name="T5" fmla="*/ 0 h 140"/>
              <a:gd name="T6" fmla="*/ 38 w 120"/>
              <a:gd name="T7" fmla="*/ 22 h 140"/>
              <a:gd name="T8" fmla="*/ 46 w 120"/>
              <a:gd name="T9" fmla="*/ 39 h 140"/>
              <a:gd name="T10" fmla="*/ 8 w 120"/>
              <a:gd name="T11" fmla="*/ 98 h 140"/>
              <a:gd name="T12" fmla="*/ 37 w 120"/>
              <a:gd name="T13" fmla="*/ 78 h 140"/>
              <a:gd name="T14" fmla="*/ 25 w 120"/>
              <a:gd name="T15" fmla="*/ 140 h 140"/>
              <a:gd name="T16" fmla="*/ 45 w 120"/>
              <a:gd name="T17" fmla="*/ 140 h 140"/>
              <a:gd name="T18" fmla="*/ 60 w 120"/>
              <a:gd name="T19" fmla="*/ 114 h 140"/>
              <a:gd name="T20" fmla="*/ 75 w 120"/>
              <a:gd name="T21" fmla="*/ 140 h 140"/>
              <a:gd name="T22" fmla="*/ 95 w 120"/>
              <a:gd name="T23" fmla="*/ 140 h 140"/>
              <a:gd name="T24" fmla="*/ 83 w 120"/>
              <a:gd name="T25" fmla="*/ 78 h 140"/>
              <a:gd name="T26" fmla="*/ 112 w 120"/>
              <a:gd name="T27" fmla="*/ 98 h 140"/>
              <a:gd name="T28" fmla="*/ 74 w 120"/>
              <a:gd name="T29" fmla="*/ 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40">
                <a:moveTo>
                  <a:pt x="74" y="39"/>
                </a:moveTo>
                <a:cubicBezTo>
                  <a:pt x="78" y="35"/>
                  <a:pt x="82" y="29"/>
                  <a:pt x="82" y="22"/>
                </a:cubicBezTo>
                <a:cubicBezTo>
                  <a:pt x="82" y="10"/>
                  <a:pt x="72" y="0"/>
                  <a:pt x="60" y="0"/>
                </a:cubicBezTo>
                <a:cubicBezTo>
                  <a:pt x="48" y="0"/>
                  <a:pt x="38" y="10"/>
                  <a:pt x="38" y="22"/>
                </a:cubicBezTo>
                <a:cubicBezTo>
                  <a:pt x="38" y="29"/>
                  <a:pt x="42" y="35"/>
                  <a:pt x="46" y="39"/>
                </a:cubicBezTo>
                <a:cubicBezTo>
                  <a:pt x="24" y="46"/>
                  <a:pt x="0" y="91"/>
                  <a:pt x="8" y="98"/>
                </a:cubicBezTo>
                <a:cubicBezTo>
                  <a:pt x="15" y="105"/>
                  <a:pt x="27" y="91"/>
                  <a:pt x="37" y="78"/>
                </a:cubicBezTo>
                <a:cubicBezTo>
                  <a:pt x="32" y="99"/>
                  <a:pt x="27" y="121"/>
                  <a:pt x="25" y="140"/>
                </a:cubicBezTo>
                <a:cubicBezTo>
                  <a:pt x="45" y="140"/>
                  <a:pt x="45" y="140"/>
                  <a:pt x="45" y="140"/>
                </a:cubicBezTo>
                <a:cubicBezTo>
                  <a:pt x="45" y="129"/>
                  <a:pt x="52" y="114"/>
                  <a:pt x="60" y="114"/>
                </a:cubicBezTo>
                <a:cubicBezTo>
                  <a:pt x="68" y="114"/>
                  <a:pt x="75" y="129"/>
                  <a:pt x="75" y="140"/>
                </a:cubicBezTo>
                <a:cubicBezTo>
                  <a:pt x="95" y="140"/>
                  <a:pt x="95" y="140"/>
                  <a:pt x="95" y="140"/>
                </a:cubicBezTo>
                <a:cubicBezTo>
                  <a:pt x="93" y="121"/>
                  <a:pt x="88" y="99"/>
                  <a:pt x="83" y="78"/>
                </a:cubicBezTo>
                <a:cubicBezTo>
                  <a:pt x="93" y="91"/>
                  <a:pt x="105" y="105"/>
                  <a:pt x="112" y="98"/>
                </a:cubicBezTo>
                <a:cubicBezTo>
                  <a:pt x="120" y="91"/>
                  <a:pt x="96" y="46"/>
                  <a:pt x="74" y="39"/>
                </a:cubicBezTo>
                <a:close/>
              </a:path>
            </a:pathLst>
          </a:custGeom>
          <a:solidFill>
            <a:schemeClr val="bg1"/>
          </a:solidFill>
          <a:ln>
            <a:noFill/>
          </a:ln>
        </p:spPr>
        <p:txBody>
          <a:bodyPr vert="horz" wrap="square" lIns="91440" tIns="45720" rIns="91440" bIns="45720" numCol="1" anchor="t" anchorCtr="0" compatLnSpc="1"/>
          <a:lstStyle/>
          <a:p>
            <a:pPr defTabSz="1219140">
              <a:defRPr/>
            </a:pPr>
            <a:endParaRPr lang="zh-CN" altLang="en-US" sz="1400" kern="0">
              <a:solidFill>
                <a:sysClr val="windowText" lastClr="000000"/>
              </a:solidFill>
            </a:endParaRPr>
          </a:p>
        </p:txBody>
      </p:sp>
      <p:sp>
        <p:nvSpPr>
          <p:cNvPr id="56" name="矩形 55">
            <a:extLst>
              <a:ext uri="{FF2B5EF4-FFF2-40B4-BE49-F238E27FC236}">
                <a16:creationId xmlns:a16="http://schemas.microsoft.com/office/drawing/2014/main" id="{351DD3EF-DD28-403F-9F61-EECB92786718}"/>
              </a:ext>
            </a:extLst>
          </p:cNvPr>
          <p:cNvSpPr/>
          <p:nvPr/>
        </p:nvSpPr>
        <p:spPr>
          <a:xfrm>
            <a:off x="6941156" y="2028764"/>
            <a:ext cx="4896544" cy="954107"/>
          </a:xfrm>
          <a:prstGeom prst="rect">
            <a:avLst/>
          </a:prstGeom>
          <a:noFill/>
        </p:spPr>
        <p:txBody>
          <a:bodyPr wrap="square" lIns="121920" tIns="60960" rIns="121920" bIns="60960">
            <a:spAutoFit/>
          </a:bodyPr>
          <a:lstStyle/>
          <a:p>
            <a:pPr algn="ctr"/>
            <a:r>
              <a:rPr lang="zh-CN" altLang="en-US" sz="5400" b="1" dirty="0">
                <a:solidFill>
                  <a:srgbClr val="FFFF00"/>
                </a:solidFill>
                <a:latin typeface="楷体" panose="02010609060101010101" pitchFamily="49" charset="-122"/>
                <a:ea typeface="楷体" panose="02010609060101010101" pitchFamily="49" charset="-122"/>
              </a:rPr>
              <a:t>服务人次？</a:t>
            </a:r>
            <a:endParaRPr lang="en-US" altLang="zh-CN" sz="5400" b="1" dirty="0">
              <a:solidFill>
                <a:srgbClr val="FFFF00"/>
              </a:solidFill>
              <a:latin typeface="楷体" panose="02010609060101010101" pitchFamily="49" charset="-122"/>
              <a:ea typeface="楷体" panose="02010609060101010101" pitchFamily="49" charset="-122"/>
            </a:endParaRPr>
          </a:p>
        </p:txBody>
      </p:sp>
      <p:sp>
        <p:nvSpPr>
          <p:cNvPr id="57" name="Rectangle 13">
            <a:extLst>
              <a:ext uri="{FF2B5EF4-FFF2-40B4-BE49-F238E27FC236}">
                <a16:creationId xmlns:a16="http://schemas.microsoft.com/office/drawing/2014/main" id="{66CDC37A-A912-4494-BE10-185D373F0DF9}"/>
              </a:ext>
            </a:extLst>
          </p:cNvPr>
          <p:cNvSpPr txBox="1">
            <a:spLocks noChangeArrowheads="1"/>
          </p:cNvSpPr>
          <p:nvPr/>
        </p:nvSpPr>
        <p:spPr bwMode="auto">
          <a:xfrm>
            <a:off x="623392" y="260379"/>
            <a:ext cx="12336693" cy="923330"/>
          </a:xfrm>
          <a:prstGeom prst="rect">
            <a:avLst/>
          </a:prstGeom>
          <a:noFill/>
          <a:ln>
            <a:noFill/>
          </a:ln>
          <a:extLst/>
        </p:spPr>
        <p:txBody>
          <a:bodyPr wrap="square" anchor="ctr">
            <a:spAutoFit/>
          </a:bodyPr>
          <a:lstStyle>
            <a:defPPr>
              <a:defRPr lang="zh-CN"/>
            </a:defPPr>
            <a:lvl1pPr>
              <a:lnSpc>
                <a:spcPct val="150000"/>
              </a:lnSpc>
              <a:spcAft>
                <a:spcPts val="600"/>
              </a:spcAft>
              <a:defRPr b="1">
                <a:solidFill>
                  <a:srgbClr val="FFFFFF"/>
                </a:solidFill>
                <a:latin typeface="微软雅黑" panose="020B0503020204020204" pitchFamily="34" charset="-122"/>
                <a:ea typeface="微软雅黑" panose="020B0503020204020204" pitchFamily="34" charset="-122"/>
              </a:defRPr>
            </a:lvl1pPr>
          </a:lstStyle>
          <a:p>
            <a:pPr>
              <a:buClr>
                <a:srgbClr val="FFFF00"/>
              </a:buClr>
            </a:pPr>
            <a:r>
              <a:rPr lang="zh-CN" altLang="en-US"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从读者到用户：</a:t>
            </a:r>
            <a:r>
              <a:rPr lang="zh-CN" altLang="en-US" sz="3600" spc="300" dirty="0">
                <a:solidFill>
                  <a:srgbClr val="FFFF00"/>
                </a:solidFill>
                <a:latin typeface="Microsoft YaHei" panose="020B0503020204020204" pitchFamily="34" charset="-122"/>
                <a:ea typeface="Microsoft YaHei" panose="020B0503020204020204" pitchFamily="34" charset="-122"/>
              </a:rPr>
              <a:t>到馆人次  </a:t>
            </a:r>
            <a:r>
              <a:rPr lang="en-US" altLang="zh-CN" sz="3600" spc="300" dirty="0">
                <a:solidFill>
                  <a:srgbClr val="FFFF00"/>
                </a:solidFill>
                <a:latin typeface="Microsoft YaHei" panose="020B0503020204020204" pitchFamily="34" charset="-122"/>
                <a:ea typeface="Microsoft YaHei" panose="020B0503020204020204" pitchFamily="34" charset="-122"/>
              </a:rPr>
              <a:t>vs  </a:t>
            </a:r>
            <a:r>
              <a:rPr lang="zh-CN" altLang="en-US" sz="3600" spc="300" dirty="0">
                <a:solidFill>
                  <a:srgbClr val="FFFF00"/>
                </a:solidFill>
                <a:latin typeface="Microsoft YaHei" panose="020B0503020204020204" pitchFamily="34" charset="-122"/>
                <a:ea typeface="Microsoft YaHei" panose="020B0503020204020204" pitchFamily="34" charset="-122"/>
              </a:rPr>
              <a:t>服务人次</a:t>
            </a:r>
          </a:p>
        </p:txBody>
      </p:sp>
    </p:spTree>
    <p:extLst>
      <p:ext uri="{BB962C8B-B14F-4D97-AF65-F5344CB8AC3E}">
        <p14:creationId xmlns:p14="http://schemas.microsoft.com/office/powerpoint/2010/main" val="23879075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4"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strVal val="#ppt_w*0.70"/>
                                          </p:val>
                                        </p:tav>
                                        <p:tav tm="100000">
                                          <p:val>
                                            <p:strVal val="#ppt_w"/>
                                          </p:val>
                                        </p:tav>
                                      </p:tavLst>
                                    </p:anim>
                                    <p:anim calcmode="lin" valueType="num">
                                      <p:cBhvr>
                                        <p:cTn id="8" dur="500" fill="hold"/>
                                        <p:tgtEl>
                                          <p:spTgt spid="57"/>
                                        </p:tgtEl>
                                        <p:attrNameLst>
                                          <p:attrName>ppt_h</p:attrName>
                                        </p:attrNameLst>
                                      </p:cBhvr>
                                      <p:tavLst>
                                        <p:tav tm="0">
                                          <p:val>
                                            <p:strVal val="#ppt_h"/>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750"/>
                                        <p:tgtEl>
                                          <p:spTgt spid="5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750" fill="hold"/>
                                        <p:tgtEl>
                                          <p:spTgt spid="12"/>
                                        </p:tgtEl>
                                        <p:attrNameLst>
                                          <p:attrName>ppt_w</p:attrName>
                                        </p:attrNameLst>
                                      </p:cBhvr>
                                      <p:tavLst>
                                        <p:tav tm="0">
                                          <p:val>
                                            <p:fltVal val="0"/>
                                          </p:val>
                                        </p:tav>
                                        <p:tav tm="100000">
                                          <p:val>
                                            <p:strVal val="#ppt_w"/>
                                          </p:val>
                                        </p:tav>
                                      </p:tavLst>
                                    </p:anim>
                                    <p:anim calcmode="lin" valueType="num">
                                      <p:cBhvr>
                                        <p:cTn id="17" dur="750" fill="hold"/>
                                        <p:tgtEl>
                                          <p:spTgt spid="12"/>
                                        </p:tgtEl>
                                        <p:attrNameLst>
                                          <p:attrName>ppt_h</p:attrName>
                                        </p:attrNameLst>
                                      </p:cBhvr>
                                      <p:tavLst>
                                        <p:tav tm="0">
                                          <p:val>
                                            <p:fltVal val="0"/>
                                          </p:val>
                                        </p:tav>
                                        <p:tav tm="100000">
                                          <p:val>
                                            <p:strVal val="#ppt_h"/>
                                          </p:val>
                                        </p:tav>
                                      </p:tavLst>
                                    </p:anim>
                                    <p:animEffect transition="in" filter="fade">
                                      <p:cBhvr>
                                        <p:cTn id="18" dur="750"/>
                                        <p:tgtEl>
                                          <p:spTgt spid="12"/>
                                        </p:tgtEl>
                                      </p:cBhvr>
                                    </p:animEffect>
                                  </p:childTnLst>
                                </p:cTn>
                              </p:par>
                            </p:childTnLst>
                          </p:cTn>
                        </p:par>
                        <p:par>
                          <p:cTn id="19" fill="hold">
                            <p:stCondLst>
                              <p:cond delay="125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250"/>
                                        <p:tgtEl>
                                          <p:spTgt spid="15"/>
                                        </p:tgtEl>
                                      </p:cBhvr>
                                    </p:animEffect>
                                  </p:childTnLst>
                                </p:cTn>
                              </p:par>
                            </p:childTnLst>
                          </p:cTn>
                        </p:par>
                        <p:par>
                          <p:cTn id="23" fill="hold">
                            <p:stCondLst>
                              <p:cond delay="1500"/>
                            </p:stCondLst>
                            <p:childTnLst>
                              <p:par>
                                <p:cTn id="24" presetID="22" presetClass="entr" presetSubtype="1" fill="hold" nodeType="after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up)">
                                      <p:cBhvr>
                                        <p:cTn id="26" dur="250"/>
                                        <p:tgtEl>
                                          <p:spTgt spid="17"/>
                                        </p:tgtEl>
                                      </p:cBhvr>
                                    </p:animEffect>
                                  </p:childTnLst>
                                </p:cTn>
                              </p:par>
                            </p:childTnLst>
                          </p:cTn>
                        </p:par>
                        <p:par>
                          <p:cTn id="27" fill="hold">
                            <p:stCondLst>
                              <p:cond delay="2000"/>
                            </p:stCondLst>
                            <p:childTnLst>
                              <p:par>
                                <p:cTn id="28" presetID="22" presetClass="entr" presetSubtype="1" fill="hold" nodeType="afterEffect">
                                  <p:stCondLst>
                                    <p:cond delay="25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250"/>
                                        <p:tgtEl>
                                          <p:spTgt spid="19"/>
                                        </p:tgtEl>
                                      </p:cBhvr>
                                    </p:animEffect>
                                  </p:childTnLst>
                                </p:cTn>
                              </p:par>
                            </p:childTnLst>
                          </p:cTn>
                        </p:par>
                        <p:par>
                          <p:cTn id="31" fill="hold">
                            <p:stCondLst>
                              <p:cond delay="2500"/>
                            </p:stCondLst>
                            <p:childTnLst>
                              <p:par>
                                <p:cTn id="32" presetID="22" presetClass="entr" presetSubtype="1" fill="hold" nodeType="afterEffect">
                                  <p:stCondLst>
                                    <p:cond delay="25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250"/>
                                        <p:tgtEl>
                                          <p:spTgt spid="21"/>
                                        </p:tgtEl>
                                      </p:cBhvr>
                                    </p:animEffect>
                                  </p:childTnLst>
                                </p:cTn>
                              </p:par>
                            </p:childTnLst>
                          </p:cTn>
                        </p:par>
                        <p:par>
                          <p:cTn id="35" fill="hold">
                            <p:stCondLst>
                              <p:cond delay="3000"/>
                            </p:stCondLst>
                            <p:childTnLst>
                              <p:par>
                                <p:cTn id="36" presetID="22" presetClass="entr" presetSubtype="1" fill="hold" nodeType="afterEffect">
                                  <p:stCondLst>
                                    <p:cond delay="25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250"/>
                                        <p:tgtEl>
                                          <p:spTgt spid="23"/>
                                        </p:tgtEl>
                                      </p:cBhvr>
                                    </p:animEffect>
                                  </p:childTnLst>
                                </p:cTn>
                              </p:par>
                            </p:childTnLst>
                          </p:cTn>
                        </p:par>
                        <p:par>
                          <p:cTn id="39" fill="hold">
                            <p:stCondLst>
                              <p:cond delay="3500"/>
                            </p:stCondLst>
                            <p:childTnLst>
                              <p:par>
                                <p:cTn id="40" presetID="22" presetClass="entr" presetSubtype="1" fill="hold" nodeType="afterEffect">
                                  <p:stCondLst>
                                    <p:cond delay="25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250"/>
                                        <p:tgtEl>
                                          <p:spTgt spid="27"/>
                                        </p:tgtEl>
                                      </p:cBhvr>
                                    </p:animEffect>
                                  </p:childTnLst>
                                </p:cTn>
                              </p:par>
                            </p:childTnLst>
                          </p:cTn>
                        </p:par>
                        <p:par>
                          <p:cTn id="43" fill="hold">
                            <p:stCondLst>
                              <p:cond delay="4000"/>
                            </p:stCondLst>
                            <p:childTnLst>
                              <p:par>
                                <p:cTn id="44" presetID="53" presetClass="entr" presetSubtype="16" fill="hold" grpId="0" nodeType="afterEffect">
                                  <p:stCondLst>
                                    <p:cond delay="500"/>
                                  </p:stCondLst>
                                  <p:childTnLst>
                                    <p:set>
                                      <p:cBhvr>
                                        <p:cTn id="45" dur="1" fill="hold">
                                          <p:stCondLst>
                                            <p:cond delay="0"/>
                                          </p:stCondLst>
                                        </p:cTn>
                                        <p:tgtEl>
                                          <p:spTgt spid="56"/>
                                        </p:tgtEl>
                                        <p:attrNameLst>
                                          <p:attrName>style.visibility</p:attrName>
                                        </p:attrNameLst>
                                      </p:cBhvr>
                                      <p:to>
                                        <p:strVal val="visible"/>
                                      </p:to>
                                    </p:set>
                                    <p:anim calcmode="lin" valueType="num">
                                      <p:cBhvr>
                                        <p:cTn id="46" dur="750" fill="hold"/>
                                        <p:tgtEl>
                                          <p:spTgt spid="56"/>
                                        </p:tgtEl>
                                        <p:attrNameLst>
                                          <p:attrName>ppt_w</p:attrName>
                                        </p:attrNameLst>
                                      </p:cBhvr>
                                      <p:tavLst>
                                        <p:tav tm="0">
                                          <p:val>
                                            <p:fltVal val="0"/>
                                          </p:val>
                                        </p:tav>
                                        <p:tav tm="100000">
                                          <p:val>
                                            <p:strVal val="#ppt_w"/>
                                          </p:val>
                                        </p:tav>
                                      </p:tavLst>
                                    </p:anim>
                                    <p:anim calcmode="lin" valueType="num">
                                      <p:cBhvr>
                                        <p:cTn id="47" dur="750" fill="hold"/>
                                        <p:tgtEl>
                                          <p:spTgt spid="56"/>
                                        </p:tgtEl>
                                        <p:attrNameLst>
                                          <p:attrName>ppt_h</p:attrName>
                                        </p:attrNameLst>
                                      </p:cBhvr>
                                      <p:tavLst>
                                        <p:tav tm="0">
                                          <p:val>
                                            <p:fltVal val="0"/>
                                          </p:val>
                                        </p:tav>
                                        <p:tav tm="100000">
                                          <p:val>
                                            <p:strVal val="#ppt_h"/>
                                          </p:val>
                                        </p:tav>
                                      </p:tavLst>
                                    </p:anim>
                                    <p:animEffect transition="in" filter="fade">
                                      <p:cBhvr>
                                        <p:cTn id="48" dur="750"/>
                                        <p:tgtEl>
                                          <p:spTgt spid="56"/>
                                        </p:tgtEl>
                                      </p:cBhvr>
                                    </p:animEffect>
                                  </p:childTnLst>
                                </p:cTn>
                              </p:par>
                            </p:childTnLst>
                          </p:cTn>
                        </p:par>
                        <p:par>
                          <p:cTn id="49" fill="hold">
                            <p:stCondLst>
                              <p:cond delay="5250"/>
                            </p:stCondLst>
                            <p:childTnLst>
                              <p:par>
                                <p:cTn id="50" presetID="53" presetClass="entr" presetSubtype="16" fill="hold" grpId="0" nodeType="afterEffect">
                                  <p:stCondLst>
                                    <p:cond delay="250"/>
                                  </p:stCondLst>
                                  <p:childTnLst>
                                    <p:set>
                                      <p:cBhvr>
                                        <p:cTn id="51" dur="1" fill="hold">
                                          <p:stCondLst>
                                            <p:cond delay="0"/>
                                          </p:stCondLst>
                                        </p:cTn>
                                        <p:tgtEl>
                                          <p:spTgt spid="43"/>
                                        </p:tgtEl>
                                        <p:attrNameLst>
                                          <p:attrName>style.visibility</p:attrName>
                                        </p:attrNameLst>
                                      </p:cBhvr>
                                      <p:to>
                                        <p:strVal val="visible"/>
                                      </p:to>
                                    </p:set>
                                    <p:anim calcmode="lin" valueType="num">
                                      <p:cBhvr>
                                        <p:cTn id="52" dur="750" fill="hold"/>
                                        <p:tgtEl>
                                          <p:spTgt spid="43"/>
                                        </p:tgtEl>
                                        <p:attrNameLst>
                                          <p:attrName>ppt_w</p:attrName>
                                        </p:attrNameLst>
                                      </p:cBhvr>
                                      <p:tavLst>
                                        <p:tav tm="0">
                                          <p:val>
                                            <p:fltVal val="0"/>
                                          </p:val>
                                        </p:tav>
                                        <p:tav tm="100000">
                                          <p:val>
                                            <p:strVal val="#ppt_w"/>
                                          </p:val>
                                        </p:tav>
                                      </p:tavLst>
                                    </p:anim>
                                    <p:anim calcmode="lin" valueType="num">
                                      <p:cBhvr>
                                        <p:cTn id="53" dur="750" fill="hold"/>
                                        <p:tgtEl>
                                          <p:spTgt spid="43"/>
                                        </p:tgtEl>
                                        <p:attrNameLst>
                                          <p:attrName>ppt_h</p:attrName>
                                        </p:attrNameLst>
                                      </p:cBhvr>
                                      <p:tavLst>
                                        <p:tav tm="0">
                                          <p:val>
                                            <p:fltVal val="0"/>
                                          </p:val>
                                        </p:tav>
                                        <p:tav tm="100000">
                                          <p:val>
                                            <p:strVal val="#ppt_h"/>
                                          </p:val>
                                        </p:tav>
                                      </p:tavLst>
                                    </p:anim>
                                    <p:animEffect transition="in" filter="fade">
                                      <p:cBhvr>
                                        <p:cTn id="54" dur="750"/>
                                        <p:tgtEl>
                                          <p:spTgt spid="43"/>
                                        </p:tgtEl>
                                      </p:cBhvr>
                                    </p:animEffect>
                                  </p:childTnLst>
                                </p:cTn>
                              </p:par>
                            </p:childTnLst>
                          </p:cTn>
                        </p:par>
                        <p:par>
                          <p:cTn id="55" fill="hold">
                            <p:stCondLst>
                              <p:cond delay="6250"/>
                            </p:stCondLst>
                            <p:childTnLst>
                              <p:par>
                                <p:cTn id="56" presetID="53" presetClass="entr" presetSubtype="16" fill="hold" grpId="0" nodeType="afterEffect">
                                  <p:stCondLst>
                                    <p:cond delay="250"/>
                                  </p:stCondLst>
                                  <p:childTnLst>
                                    <p:set>
                                      <p:cBhvr>
                                        <p:cTn id="57" dur="1" fill="hold">
                                          <p:stCondLst>
                                            <p:cond delay="0"/>
                                          </p:stCondLst>
                                        </p:cTn>
                                        <p:tgtEl>
                                          <p:spTgt spid="44"/>
                                        </p:tgtEl>
                                        <p:attrNameLst>
                                          <p:attrName>style.visibility</p:attrName>
                                        </p:attrNameLst>
                                      </p:cBhvr>
                                      <p:to>
                                        <p:strVal val="visible"/>
                                      </p:to>
                                    </p:set>
                                    <p:anim calcmode="lin" valueType="num">
                                      <p:cBhvr>
                                        <p:cTn id="58" dur="750" fill="hold"/>
                                        <p:tgtEl>
                                          <p:spTgt spid="44"/>
                                        </p:tgtEl>
                                        <p:attrNameLst>
                                          <p:attrName>ppt_w</p:attrName>
                                        </p:attrNameLst>
                                      </p:cBhvr>
                                      <p:tavLst>
                                        <p:tav tm="0">
                                          <p:val>
                                            <p:fltVal val="0"/>
                                          </p:val>
                                        </p:tav>
                                        <p:tav tm="100000">
                                          <p:val>
                                            <p:strVal val="#ppt_w"/>
                                          </p:val>
                                        </p:tav>
                                      </p:tavLst>
                                    </p:anim>
                                    <p:anim calcmode="lin" valueType="num">
                                      <p:cBhvr>
                                        <p:cTn id="59" dur="750" fill="hold"/>
                                        <p:tgtEl>
                                          <p:spTgt spid="44"/>
                                        </p:tgtEl>
                                        <p:attrNameLst>
                                          <p:attrName>ppt_h</p:attrName>
                                        </p:attrNameLst>
                                      </p:cBhvr>
                                      <p:tavLst>
                                        <p:tav tm="0">
                                          <p:val>
                                            <p:fltVal val="0"/>
                                          </p:val>
                                        </p:tav>
                                        <p:tav tm="100000">
                                          <p:val>
                                            <p:strVal val="#ppt_h"/>
                                          </p:val>
                                        </p:tav>
                                      </p:tavLst>
                                    </p:anim>
                                    <p:animEffect transition="in" filter="fade">
                                      <p:cBhvr>
                                        <p:cTn id="60" dur="750"/>
                                        <p:tgtEl>
                                          <p:spTgt spid="44"/>
                                        </p:tgtEl>
                                      </p:cBhvr>
                                    </p:animEffect>
                                  </p:childTnLst>
                                </p:cTn>
                              </p:par>
                            </p:childTnLst>
                          </p:cTn>
                        </p:par>
                        <p:par>
                          <p:cTn id="61" fill="hold">
                            <p:stCondLst>
                              <p:cond delay="7250"/>
                            </p:stCondLst>
                            <p:childTnLst>
                              <p:par>
                                <p:cTn id="62" presetID="53" presetClass="entr" presetSubtype="16" fill="hold" grpId="0" nodeType="afterEffect">
                                  <p:stCondLst>
                                    <p:cond delay="250"/>
                                  </p:stCondLst>
                                  <p:childTnLst>
                                    <p:set>
                                      <p:cBhvr>
                                        <p:cTn id="63" dur="1" fill="hold">
                                          <p:stCondLst>
                                            <p:cond delay="0"/>
                                          </p:stCondLst>
                                        </p:cTn>
                                        <p:tgtEl>
                                          <p:spTgt spid="26"/>
                                        </p:tgtEl>
                                        <p:attrNameLst>
                                          <p:attrName>style.visibility</p:attrName>
                                        </p:attrNameLst>
                                      </p:cBhvr>
                                      <p:to>
                                        <p:strVal val="visible"/>
                                      </p:to>
                                    </p:set>
                                    <p:anim calcmode="lin" valueType="num">
                                      <p:cBhvr>
                                        <p:cTn id="64" dur="750" fill="hold"/>
                                        <p:tgtEl>
                                          <p:spTgt spid="26"/>
                                        </p:tgtEl>
                                        <p:attrNameLst>
                                          <p:attrName>ppt_w</p:attrName>
                                        </p:attrNameLst>
                                      </p:cBhvr>
                                      <p:tavLst>
                                        <p:tav tm="0">
                                          <p:val>
                                            <p:fltVal val="0"/>
                                          </p:val>
                                        </p:tav>
                                        <p:tav tm="100000">
                                          <p:val>
                                            <p:strVal val="#ppt_w"/>
                                          </p:val>
                                        </p:tav>
                                      </p:tavLst>
                                    </p:anim>
                                    <p:anim calcmode="lin" valueType="num">
                                      <p:cBhvr>
                                        <p:cTn id="65" dur="750" fill="hold"/>
                                        <p:tgtEl>
                                          <p:spTgt spid="26"/>
                                        </p:tgtEl>
                                        <p:attrNameLst>
                                          <p:attrName>ppt_h</p:attrName>
                                        </p:attrNameLst>
                                      </p:cBhvr>
                                      <p:tavLst>
                                        <p:tav tm="0">
                                          <p:val>
                                            <p:fltVal val="0"/>
                                          </p:val>
                                        </p:tav>
                                        <p:tav tm="100000">
                                          <p:val>
                                            <p:strVal val="#ppt_h"/>
                                          </p:val>
                                        </p:tav>
                                      </p:tavLst>
                                    </p:anim>
                                    <p:animEffect transition="in" filter="fade">
                                      <p:cBhvr>
                                        <p:cTn id="66" dur="750"/>
                                        <p:tgtEl>
                                          <p:spTgt spid="26"/>
                                        </p:tgtEl>
                                      </p:cBhvr>
                                    </p:animEffect>
                                  </p:childTnLst>
                                </p:cTn>
                              </p:par>
                            </p:childTnLst>
                          </p:cTn>
                        </p:par>
                        <p:par>
                          <p:cTn id="67" fill="hold">
                            <p:stCondLst>
                              <p:cond delay="8250"/>
                            </p:stCondLst>
                            <p:childTnLst>
                              <p:par>
                                <p:cTn id="68" presetID="53" presetClass="entr" presetSubtype="16" fill="hold" grpId="0" nodeType="afterEffect">
                                  <p:stCondLst>
                                    <p:cond delay="250"/>
                                  </p:stCondLst>
                                  <p:childTnLst>
                                    <p:set>
                                      <p:cBhvr>
                                        <p:cTn id="69" dur="1" fill="hold">
                                          <p:stCondLst>
                                            <p:cond delay="0"/>
                                          </p:stCondLst>
                                        </p:cTn>
                                        <p:tgtEl>
                                          <p:spTgt spid="42"/>
                                        </p:tgtEl>
                                        <p:attrNameLst>
                                          <p:attrName>style.visibility</p:attrName>
                                        </p:attrNameLst>
                                      </p:cBhvr>
                                      <p:to>
                                        <p:strVal val="visible"/>
                                      </p:to>
                                    </p:set>
                                    <p:anim calcmode="lin" valueType="num">
                                      <p:cBhvr>
                                        <p:cTn id="70" dur="750" fill="hold"/>
                                        <p:tgtEl>
                                          <p:spTgt spid="42"/>
                                        </p:tgtEl>
                                        <p:attrNameLst>
                                          <p:attrName>ppt_w</p:attrName>
                                        </p:attrNameLst>
                                      </p:cBhvr>
                                      <p:tavLst>
                                        <p:tav tm="0">
                                          <p:val>
                                            <p:fltVal val="0"/>
                                          </p:val>
                                        </p:tav>
                                        <p:tav tm="100000">
                                          <p:val>
                                            <p:strVal val="#ppt_w"/>
                                          </p:val>
                                        </p:tav>
                                      </p:tavLst>
                                    </p:anim>
                                    <p:anim calcmode="lin" valueType="num">
                                      <p:cBhvr>
                                        <p:cTn id="71" dur="750" fill="hold"/>
                                        <p:tgtEl>
                                          <p:spTgt spid="42"/>
                                        </p:tgtEl>
                                        <p:attrNameLst>
                                          <p:attrName>ppt_h</p:attrName>
                                        </p:attrNameLst>
                                      </p:cBhvr>
                                      <p:tavLst>
                                        <p:tav tm="0">
                                          <p:val>
                                            <p:fltVal val="0"/>
                                          </p:val>
                                        </p:tav>
                                        <p:tav tm="100000">
                                          <p:val>
                                            <p:strVal val="#ppt_h"/>
                                          </p:val>
                                        </p:tav>
                                      </p:tavLst>
                                    </p:anim>
                                    <p:animEffect transition="in" filter="fade">
                                      <p:cBhvr>
                                        <p:cTn id="72"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2" grpId="0" animBg="1"/>
      <p:bldP spid="43" grpId="0" animBg="1"/>
      <p:bldP spid="44" grpId="0" animBg="1"/>
      <p:bldP spid="12" grpId="0"/>
      <p:bldP spid="55" grpId="0" animBg="1"/>
      <p:bldP spid="56" grpId="0"/>
      <p:bldP spid="57" grpId="0" bldLvl="0" autoUpdateAnimBg="0"/>
      <p:bldP spid="57" grpId="1" bldLvl="0" autoUpdateAnimBg="0"/>
      <p:bldP spid="57" grpId="2" bldLvl="0" autoUpdateAnimBg="0"/>
      <p:bldP spid="57" grpId="3" bldLvl="0" autoUpdateAnimBg="0"/>
      <p:bldP spid="57" grpId="4"/>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15</a:t>
            </a:r>
          </a:p>
        </p:txBody>
      </p:sp>
      <p:grpSp>
        <p:nvGrpSpPr>
          <p:cNvPr id="15" name="组合 14"/>
          <p:cNvGrpSpPr/>
          <p:nvPr/>
        </p:nvGrpSpPr>
        <p:grpSpPr>
          <a:xfrm>
            <a:off x="6824017" y="1726213"/>
            <a:ext cx="3589844" cy="997656"/>
            <a:chOff x="709792" y="1374"/>
            <a:chExt cx="1249455" cy="407310"/>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scene3d>
            <a:camera prst="orthographicFront"/>
            <a:lightRig rig="threePt" dir="t">
              <a:rot lat="0" lon="0" rev="7500000"/>
            </a:lightRig>
          </a:scene3d>
        </p:grpSpPr>
        <p:sp>
          <p:nvSpPr>
            <p:cNvPr id="53" name="圆角矩形 52"/>
            <p:cNvSpPr/>
            <p:nvPr/>
          </p:nvSpPr>
          <p:spPr>
            <a:xfrm>
              <a:off x="709792" y="1374"/>
              <a:ext cx="1249455" cy="407310"/>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4" name="圆角矩形 4"/>
            <p:cNvSpPr txBox="1"/>
            <p:nvPr/>
          </p:nvSpPr>
          <p:spPr>
            <a:xfrm>
              <a:off x="721722" y="13304"/>
              <a:ext cx="1225595" cy="38345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2800" b="1" dirty="0">
                  <a:solidFill>
                    <a:srgbClr val="0070C0"/>
                  </a:solidFill>
                  <a:latin typeface="+mn-ea"/>
                </a:rPr>
                <a:t>通借通还册次</a:t>
              </a:r>
            </a:p>
          </p:txBody>
        </p:sp>
      </p:grpSp>
      <p:grpSp>
        <p:nvGrpSpPr>
          <p:cNvPr id="17" name="组合 16"/>
          <p:cNvGrpSpPr/>
          <p:nvPr/>
        </p:nvGrpSpPr>
        <p:grpSpPr>
          <a:xfrm>
            <a:off x="6838481" y="2974351"/>
            <a:ext cx="3589844" cy="997656"/>
            <a:chOff x="709792" y="612339"/>
            <a:chExt cx="1249455" cy="407310"/>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scene3d>
            <a:camera prst="orthographicFront"/>
            <a:lightRig rig="threePt" dir="t">
              <a:rot lat="0" lon="0" rev="7500000"/>
            </a:lightRig>
          </a:scene3d>
        </p:grpSpPr>
        <p:sp>
          <p:nvSpPr>
            <p:cNvPr id="49" name="圆角矩形 48"/>
            <p:cNvSpPr/>
            <p:nvPr/>
          </p:nvSpPr>
          <p:spPr>
            <a:xfrm>
              <a:off x="709792" y="612339"/>
              <a:ext cx="1249455" cy="407310"/>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0" name="圆角矩形 8"/>
            <p:cNvSpPr txBox="1"/>
            <p:nvPr/>
          </p:nvSpPr>
          <p:spPr>
            <a:xfrm>
              <a:off x="721722" y="624269"/>
              <a:ext cx="1225595" cy="38345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2800" b="1" dirty="0">
                  <a:solidFill>
                    <a:srgbClr val="0070C0"/>
                  </a:solidFill>
                  <a:latin typeface="+mn-ea"/>
                </a:rPr>
                <a:t>网站下载册次</a:t>
              </a:r>
            </a:p>
          </p:txBody>
        </p:sp>
      </p:grpSp>
      <p:grpSp>
        <p:nvGrpSpPr>
          <p:cNvPr id="19" name="组合 18"/>
          <p:cNvGrpSpPr/>
          <p:nvPr/>
        </p:nvGrpSpPr>
        <p:grpSpPr>
          <a:xfrm>
            <a:off x="6864015" y="4222491"/>
            <a:ext cx="3589844" cy="997656"/>
            <a:chOff x="709792" y="1223305"/>
            <a:chExt cx="1249455" cy="407310"/>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scene3d>
            <a:camera prst="orthographicFront"/>
            <a:lightRig rig="threePt" dir="t">
              <a:rot lat="0" lon="0" rev="7500000"/>
            </a:lightRig>
          </a:scene3d>
        </p:grpSpPr>
        <p:sp>
          <p:nvSpPr>
            <p:cNvPr id="45" name="圆角矩形 44"/>
            <p:cNvSpPr/>
            <p:nvPr/>
          </p:nvSpPr>
          <p:spPr>
            <a:xfrm>
              <a:off x="709792" y="1223305"/>
              <a:ext cx="1249455" cy="407310"/>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6" name="圆角矩形 12"/>
            <p:cNvSpPr txBox="1"/>
            <p:nvPr/>
          </p:nvSpPr>
          <p:spPr>
            <a:xfrm>
              <a:off x="721722" y="1235235"/>
              <a:ext cx="1225595" cy="38345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2800" b="1" dirty="0">
                  <a:solidFill>
                    <a:srgbClr val="0070C0"/>
                  </a:solidFill>
                  <a:latin typeface="+mn-ea"/>
                </a:rPr>
                <a:t>客户端下载册次</a:t>
              </a:r>
            </a:p>
          </p:txBody>
        </p:sp>
      </p:grpSp>
      <p:grpSp>
        <p:nvGrpSpPr>
          <p:cNvPr id="21" name="组合 20"/>
          <p:cNvGrpSpPr/>
          <p:nvPr/>
        </p:nvGrpSpPr>
        <p:grpSpPr>
          <a:xfrm>
            <a:off x="6838479" y="5469563"/>
            <a:ext cx="3589844" cy="997656"/>
            <a:chOff x="709792" y="1834270"/>
            <a:chExt cx="1249455" cy="407310"/>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scene3d>
            <a:camera prst="orthographicFront"/>
            <a:lightRig rig="threePt" dir="t">
              <a:rot lat="0" lon="0" rev="7500000"/>
            </a:lightRig>
          </a:scene3d>
        </p:grpSpPr>
        <p:sp>
          <p:nvSpPr>
            <p:cNvPr id="38" name="圆角矩形 37"/>
            <p:cNvSpPr/>
            <p:nvPr/>
          </p:nvSpPr>
          <p:spPr>
            <a:xfrm>
              <a:off x="709792" y="1834270"/>
              <a:ext cx="1249455" cy="407310"/>
            </a:xfrm>
            <a:prstGeom prst="roundRect">
              <a:avLst>
                <a:gd name="adj" fmla="val 10000"/>
              </a:avLst>
            </a:prstGeom>
            <a:grpFill/>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39" name="圆角矩形 16"/>
            <p:cNvSpPr txBox="1"/>
            <p:nvPr/>
          </p:nvSpPr>
          <p:spPr>
            <a:xfrm>
              <a:off x="721722" y="1846200"/>
              <a:ext cx="1225595" cy="38345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86360" tIns="86360" rIns="86360" bIns="86360" numCol="1" spcCol="1270" anchor="ctr" anchorCtr="0">
              <a:noAutofit/>
            </a:bodyPr>
            <a:lstStyle/>
            <a:p>
              <a:pPr algn="ctr" defTabSz="1007483">
                <a:lnSpc>
                  <a:spcPct val="90000"/>
                </a:lnSpc>
                <a:spcAft>
                  <a:spcPct val="35000"/>
                </a:spcAft>
              </a:pPr>
              <a:r>
                <a:rPr lang="zh-CN" altLang="en-US" sz="2800" b="1" dirty="0">
                  <a:solidFill>
                    <a:srgbClr val="0070C0"/>
                  </a:solidFill>
                  <a:latin typeface="+mn-ea"/>
                </a:rPr>
                <a:t>自助借阅册次</a:t>
              </a:r>
            </a:p>
          </p:txBody>
        </p:sp>
      </p:grpSp>
      <p:sp>
        <p:nvSpPr>
          <p:cNvPr id="56" name="矩形 55">
            <a:extLst>
              <a:ext uri="{FF2B5EF4-FFF2-40B4-BE49-F238E27FC236}">
                <a16:creationId xmlns:a16="http://schemas.microsoft.com/office/drawing/2014/main" id="{351DD3EF-DD28-403F-9F61-EECB92786718}"/>
              </a:ext>
            </a:extLst>
          </p:cNvPr>
          <p:cNvSpPr/>
          <p:nvPr/>
        </p:nvSpPr>
        <p:spPr>
          <a:xfrm>
            <a:off x="624469" y="2250403"/>
            <a:ext cx="1312971" cy="3077766"/>
          </a:xfrm>
          <a:prstGeom prst="rect">
            <a:avLst/>
          </a:prstGeom>
          <a:noFill/>
        </p:spPr>
        <p:txBody>
          <a:bodyPr wrap="square" lIns="121920" tIns="60960" rIns="121920" bIns="60960">
            <a:spAutoFit/>
          </a:bodyPr>
          <a:lstStyle/>
          <a:p>
            <a:pPr algn="ctr"/>
            <a:r>
              <a:rPr lang="zh-CN" altLang="en-US" sz="4800" b="1" dirty="0">
                <a:solidFill>
                  <a:srgbClr val="FFFF00"/>
                </a:solidFill>
                <a:latin typeface="楷体" panose="02010609060101010101" pitchFamily="49" charset="-122"/>
                <a:ea typeface="楷体" panose="02010609060101010101" pitchFamily="49" charset="-122"/>
              </a:rPr>
              <a:t>流通册次</a:t>
            </a:r>
            <a:endParaRPr lang="en-US" altLang="zh-CN" sz="4800" b="1" dirty="0">
              <a:solidFill>
                <a:srgbClr val="FFFF00"/>
              </a:solidFill>
              <a:latin typeface="楷体" panose="02010609060101010101" pitchFamily="49" charset="-122"/>
              <a:ea typeface="楷体" panose="02010609060101010101" pitchFamily="49" charset="-122"/>
            </a:endParaRPr>
          </a:p>
        </p:txBody>
      </p:sp>
      <p:sp>
        <p:nvSpPr>
          <p:cNvPr id="57" name="Rectangle 13">
            <a:extLst>
              <a:ext uri="{FF2B5EF4-FFF2-40B4-BE49-F238E27FC236}">
                <a16:creationId xmlns:a16="http://schemas.microsoft.com/office/drawing/2014/main" id="{66CDC37A-A912-4494-BE10-185D373F0DF9}"/>
              </a:ext>
            </a:extLst>
          </p:cNvPr>
          <p:cNvSpPr txBox="1">
            <a:spLocks noChangeArrowheads="1"/>
          </p:cNvSpPr>
          <p:nvPr/>
        </p:nvSpPr>
        <p:spPr bwMode="auto">
          <a:xfrm>
            <a:off x="201026" y="0"/>
            <a:ext cx="12336693" cy="1646605"/>
          </a:xfrm>
          <a:prstGeom prst="rect">
            <a:avLst/>
          </a:prstGeom>
          <a:noFill/>
          <a:ln>
            <a:noFill/>
          </a:ln>
          <a:extLst/>
        </p:spPr>
        <p:txBody>
          <a:bodyPr wrap="square" anchor="ctr">
            <a:spAutoFit/>
          </a:bodyPr>
          <a:lstStyle>
            <a:defPPr>
              <a:defRPr lang="zh-CN"/>
            </a:defPPr>
            <a:lvl1pPr>
              <a:lnSpc>
                <a:spcPct val="150000"/>
              </a:lnSpc>
              <a:spcAft>
                <a:spcPts val="600"/>
              </a:spcAft>
              <a:defRPr b="1">
                <a:solidFill>
                  <a:srgbClr val="FFFFFF"/>
                </a:solidFill>
                <a:latin typeface="微软雅黑" panose="020B0503020204020204" pitchFamily="34" charset="-122"/>
                <a:ea typeface="微软雅黑" panose="020B0503020204020204" pitchFamily="34" charset="-122"/>
              </a:defRPr>
            </a:lvl1pPr>
          </a:lstStyle>
          <a:p>
            <a:pPr algn="ctr">
              <a:buClr>
                <a:srgbClr val="FFFF00"/>
              </a:buClr>
            </a:pP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大数据与服务</a:t>
            </a:r>
            <a:r>
              <a:rPr lang="zh-CN" altLang="en-US" sz="3600"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效能</a:t>
            </a:r>
            <a:r>
              <a:rPr lang="zh-CN" altLang="en-US"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评价</a:t>
            </a:r>
            <a:endParaRPr lang="en-US" altLang="zh-CN" sz="3600"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algn="ctr">
              <a:buClr>
                <a:srgbClr val="FFFF00"/>
              </a:buClr>
            </a:pPr>
            <a:r>
              <a:rPr lang="zh-CN" altLang="en-US" sz="2800" spc="300" dirty="0" smtClean="0">
                <a:solidFill>
                  <a:srgbClr val="FFFF00"/>
                </a:solidFill>
                <a:latin typeface="Microsoft YaHei" panose="020B0503020204020204" pitchFamily="34" charset="-122"/>
                <a:ea typeface="Microsoft YaHei" panose="020B0503020204020204" pitchFamily="34" charset="-122"/>
              </a:rPr>
              <a:t>流通</a:t>
            </a:r>
            <a:r>
              <a:rPr lang="zh-CN" altLang="en-US" sz="2800" spc="300" dirty="0">
                <a:solidFill>
                  <a:srgbClr val="FFFF00"/>
                </a:solidFill>
                <a:latin typeface="Microsoft YaHei" panose="020B0503020204020204" pitchFamily="34" charset="-122"/>
                <a:ea typeface="Microsoft YaHei" panose="020B0503020204020204" pitchFamily="34" charset="-122"/>
              </a:rPr>
              <a:t>册次与借阅册次</a:t>
            </a:r>
          </a:p>
        </p:txBody>
      </p:sp>
      <p:sp>
        <p:nvSpPr>
          <p:cNvPr id="31" name="剪去对角的矩形 30"/>
          <p:cNvSpPr/>
          <p:nvPr/>
        </p:nvSpPr>
        <p:spPr>
          <a:xfrm>
            <a:off x="1971715" y="4138009"/>
            <a:ext cx="3169820" cy="1190160"/>
          </a:xfrm>
          <a:prstGeom prst="snip2DiagRect">
            <a:avLst/>
          </a:prstGeom>
          <a:solidFill>
            <a:srgbClr val="DF0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分馆借书量</a:t>
            </a:r>
          </a:p>
        </p:txBody>
      </p:sp>
      <p:sp>
        <p:nvSpPr>
          <p:cNvPr id="32" name="剪去对角的矩形 31"/>
          <p:cNvSpPr/>
          <p:nvPr/>
        </p:nvSpPr>
        <p:spPr>
          <a:xfrm>
            <a:off x="1971715" y="2694648"/>
            <a:ext cx="3135544" cy="1190160"/>
          </a:xfrm>
          <a:prstGeom prst="snip2Diag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pitchFamily="34" charset="-122"/>
                <a:ea typeface="微软雅黑" panose="020B0503020204020204" pitchFamily="34" charset="-122"/>
              </a:rPr>
              <a:t>总馆借书量</a:t>
            </a:r>
          </a:p>
        </p:txBody>
      </p:sp>
      <p:sp>
        <p:nvSpPr>
          <p:cNvPr id="3" name="矩形 2"/>
          <p:cNvSpPr/>
          <p:nvPr/>
        </p:nvSpPr>
        <p:spPr>
          <a:xfrm>
            <a:off x="5914730" y="2225041"/>
            <a:ext cx="909287" cy="3046988"/>
          </a:xfrm>
          <a:prstGeom prst="rect">
            <a:avLst/>
          </a:prstGeom>
        </p:spPr>
        <p:txBody>
          <a:bodyPr wrap="square">
            <a:spAutoFit/>
          </a:bodyPr>
          <a:lstStyle/>
          <a:p>
            <a:r>
              <a:rPr lang="zh-CN" altLang="en-US" sz="4800" b="1" dirty="0">
                <a:solidFill>
                  <a:srgbClr val="FFFF00"/>
                </a:solidFill>
                <a:latin typeface="楷体" panose="02010609060101010101" pitchFamily="49" charset="-122"/>
                <a:ea typeface="楷体" panose="02010609060101010101" pitchFamily="49" charset="-122"/>
              </a:rPr>
              <a:t>借阅册次</a:t>
            </a:r>
          </a:p>
        </p:txBody>
      </p:sp>
    </p:spTree>
    <p:extLst>
      <p:ext uri="{BB962C8B-B14F-4D97-AF65-F5344CB8AC3E}">
        <p14:creationId xmlns:p14="http://schemas.microsoft.com/office/powerpoint/2010/main" val="1280946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4"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strVal val="#ppt_w*0.70"/>
                                          </p:val>
                                        </p:tav>
                                        <p:tav tm="100000">
                                          <p:val>
                                            <p:strVal val="#ppt_w"/>
                                          </p:val>
                                        </p:tav>
                                      </p:tavLst>
                                    </p:anim>
                                    <p:anim calcmode="lin" valueType="num">
                                      <p:cBhvr>
                                        <p:cTn id="8" dur="500" fill="hold"/>
                                        <p:tgtEl>
                                          <p:spTgt spid="57"/>
                                        </p:tgtEl>
                                        <p:attrNameLst>
                                          <p:attrName>ppt_h</p:attrName>
                                        </p:attrNameLst>
                                      </p:cBhvr>
                                      <p:tavLst>
                                        <p:tav tm="0">
                                          <p:val>
                                            <p:strVal val="#ppt_h"/>
                                          </p:val>
                                        </p:tav>
                                        <p:tav tm="100000">
                                          <p:val>
                                            <p:strVal val="#ppt_h"/>
                                          </p:val>
                                        </p:tav>
                                      </p:tavLst>
                                    </p:anim>
                                    <p:animEffect transition="in" filter="fade">
                                      <p:cBhvr>
                                        <p:cTn id="9" dur="500"/>
                                        <p:tgtEl>
                                          <p:spTgt spid="5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750" fill="hold"/>
                                        <p:tgtEl>
                                          <p:spTgt spid="56"/>
                                        </p:tgtEl>
                                        <p:attrNameLst>
                                          <p:attrName>ppt_w</p:attrName>
                                        </p:attrNameLst>
                                      </p:cBhvr>
                                      <p:tavLst>
                                        <p:tav tm="0">
                                          <p:val>
                                            <p:fltVal val="0"/>
                                          </p:val>
                                        </p:tav>
                                        <p:tav tm="100000">
                                          <p:val>
                                            <p:strVal val="#ppt_w"/>
                                          </p:val>
                                        </p:tav>
                                      </p:tavLst>
                                    </p:anim>
                                    <p:anim calcmode="lin" valueType="num">
                                      <p:cBhvr>
                                        <p:cTn id="14" dur="750" fill="hold"/>
                                        <p:tgtEl>
                                          <p:spTgt spid="56"/>
                                        </p:tgtEl>
                                        <p:attrNameLst>
                                          <p:attrName>ppt_h</p:attrName>
                                        </p:attrNameLst>
                                      </p:cBhvr>
                                      <p:tavLst>
                                        <p:tav tm="0">
                                          <p:val>
                                            <p:fltVal val="0"/>
                                          </p:val>
                                        </p:tav>
                                        <p:tav tm="100000">
                                          <p:val>
                                            <p:strVal val="#ppt_h"/>
                                          </p:val>
                                        </p:tav>
                                      </p:tavLst>
                                    </p:anim>
                                    <p:animEffect transition="in" filter="fade">
                                      <p:cBhvr>
                                        <p:cTn id="15" dur="750"/>
                                        <p:tgtEl>
                                          <p:spTgt spid="56"/>
                                        </p:tgtEl>
                                      </p:cBhvr>
                                    </p:animEffect>
                                  </p:childTnLst>
                                </p:cTn>
                              </p:par>
                            </p:childTnLst>
                          </p:cTn>
                        </p:par>
                        <p:par>
                          <p:cTn id="16" fill="hold">
                            <p:stCondLst>
                              <p:cond delay="125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750"/>
                            </p:stCondLst>
                            <p:childTnLst>
                              <p:par>
                                <p:cTn id="23" presetID="53" presetClass="entr" presetSubtype="16"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750" fill="hold"/>
                                        <p:tgtEl>
                                          <p:spTgt spid="3"/>
                                        </p:tgtEl>
                                        <p:attrNameLst>
                                          <p:attrName>ppt_w</p:attrName>
                                        </p:attrNameLst>
                                      </p:cBhvr>
                                      <p:tavLst>
                                        <p:tav tm="0">
                                          <p:val>
                                            <p:fltVal val="0"/>
                                          </p:val>
                                        </p:tav>
                                        <p:tav tm="100000">
                                          <p:val>
                                            <p:strVal val="#ppt_w"/>
                                          </p:val>
                                        </p:tav>
                                      </p:tavLst>
                                    </p:anim>
                                    <p:anim calcmode="lin" valueType="num">
                                      <p:cBhvr>
                                        <p:cTn id="33" dur="750" fill="hold"/>
                                        <p:tgtEl>
                                          <p:spTgt spid="3"/>
                                        </p:tgtEl>
                                        <p:attrNameLst>
                                          <p:attrName>ppt_h</p:attrName>
                                        </p:attrNameLst>
                                      </p:cBhvr>
                                      <p:tavLst>
                                        <p:tav tm="0">
                                          <p:val>
                                            <p:fltVal val="0"/>
                                          </p:val>
                                        </p:tav>
                                        <p:tav tm="100000">
                                          <p:val>
                                            <p:strVal val="#ppt_h"/>
                                          </p:val>
                                        </p:tav>
                                      </p:tavLst>
                                    </p:anim>
                                    <p:animEffect transition="in" filter="fade">
                                      <p:cBhvr>
                                        <p:cTn id="34" dur="750"/>
                                        <p:tgtEl>
                                          <p:spTgt spid="3"/>
                                        </p:tgtEl>
                                      </p:cBhvr>
                                    </p:animEffect>
                                  </p:childTnLst>
                                </p:cTn>
                              </p:par>
                            </p:childTnLst>
                          </p:cTn>
                        </p:par>
                        <p:par>
                          <p:cTn id="35" fill="hold">
                            <p:stCondLst>
                              <p:cond delay="750"/>
                            </p:stCondLst>
                            <p:childTnLst>
                              <p:par>
                                <p:cTn id="36" presetID="22" presetClass="entr" presetSubtype="1"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450"/>
                                        <p:tgtEl>
                                          <p:spTgt spid="15"/>
                                        </p:tgtEl>
                                      </p:cBhvr>
                                    </p:animEffect>
                                  </p:childTnLst>
                                </p:cTn>
                              </p:par>
                            </p:childTnLst>
                          </p:cTn>
                        </p:par>
                        <p:par>
                          <p:cTn id="39" fill="hold">
                            <p:stCondLst>
                              <p:cond delay="1200"/>
                            </p:stCondLst>
                            <p:childTnLst>
                              <p:par>
                                <p:cTn id="40" presetID="22" presetClass="entr" presetSubtype="1" fill="hold" nodeType="afterEffect">
                                  <p:stCondLst>
                                    <p:cond delay="25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450"/>
                                        <p:tgtEl>
                                          <p:spTgt spid="17"/>
                                        </p:tgtEl>
                                      </p:cBhvr>
                                    </p:animEffect>
                                  </p:childTnLst>
                                </p:cTn>
                              </p:par>
                            </p:childTnLst>
                          </p:cTn>
                        </p:par>
                        <p:par>
                          <p:cTn id="43" fill="hold">
                            <p:stCondLst>
                              <p:cond delay="1900"/>
                            </p:stCondLst>
                            <p:childTnLst>
                              <p:par>
                                <p:cTn id="44" presetID="22" presetClass="entr" presetSubtype="1" fill="hold" nodeType="afterEffect">
                                  <p:stCondLst>
                                    <p:cond delay="25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450"/>
                                        <p:tgtEl>
                                          <p:spTgt spid="19"/>
                                        </p:tgtEl>
                                      </p:cBhvr>
                                    </p:animEffect>
                                  </p:childTnLst>
                                </p:cTn>
                              </p:par>
                            </p:childTnLst>
                          </p:cTn>
                        </p:par>
                        <p:par>
                          <p:cTn id="47" fill="hold">
                            <p:stCondLst>
                              <p:cond delay="2600"/>
                            </p:stCondLst>
                            <p:childTnLst>
                              <p:par>
                                <p:cTn id="48" presetID="22" presetClass="entr" presetSubtype="1" fill="hold" nodeType="afterEffect">
                                  <p:stCondLst>
                                    <p:cond delay="250"/>
                                  </p:stCondLst>
                                  <p:childTnLst>
                                    <p:set>
                                      <p:cBhvr>
                                        <p:cTn id="49" dur="1" fill="hold">
                                          <p:stCondLst>
                                            <p:cond delay="0"/>
                                          </p:stCondLst>
                                        </p:cTn>
                                        <p:tgtEl>
                                          <p:spTgt spid="21"/>
                                        </p:tgtEl>
                                        <p:attrNameLst>
                                          <p:attrName>style.visibility</p:attrName>
                                        </p:attrNameLst>
                                      </p:cBhvr>
                                      <p:to>
                                        <p:strVal val="visible"/>
                                      </p:to>
                                    </p:set>
                                    <p:animEffect transition="in" filter="wipe(up)">
                                      <p:cBhvr>
                                        <p:cTn id="50" dur="4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bldLvl="0" autoUpdateAnimBg="0"/>
      <p:bldP spid="57" grpId="1" bldLvl="0" autoUpdateAnimBg="0"/>
      <p:bldP spid="57" grpId="2" bldLvl="0" autoUpdateAnimBg="0"/>
      <p:bldP spid="57" grpId="3" bldLvl="0" autoUpdateAnimBg="0"/>
      <p:bldP spid="57" grpId="4"/>
      <p:bldP spid="31" grpId="0" animBg="1"/>
      <p:bldP spid="32" grpId="0"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16449" y="295861"/>
            <a:ext cx="9482083" cy="584775"/>
          </a:xfrm>
          <a:prstGeom prst="rect">
            <a:avLst/>
          </a:prstGeom>
        </p:spPr>
        <p:txBody>
          <a:bodyPr wrap="none">
            <a:spAutoFit/>
          </a:bodyPr>
          <a:lstStyle/>
          <a:p>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  中国矿业大学智慧图书馆多终端运行数据</a:t>
            </a:r>
            <a:endParaRPr lang="zh-CN" altLang="en-US" sz="3200" dirty="0"/>
          </a:p>
        </p:txBody>
      </p:sp>
      <p:pic>
        <p:nvPicPr>
          <p:cNvPr id="8" name="图片 7"/>
          <p:cNvPicPr>
            <a:picLocks noChangeAspect="1"/>
          </p:cNvPicPr>
          <p:nvPr/>
        </p:nvPicPr>
        <p:blipFill>
          <a:blip r:embed="rId2"/>
          <a:stretch>
            <a:fillRect/>
          </a:stretch>
        </p:blipFill>
        <p:spPr>
          <a:xfrm>
            <a:off x="-1057" y="1111164"/>
            <a:ext cx="12193057" cy="5438103"/>
          </a:xfrm>
          <a:prstGeom prst="roundRect">
            <a:avLst>
              <a:gd name="adj" fmla="val 10152"/>
            </a:avLst>
          </a:prstGeom>
          <a:ln w="41275">
            <a:solidFill>
              <a:srgbClr val="FFC000"/>
            </a:solidFill>
          </a:ln>
        </p:spPr>
      </p:pic>
    </p:spTree>
    <p:extLst>
      <p:ext uri="{BB962C8B-B14F-4D97-AF65-F5344CB8AC3E}">
        <p14:creationId xmlns:p14="http://schemas.microsoft.com/office/powerpoint/2010/main" val="3949150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091927" y="2642804"/>
            <a:ext cx="7509271" cy="1754326"/>
            <a:chOff x="3264521" y="2542763"/>
            <a:chExt cx="6555754" cy="2943048"/>
          </a:xfrm>
        </p:grpSpPr>
        <p:cxnSp>
          <p:nvCxnSpPr>
            <p:cNvPr id="23" name="直接连接符 22"/>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523571" y="2542763"/>
              <a:ext cx="6296704" cy="2943048"/>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数据驱动智慧服务</a:t>
              </a:r>
              <a:endParaRPr lang="en-US" altLang="zh-CN"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a:p>
              <a:r>
                <a:rPr lang="en-US" altLang="zh-CN"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a:t>
              </a:r>
              <a:r>
                <a:rPr lang="zh-CN" altLang="en-US" sz="4400" spc="300" dirty="0" smtClean="0">
                  <a:solidFill>
                    <a:srgbClr val="FFFFFF"/>
                  </a:solidFill>
                  <a:latin typeface="等线" panose="02010600030101010101" pitchFamily="2" charset="-122"/>
                  <a:ea typeface="等线" panose="02010600030101010101" pitchFamily="2" charset="-122"/>
                  <a:sym typeface="Microsoft YaHei" panose="020B0503020204020204" pitchFamily="34" charset="-122"/>
                </a:rPr>
                <a:t>读者服务变智能了</a:t>
              </a:r>
              <a:endParaRPr lang="zh-CN" altLang="en-US" sz="4400" spc="300" dirty="0">
                <a:solidFill>
                  <a:srgbClr val="FFFFFF"/>
                </a:solidFill>
                <a:latin typeface="等线" panose="02010600030101010101" pitchFamily="2" charset="-122"/>
                <a:ea typeface="等线" panose="02010600030101010101" pitchFamily="2" charset="-122"/>
                <a:sym typeface="Microsoft YaHei" panose="020B0503020204020204" pitchFamily="34" charset="-122"/>
              </a:endParaRPr>
            </a:p>
          </p:txBody>
        </p:sp>
      </p:grpSp>
    </p:spTree>
    <p:extLst>
      <p:ext uri="{BB962C8B-B14F-4D97-AF65-F5344CB8AC3E}">
        <p14:creationId xmlns:p14="http://schemas.microsoft.com/office/powerpoint/2010/main" val="26710327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315686" y="1442839"/>
            <a:ext cx="9174037" cy="5526798"/>
          </a:xfrm>
          <a:prstGeom prst="roundRect">
            <a:avLst>
              <a:gd name="adj" fmla="val 10152"/>
            </a:avLst>
          </a:prstGeom>
          <a:ln w="41275">
            <a:solidFill>
              <a:srgbClr val="FFC000"/>
            </a:solidFill>
          </a:ln>
        </p:spPr>
      </p:pic>
      <p:sp>
        <p:nvSpPr>
          <p:cNvPr id="9" name="文本框 8"/>
          <p:cNvSpPr txBox="1"/>
          <p:nvPr/>
        </p:nvSpPr>
        <p:spPr>
          <a:xfrm>
            <a:off x="315686" y="333441"/>
            <a:ext cx="11876314" cy="646331"/>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纸</a:t>
            </a: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电一体智能</a:t>
            </a:r>
            <a:r>
              <a:rPr lang="en-US" altLang="zh-CN"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OPAC</a:t>
            </a:r>
            <a:endParaRPr lang="en-US" altLang="zh-CN"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0" name="椭圆 9"/>
          <p:cNvSpPr/>
          <p:nvPr/>
        </p:nvSpPr>
        <p:spPr>
          <a:xfrm>
            <a:off x="4561840" y="2867994"/>
            <a:ext cx="2082800" cy="129760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1668966" y="5001595"/>
            <a:ext cx="1159727" cy="85864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6304643" y="2987040"/>
            <a:ext cx="1081677" cy="10667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a:stretch>
            <a:fillRect/>
          </a:stretch>
        </p:blipFill>
        <p:spPr>
          <a:xfrm>
            <a:off x="4294816" y="1442839"/>
            <a:ext cx="10060108" cy="6055755"/>
          </a:xfrm>
          <a:prstGeom prst="roundRect">
            <a:avLst>
              <a:gd name="adj" fmla="val 10152"/>
            </a:avLst>
          </a:prstGeom>
          <a:ln w="41275">
            <a:solidFill>
              <a:srgbClr val="FFC000"/>
            </a:solidFill>
          </a:ln>
        </p:spPr>
      </p:pic>
    </p:spTree>
    <p:extLst>
      <p:ext uri="{BB962C8B-B14F-4D97-AF65-F5344CB8AC3E}">
        <p14:creationId xmlns:p14="http://schemas.microsoft.com/office/powerpoint/2010/main" val="352746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53" presetClass="entr" presetSubtype="16" repeatCount="300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repeatCount="300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53" presetClass="entr" presetSubtype="16" repeatCount="300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3000"/>
                            </p:stCondLst>
                            <p:childTnLst>
                              <p:par>
                                <p:cTn id="28" presetID="53" presetClass="entr" presetSubtype="16" fill="hold" nodeType="afterEffect">
                                  <p:stCondLst>
                                    <p:cond delay="50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fltVal val="0"/>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2A4B86"/>
            </a:gs>
            <a:gs pos="0">
              <a:schemeClr val="accent5">
                <a:lumMod val="89000"/>
              </a:schemeClr>
            </a:gs>
            <a:gs pos="53000">
              <a:schemeClr val="accent5">
                <a:lumMod val="75000"/>
              </a:schemeClr>
            </a:gs>
            <a:gs pos="99000">
              <a:schemeClr val="accent5">
                <a:lumMod val="52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阅读推荐">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6767195" y="183515"/>
            <a:ext cx="3154363" cy="6858000"/>
          </a:xfrm>
          <a:prstGeom prst="roundRect">
            <a:avLst>
              <a:gd name="adj" fmla="val 10152"/>
            </a:avLst>
          </a:prstGeom>
          <a:ln w="41275">
            <a:solidFill>
              <a:srgbClr val="FFC000"/>
            </a:solidFill>
          </a:ln>
        </p:spPr>
      </p:pic>
      <p:sp>
        <p:nvSpPr>
          <p:cNvPr id="3" name="文本框 5"/>
          <p:cNvSpPr txBox="1">
            <a:spLocks noChangeArrowheads="1"/>
          </p:cNvSpPr>
          <p:nvPr/>
        </p:nvSpPr>
        <p:spPr bwMode="auto">
          <a:xfrm>
            <a:off x="1234675" y="2135187"/>
            <a:ext cx="420600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125000"/>
              </a:lnSpc>
              <a:spcBef>
                <a:spcPct val="0"/>
              </a:spcBef>
              <a:buSzPct val="85000"/>
              <a:buNone/>
              <a:defRPr/>
            </a:pP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a:t>
            </a:r>
            <a:endParaRPr lang="en-US" altLang="zh-CN"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algn="ctr">
              <a:lnSpc>
                <a:spcPct val="125000"/>
              </a:lnSpc>
              <a:spcBef>
                <a:spcPct val="0"/>
              </a:spcBef>
              <a:buSzPct val="85000"/>
              <a:buNone/>
              <a:defRPr/>
            </a:pP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不搜即得的</a:t>
            </a:r>
            <a:endParaRPr lang="en-US" altLang="zh-CN"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a:p>
            <a:pPr algn="ctr">
              <a:lnSpc>
                <a:spcPct val="125000"/>
              </a:lnSpc>
              <a:spcBef>
                <a:spcPct val="0"/>
              </a:spcBef>
              <a:buSzPct val="85000"/>
              <a:buNone/>
              <a:defRPr/>
            </a:pP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阅读推荐</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64401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83115" y="630193"/>
            <a:ext cx="6658708"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数据驱动的阅读推广</a:t>
            </a:r>
            <a:endParaRPr lang="en-US" altLang="zh-CN"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pic>
        <p:nvPicPr>
          <p:cNvPr id="9" name="图片 8"/>
          <p:cNvPicPr>
            <a:picLocks noChangeAspect="1"/>
          </p:cNvPicPr>
          <p:nvPr/>
        </p:nvPicPr>
        <p:blipFill>
          <a:blip r:embed="rId2"/>
          <a:stretch>
            <a:fillRect/>
          </a:stretch>
        </p:blipFill>
        <p:spPr>
          <a:xfrm>
            <a:off x="6874690" y="196721"/>
            <a:ext cx="4285859" cy="6553768"/>
          </a:xfrm>
          <a:prstGeom prst="roundRect">
            <a:avLst>
              <a:gd name="adj" fmla="val 10152"/>
            </a:avLst>
          </a:prstGeom>
          <a:ln w="41275">
            <a:solidFill>
              <a:srgbClr val="FFC000"/>
            </a:solidFill>
          </a:ln>
        </p:spPr>
      </p:pic>
      <p:pic>
        <p:nvPicPr>
          <p:cNvPr id="10" name="图片 9"/>
          <p:cNvPicPr>
            <a:picLocks noChangeAspect="1"/>
          </p:cNvPicPr>
          <p:nvPr/>
        </p:nvPicPr>
        <p:blipFill>
          <a:blip r:embed="rId3"/>
          <a:stretch>
            <a:fillRect/>
          </a:stretch>
        </p:blipFill>
        <p:spPr>
          <a:xfrm>
            <a:off x="134032" y="4101026"/>
            <a:ext cx="6570607" cy="2333625"/>
          </a:xfrm>
          <a:prstGeom prst="roundRect">
            <a:avLst>
              <a:gd name="adj" fmla="val 10152"/>
            </a:avLst>
          </a:prstGeom>
          <a:ln w="41275">
            <a:solidFill>
              <a:srgbClr val="FFC000"/>
            </a:solidFill>
          </a:ln>
        </p:spPr>
      </p:pic>
      <p:sp>
        <p:nvSpPr>
          <p:cNvPr id="11" name="矩形 10"/>
          <p:cNvSpPr/>
          <p:nvPr/>
        </p:nvSpPr>
        <p:spPr>
          <a:xfrm>
            <a:off x="693665" y="1519224"/>
            <a:ext cx="6096000" cy="2339102"/>
          </a:xfrm>
          <a:prstGeom prst="rect">
            <a:avLst/>
          </a:prstGeom>
        </p:spPr>
        <p:txBody>
          <a:bodyPr>
            <a:spAutoFit/>
          </a:bodyPr>
          <a:lstStyle/>
          <a:p>
            <a:pPr algn="ctr"/>
            <a:r>
              <a:rPr lang="zh-CN" altLang="en-US" sz="2400" b="1" spc="300" dirty="0">
                <a:solidFill>
                  <a:srgbClr val="EDF5FA"/>
                </a:solidFill>
                <a:latin typeface="Microsoft YaHei" panose="020B0503020204020204" pitchFamily="34" charset="-122"/>
                <a:ea typeface="Microsoft YaHei" panose="020B0503020204020204" pitchFamily="34" charset="-122"/>
              </a:rPr>
              <a:t>手机扫码</a:t>
            </a:r>
            <a:r>
              <a:rPr lang="zh-CN" altLang="en-US" sz="2400" b="1" spc="300" dirty="0" smtClean="0">
                <a:solidFill>
                  <a:srgbClr val="EDF5FA"/>
                </a:solidFill>
                <a:latin typeface="Microsoft YaHei" panose="020B0503020204020204" pitchFamily="34" charset="-122"/>
                <a:ea typeface="Microsoft YaHei" panose="020B0503020204020204" pitchFamily="34" charset="-122"/>
              </a:rPr>
              <a:t>借书</a:t>
            </a:r>
            <a:endParaRPr lang="en-US" altLang="zh-CN" sz="2400" b="1" spc="300" dirty="0" smtClean="0">
              <a:solidFill>
                <a:srgbClr val="EDF5FA"/>
              </a:solidFill>
              <a:latin typeface="Microsoft YaHei" panose="020B0503020204020204" pitchFamily="34" charset="-122"/>
              <a:ea typeface="Microsoft YaHei" panose="020B0503020204020204" pitchFamily="34" charset="-122"/>
            </a:endParaRPr>
          </a:p>
          <a:p>
            <a:pPr algn="ctr"/>
            <a:endParaRPr lang="en-US" altLang="zh-CN" sz="2400" b="1" spc="300" dirty="0">
              <a:solidFill>
                <a:srgbClr val="EDF5FA"/>
              </a:solidFill>
              <a:latin typeface="Microsoft YaHei" panose="020B0503020204020204" pitchFamily="34" charset="-122"/>
              <a:ea typeface="Microsoft YaHei" panose="020B0503020204020204" pitchFamily="34" charset="-122"/>
            </a:endParaRPr>
          </a:p>
          <a:p>
            <a:pPr algn="ctr"/>
            <a:r>
              <a:rPr lang="zh-CN" altLang="en-US" sz="3200" b="1" spc="300" dirty="0" smtClean="0">
                <a:solidFill>
                  <a:srgbClr val="EDF5FA"/>
                </a:solidFill>
                <a:latin typeface="Microsoft YaHei" panose="020B0503020204020204" pitchFamily="34" charset="-122"/>
                <a:ea typeface="Microsoft YaHei" panose="020B0503020204020204" pitchFamily="34" charset="-122"/>
              </a:rPr>
              <a:t>他们都</a:t>
            </a:r>
            <a:r>
              <a:rPr lang="zh-CN" altLang="en-US" sz="3200" b="1" spc="300" dirty="0">
                <a:solidFill>
                  <a:srgbClr val="EDF5FA"/>
                </a:solidFill>
                <a:latin typeface="Microsoft YaHei" panose="020B0503020204020204" pitchFamily="34" charset="-122"/>
                <a:ea typeface="Microsoft YaHei" panose="020B0503020204020204" pitchFamily="34" charset="-122"/>
              </a:rPr>
              <a:t>在</a:t>
            </a:r>
            <a:r>
              <a:rPr lang="zh-CN" altLang="en-US" sz="3200" b="1" spc="300" dirty="0" smtClean="0">
                <a:solidFill>
                  <a:srgbClr val="EDF5FA"/>
                </a:solidFill>
                <a:latin typeface="Microsoft YaHei" panose="020B0503020204020204" pitchFamily="34" charset="-122"/>
                <a:ea typeface="Microsoft YaHei" panose="020B0503020204020204" pitchFamily="34" charset="-122"/>
              </a:rPr>
              <a:t>看</a:t>
            </a:r>
            <a:endParaRPr lang="en-US" altLang="zh-CN" sz="3200" b="1" spc="300" dirty="0" smtClean="0">
              <a:solidFill>
                <a:srgbClr val="EDF5FA"/>
              </a:solidFill>
              <a:latin typeface="Microsoft YaHei" panose="020B0503020204020204" pitchFamily="34" charset="-122"/>
              <a:ea typeface="Microsoft YaHei" panose="020B0503020204020204" pitchFamily="34" charset="-122"/>
            </a:endParaRPr>
          </a:p>
          <a:p>
            <a:pPr algn="ctr">
              <a:spcBef>
                <a:spcPts val="1200"/>
              </a:spcBef>
            </a:pPr>
            <a:r>
              <a:rPr lang="zh-CN" altLang="en-US" sz="2800" b="1" spc="300" dirty="0" smtClean="0">
                <a:solidFill>
                  <a:srgbClr val="FFFF00"/>
                </a:solidFill>
                <a:latin typeface="Microsoft YaHei" panose="020B0503020204020204" pitchFamily="34" charset="-122"/>
                <a:ea typeface="Microsoft YaHei" panose="020B0503020204020204" pitchFamily="34" charset="-122"/>
              </a:rPr>
              <a:t>每一本书的被读历史</a:t>
            </a:r>
            <a:endParaRPr lang="en-US" altLang="zh-CN" sz="2800" b="1" spc="300" dirty="0" smtClean="0">
              <a:solidFill>
                <a:srgbClr val="FFFF00"/>
              </a:solidFill>
              <a:latin typeface="Microsoft YaHei" panose="020B0503020204020204" pitchFamily="34" charset="-122"/>
              <a:ea typeface="Microsoft YaHei" panose="020B0503020204020204" pitchFamily="34" charset="-122"/>
            </a:endParaRPr>
          </a:p>
          <a:p>
            <a:pPr algn="ctr"/>
            <a:r>
              <a:rPr lang="zh-CN" altLang="en-US" sz="2800" b="1" spc="300" dirty="0" smtClean="0">
                <a:solidFill>
                  <a:srgbClr val="FFFF00"/>
                </a:solidFill>
                <a:latin typeface="Microsoft YaHei" panose="020B0503020204020204" pitchFamily="34" charset="-122"/>
                <a:ea typeface="Microsoft YaHei" panose="020B0503020204020204" pitchFamily="34" charset="-122"/>
              </a:rPr>
              <a:t>就是最好的推荐</a:t>
            </a:r>
            <a:endParaRPr lang="zh-CN" altLang="en-US" sz="2800" b="1" spc="300" dirty="0">
              <a:solidFill>
                <a:srgbClr val="FFFF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900628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r>
              <a:rPr lang="en-US" altLang="zh-CN" dirty="0"/>
              <a:t>32</a:t>
            </a:r>
          </a:p>
        </p:txBody>
      </p:sp>
      <p:sp>
        <p:nvSpPr>
          <p:cNvPr id="9" name="Rectangle 13">
            <a:extLst>
              <a:ext uri="{FF2B5EF4-FFF2-40B4-BE49-F238E27FC236}">
                <a16:creationId xmlns:a16="http://schemas.microsoft.com/office/drawing/2014/main" id="{F2B4366A-CB16-4AB6-8F43-AC6619063514}"/>
              </a:ext>
            </a:extLst>
          </p:cNvPr>
          <p:cNvSpPr txBox="1">
            <a:spLocks noChangeArrowheads="1"/>
          </p:cNvSpPr>
          <p:nvPr/>
        </p:nvSpPr>
        <p:spPr bwMode="auto">
          <a:xfrm>
            <a:off x="938844" y="476196"/>
            <a:ext cx="10501415" cy="618175"/>
          </a:xfrm>
          <a:prstGeom prst="rect">
            <a:avLst/>
          </a:prstGeom>
          <a:noFill/>
          <a:ln>
            <a:noFill/>
          </a:ln>
          <a:effectLst>
            <a:outerShdw blurRad="76200" dist="12700" dir="2700000" sy="-23000" kx="-800400" algn="bl" rotWithShape="0">
              <a:prstClr val="black">
                <a:alpha val="20000"/>
              </a:prstClr>
            </a:outerShdw>
            <a:reflection blurRad="6350" stA="50000" endA="275" endPos="40000" dist="101600" dir="5400000" sy="-100000" algn="bl" rotWithShape="0"/>
          </a:effectLst>
          <a:extLst/>
        </p:spPr>
        <p:txBody>
          <a:bodyPr lIns="121892" tIns="60945" rIns="121892" bIns="60945" anchor="ctr"/>
          <a:lstStyle>
            <a:lvl1pPr marL="342900" indent="-342900">
              <a:defRPr b="1">
                <a:solidFill>
                  <a:schemeClr val="tx1"/>
                </a:solidFill>
                <a:latin typeface="Arial" panose="020B0604020202020204" pitchFamily="34" charset="0"/>
                <a:ea typeface="华文细黑" panose="02010600040101010101" pitchFamily="2" charset="-122"/>
              </a:defRPr>
            </a:lvl1pPr>
            <a:lvl2pPr marL="742950" indent="-285750">
              <a:defRPr b="1">
                <a:solidFill>
                  <a:schemeClr val="tx1"/>
                </a:solidFill>
                <a:latin typeface="Arial" panose="020B0604020202020204" pitchFamily="34" charset="0"/>
                <a:ea typeface="华文细黑" panose="02010600040101010101" pitchFamily="2" charset="-122"/>
              </a:defRPr>
            </a:lvl2pPr>
            <a:lvl3pPr marL="1143000" indent="-228600">
              <a:defRPr b="1">
                <a:solidFill>
                  <a:schemeClr val="tx1"/>
                </a:solidFill>
                <a:latin typeface="Arial" panose="020B0604020202020204" pitchFamily="34" charset="0"/>
                <a:ea typeface="华文细黑" panose="02010600040101010101" pitchFamily="2" charset="-122"/>
              </a:defRPr>
            </a:lvl3pPr>
            <a:lvl4pPr marL="1600200" indent="-228600">
              <a:defRPr b="1">
                <a:solidFill>
                  <a:schemeClr val="tx1"/>
                </a:solidFill>
                <a:latin typeface="Arial" panose="020B0604020202020204" pitchFamily="34" charset="0"/>
                <a:ea typeface="华文细黑" panose="02010600040101010101" pitchFamily="2" charset="-122"/>
              </a:defRPr>
            </a:lvl4pPr>
            <a:lvl5pPr marL="2057400" indent="-228600">
              <a:defRPr b="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华文细黑" panose="02010600040101010101" pitchFamily="2" charset="-122"/>
              </a:defRPr>
            </a:lvl9pPr>
          </a:lstStyle>
          <a:p>
            <a:pPr>
              <a:lnSpc>
                <a:spcPct val="150000"/>
              </a:lnSpc>
            </a:pPr>
            <a:r>
              <a:rPr lang="zh-CN" altLang="en-US" sz="3600" dirty="0">
                <a:solidFill>
                  <a:srgbClr val="02BF9D"/>
                </a:solidFill>
                <a:latin typeface="微软雅黑" panose="020B0503020204020204" pitchFamily="34" charset="-122"/>
                <a:ea typeface="微软雅黑" panose="020B0503020204020204" pitchFamily="34" charset="-122"/>
              </a:rPr>
              <a:t>书与书相连</a:t>
            </a:r>
          </a:p>
        </p:txBody>
      </p:sp>
      <p:sp>
        <p:nvSpPr>
          <p:cNvPr id="3" name="矩形 2">
            <a:extLst>
              <a:ext uri="{FF2B5EF4-FFF2-40B4-BE49-F238E27FC236}">
                <a16:creationId xmlns:a16="http://schemas.microsoft.com/office/drawing/2014/main" id="{266588FF-2B40-405E-833C-166ECB4DC791}"/>
              </a:ext>
            </a:extLst>
          </p:cNvPr>
          <p:cNvSpPr/>
          <p:nvPr/>
        </p:nvSpPr>
        <p:spPr>
          <a:xfrm>
            <a:off x="3715556" y="476196"/>
            <a:ext cx="3057247" cy="584775"/>
          </a:xfrm>
          <a:prstGeom prst="rect">
            <a:avLst/>
          </a:prstGeom>
        </p:spPr>
        <p:txBody>
          <a:bodyPr wrap="none">
            <a:spAutoFit/>
          </a:bodyPr>
          <a:lstStyle/>
          <a:p>
            <a:r>
              <a:rPr lang="en-US" altLang="zh-CN" sz="3200" b="1" dirty="0">
                <a:solidFill>
                  <a:schemeClr val="bg1"/>
                </a:solidFill>
                <a:latin typeface="等线" panose="02010600030101010101" pitchFamily="2" charset="-122"/>
                <a:ea typeface="等线" panose="02010600030101010101" pitchFamily="2" charset="-122"/>
                <a:sym typeface="+mn-lt"/>
              </a:rPr>
              <a:t>——</a:t>
            </a:r>
            <a:r>
              <a:rPr lang="zh-CN" altLang="en-US" sz="3200" b="1" dirty="0">
                <a:solidFill>
                  <a:schemeClr val="bg1"/>
                </a:solidFill>
                <a:latin typeface="等线" panose="02010600030101010101" pitchFamily="2" charset="-122"/>
                <a:ea typeface="等线" panose="02010600030101010101" pitchFamily="2" charset="-122"/>
                <a:sym typeface="+mn-lt"/>
              </a:rPr>
              <a:t>线上到线下</a:t>
            </a:r>
          </a:p>
        </p:txBody>
      </p:sp>
      <p:cxnSp>
        <p:nvCxnSpPr>
          <p:cNvPr id="10" name="曲线连接符 9"/>
          <p:cNvCxnSpPr/>
          <p:nvPr/>
        </p:nvCxnSpPr>
        <p:spPr>
          <a:xfrm flipV="1">
            <a:off x="4445414" y="2986137"/>
            <a:ext cx="2496145" cy="885727"/>
          </a:xfrm>
          <a:prstGeom prst="curvedConnector3">
            <a:avLst>
              <a:gd name="adj1" fmla="val 52737"/>
            </a:avLst>
          </a:prstGeom>
          <a:ln w="889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rotWithShape="1">
          <a:blip r:embed="rId3"/>
          <a:srcRect l="10061" t="10459" r="37912" b="1"/>
          <a:stretch/>
        </p:blipFill>
        <p:spPr>
          <a:xfrm>
            <a:off x="74644" y="2687216"/>
            <a:ext cx="4478695" cy="5131326"/>
          </a:xfrm>
          <a:prstGeom prst="rect">
            <a:avLst/>
          </a:prstGeom>
        </p:spPr>
      </p:pic>
      <p:pic>
        <p:nvPicPr>
          <p:cNvPr id="13" name="图片 12"/>
          <p:cNvPicPr>
            <a:picLocks noChangeAspect="1"/>
          </p:cNvPicPr>
          <p:nvPr/>
        </p:nvPicPr>
        <p:blipFill>
          <a:blip r:embed="rId4">
            <a:extLst>
              <a:ext uri="{BEBA8EAE-BF5A-486C-A8C5-ECC9F3942E4B}">
                <a14:imgProps xmlns:a14="http://schemas.microsoft.com/office/drawing/2010/main">
                  <a14:imgLayer r:embed="rId5">
                    <a14:imgEffect>
                      <a14:brightnessContrast bright="29000"/>
                    </a14:imgEffect>
                  </a14:imgLayer>
                </a14:imgProps>
              </a:ext>
              <a:ext uri="{28A0092B-C50C-407E-A947-70E740481C1C}">
                <a14:useLocalDpi xmlns:a14="http://schemas.microsoft.com/office/drawing/2010/main" val="0"/>
              </a:ext>
            </a:extLst>
          </a:blip>
          <a:stretch>
            <a:fillRect/>
          </a:stretch>
        </p:blipFill>
        <p:spPr>
          <a:xfrm>
            <a:off x="7369876" y="1648811"/>
            <a:ext cx="3793384" cy="2541568"/>
          </a:xfrm>
          <a:prstGeom prst="roundRect">
            <a:avLst>
              <a:gd name="adj" fmla="val 10152"/>
            </a:avLst>
          </a:prstGeom>
          <a:ln w="41275">
            <a:solidFill>
              <a:srgbClr val="FFC000"/>
            </a:solidFill>
          </a:ln>
        </p:spPr>
      </p:pic>
      <p:sp>
        <p:nvSpPr>
          <p:cNvPr id="11" name="文本框 10"/>
          <p:cNvSpPr txBox="1"/>
          <p:nvPr/>
        </p:nvSpPr>
        <p:spPr>
          <a:xfrm>
            <a:off x="8210451" y="4389108"/>
            <a:ext cx="2112235" cy="461665"/>
          </a:xfrm>
          <a:prstGeom prst="rect">
            <a:avLst/>
          </a:prstGeom>
          <a:noFill/>
        </p:spPr>
        <p:txBody>
          <a:bodyPr wrap="square" rtlCol="0">
            <a:spAutoFit/>
          </a:bodyPr>
          <a:lstStyle/>
          <a:p>
            <a:pPr algn="ctr"/>
            <a:r>
              <a:rPr lang="zh-CN" altLang="en-US" sz="2400" b="1" dirty="0">
                <a:solidFill>
                  <a:srgbClr val="FFFFFF"/>
                </a:solidFill>
              </a:rPr>
              <a:t>北湖分馆</a:t>
            </a:r>
          </a:p>
        </p:txBody>
      </p:sp>
    </p:spTree>
    <p:extLst>
      <p:ext uri="{BB962C8B-B14F-4D97-AF65-F5344CB8AC3E}">
        <p14:creationId xmlns:p14="http://schemas.microsoft.com/office/powerpoint/2010/main" val="14126193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4" nodeType="afterEffect">
                                  <p:stCondLst>
                                    <p:cond delay="0"/>
                                  </p:stCondLst>
                                  <p:iterate type="lt">
                                    <p:tmPct val="9231"/>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685"/>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185"/>
                            </p:stCondLst>
                            <p:childTnLst>
                              <p:par>
                                <p:cTn id="16" presetID="2" presetClass="entr" presetSubtype="1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685"/>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185"/>
                            </p:stCondLst>
                            <p:childTnLst>
                              <p:par>
                                <p:cTn id="25" presetID="5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childTnLst>
                          </p:cTn>
                        </p:par>
                        <p:par>
                          <p:cTn id="30" fill="hold">
                            <p:stCondLst>
                              <p:cond delay="2685"/>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utoUpdateAnimBg="0"/>
      <p:bldP spid="9" grpId="1" bldLvl="0" autoUpdateAnimBg="0"/>
      <p:bldP spid="9" grpId="2" bldLvl="0" autoUpdateAnimBg="0"/>
      <p:bldP spid="9" grpId="3" bldLvl="0" autoUpdateAnimBg="0"/>
      <p:bldP spid="9" grpId="4"/>
      <p:bldP spid="3"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31503" y="1687880"/>
            <a:ext cx="8328993" cy="5170120"/>
          </a:xfrm>
          <a:prstGeom prst="rect">
            <a:avLst/>
          </a:prstGeom>
        </p:spPr>
      </p:pic>
      <p:sp>
        <p:nvSpPr>
          <p:cNvPr id="3" name="矩形 2"/>
          <p:cNvSpPr/>
          <p:nvPr/>
        </p:nvSpPr>
        <p:spPr>
          <a:xfrm>
            <a:off x="301485" y="268261"/>
            <a:ext cx="11890515" cy="584775"/>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案例</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战疫</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32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闭馆不停</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服务</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在线特别</a:t>
            </a:r>
            <a:r>
              <a:rPr lang="zh-CN" altLang="en-US" sz="32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教参服务</a:t>
            </a:r>
            <a:endParaRPr lang="zh-CN" altLang="en-US" sz="32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4" name="矩形 3"/>
          <p:cNvSpPr/>
          <p:nvPr/>
        </p:nvSpPr>
        <p:spPr>
          <a:xfrm>
            <a:off x="3493242" y="946651"/>
            <a:ext cx="4602542" cy="461665"/>
          </a:xfrm>
          <a:prstGeom prst="rect">
            <a:avLst/>
          </a:prstGeom>
        </p:spPr>
        <p:txBody>
          <a:bodyPr wrap="none">
            <a:spAutoFit/>
          </a:bodyPr>
          <a:lstStyle/>
          <a:p>
            <a:r>
              <a:rPr lang="zh-CN" altLang="en-US" sz="2400" dirty="0" smtClean="0">
                <a:solidFill>
                  <a:srgbClr val="EDF5FA"/>
                </a:solidFill>
                <a:latin typeface="微软雅黑" panose="020B0503020204020204" pitchFamily="34" charset="-122"/>
                <a:ea typeface="微软雅黑" panose="020B0503020204020204" pitchFamily="34" charset="-122"/>
              </a:rPr>
              <a:t>开通</a:t>
            </a:r>
            <a:r>
              <a:rPr lang="en-US" altLang="zh-CN" sz="2400" dirty="0" smtClean="0">
                <a:solidFill>
                  <a:srgbClr val="EDF5FA"/>
                </a:solidFill>
                <a:latin typeface="微软雅黑" panose="020B0503020204020204" pitchFamily="34" charset="-122"/>
                <a:ea typeface="微软雅黑" panose="020B0503020204020204" pitchFamily="34" charset="-122"/>
              </a:rPr>
              <a:t>10</a:t>
            </a:r>
            <a:r>
              <a:rPr lang="zh-CN" altLang="en-US" sz="2400" dirty="0" smtClean="0">
                <a:solidFill>
                  <a:srgbClr val="EDF5FA"/>
                </a:solidFill>
                <a:latin typeface="微软雅黑" panose="020B0503020204020204" pitchFamily="34" charset="-122"/>
                <a:ea typeface="微软雅黑" panose="020B0503020204020204" pitchFamily="34" charset="-122"/>
              </a:rPr>
              <a:t>天访问量即突破</a:t>
            </a:r>
            <a:r>
              <a:rPr lang="en-US" altLang="zh-CN" sz="2400" dirty="0" smtClean="0">
                <a:solidFill>
                  <a:srgbClr val="EDF5FA"/>
                </a:solidFill>
                <a:latin typeface="微软雅黑" panose="020B0503020204020204" pitchFamily="34" charset="-122"/>
                <a:ea typeface="微软雅黑" panose="020B0503020204020204" pitchFamily="34" charset="-122"/>
              </a:rPr>
              <a:t>24</a:t>
            </a:r>
            <a:r>
              <a:rPr lang="zh-CN" altLang="en-US" sz="2400" dirty="0" smtClean="0">
                <a:solidFill>
                  <a:srgbClr val="EDF5FA"/>
                </a:solidFill>
                <a:latin typeface="微软雅黑" panose="020B0503020204020204" pitchFamily="34" charset="-122"/>
                <a:ea typeface="微软雅黑" panose="020B0503020204020204" pitchFamily="34" charset="-122"/>
              </a:rPr>
              <a:t>万人次</a:t>
            </a:r>
            <a:endParaRPr lang="zh-CN" altLang="en-US" sz="2400" i="0" dirty="0">
              <a:solidFill>
                <a:srgbClr val="EDF5FA"/>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7870327" y="915874"/>
            <a:ext cx="2317282" cy="523220"/>
          </a:xfrm>
          <a:prstGeom prst="rect">
            <a:avLst/>
          </a:prstGeom>
        </p:spPr>
        <p:txBody>
          <a:bodyPr wrap="square">
            <a:spAutoFit/>
          </a:bodyPr>
          <a:lstStyle/>
          <a:p>
            <a:r>
              <a:rPr lang="en-US" altLang="zh-CN" dirty="0" smtClean="0">
                <a:solidFill>
                  <a:srgbClr val="EDF5FA"/>
                </a:solidFill>
                <a:latin typeface="Angsana New" panose="02020603050405020304" pitchFamily="18" charset="-34"/>
                <a:cs typeface="Angsana New" panose="02020603050405020304" pitchFamily="18" charset="-34"/>
              </a:rPr>
              <a:t>（</a:t>
            </a:r>
            <a:r>
              <a:rPr lang="en-US" altLang="zh-CN" sz="2800" dirty="0" smtClean="0">
                <a:solidFill>
                  <a:srgbClr val="EDF5FA"/>
                </a:solidFill>
                <a:latin typeface="Angsana New" panose="02020603050405020304" pitchFamily="18" charset="-34"/>
                <a:cs typeface="Angsana New" panose="02020603050405020304" pitchFamily="18" charset="-34"/>
              </a:rPr>
              <a:t>2020-02-16</a:t>
            </a:r>
            <a:r>
              <a:rPr lang="zh-CN" altLang="en-US" dirty="0" smtClean="0">
                <a:solidFill>
                  <a:srgbClr val="EDF5FA"/>
                </a:solidFill>
                <a:latin typeface="Angsana New" panose="02020603050405020304" pitchFamily="18" charset="-34"/>
                <a:cs typeface="Angsana New" panose="02020603050405020304" pitchFamily="18" charset="-34"/>
              </a:rPr>
              <a:t>上线）</a:t>
            </a:r>
            <a:endParaRPr lang="en-US" altLang="zh-CN" dirty="0">
              <a:solidFill>
                <a:srgbClr val="EDF5FA"/>
              </a:solidFill>
              <a:effectLst/>
              <a:latin typeface="Angsana New" panose="02020603050405020304" pitchFamily="18" charset="-34"/>
              <a:cs typeface="Angsana New" panose="02020603050405020304" pitchFamily="18" charset="-34"/>
            </a:endParaRPr>
          </a:p>
        </p:txBody>
      </p:sp>
      <p:pic>
        <p:nvPicPr>
          <p:cNvPr id="9" name="图片 8"/>
          <p:cNvPicPr>
            <a:picLocks noChangeAspect="1"/>
          </p:cNvPicPr>
          <p:nvPr/>
        </p:nvPicPr>
        <p:blipFill rotWithShape="1">
          <a:blip r:embed="rId3"/>
          <a:srcRect r="561"/>
          <a:stretch/>
        </p:blipFill>
        <p:spPr>
          <a:xfrm>
            <a:off x="491098" y="946651"/>
            <a:ext cx="11209802" cy="5911349"/>
          </a:xfrm>
          <a:prstGeom prst="roundRect">
            <a:avLst>
              <a:gd name="adj" fmla="val 10152"/>
            </a:avLst>
          </a:prstGeom>
          <a:ln w="41275">
            <a:solidFill>
              <a:srgbClr val="FFC000"/>
            </a:solidFill>
          </a:ln>
        </p:spPr>
      </p:pic>
    </p:spTree>
    <p:extLst>
      <p:ext uri="{BB962C8B-B14F-4D97-AF65-F5344CB8AC3E}">
        <p14:creationId xmlns:p14="http://schemas.microsoft.com/office/powerpoint/2010/main" val="23996847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7800" y="5067833"/>
            <a:ext cx="12547601" cy="862708"/>
            <a:chOff x="-487680" y="2346960"/>
            <a:chExt cx="16282702" cy="3333372"/>
          </a:xfrm>
        </p:grpSpPr>
        <p:sp>
          <p:nvSpPr>
            <p:cNvPr id="3" name="任意多边形: 形状 2"/>
            <p:cNvSpPr/>
            <p:nvPr/>
          </p:nvSpPr>
          <p:spPr>
            <a:xfrm>
              <a:off x="-477520" y="2978641"/>
              <a:ext cx="16113760" cy="2607953"/>
            </a:xfrm>
            <a:custGeom>
              <a:avLst/>
              <a:gdLst>
                <a:gd name="connsiteX0" fmla="*/ 0 w 16113760"/>
                <a:gd name="connsiteY0" fmla="*/ 2385839 h 2607953"/>
                <a:gd name="connsiteX1" fmla="*/ 2854960 w 16113760"/>
                <a:gd name="connsiteY1" fmla="*/ 1258079 h 2607953"/>
                <a:gd name="connsiteX2" fmla="*/ 7406640 w 16113760"/>
                <a:gd name="connsiteY2" fmla="*/ 2589039 h 2607953"/>
                <a:gd name="connsiteX3" fmla="*/ 11358880 w 16113760"/>
                <a:gd name="connsiteY3" fmla="*/ 38879 h 2607953"/>
                <a:gd name="connsiteX4" fmla="*/ 16113760 w 16113760"/>
                <a:gd name="connsiteY4" fmla="*/ 1054879 h 2607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3760" h="2607953">
                  <a:moveTo>
                    <a:pt x="0" y="2385839"/>
                  </a:moveTo>
                  <a:cubicBezTo>
                    <a:pt x="810260" y="1805025"/>
                    <a:pt x="1620520" y="1224212"/>
                    <a:pt x="2854960" y="1258079"/>
                  </a:cubicBezTo>
                  <a:cubicBezTo>
                    <a:pt x="4089400" y="1291946"/>
                    <a:pt x="5989320" y="2792239"/>
                    <a:pt x="7406640" y="2589039"/>
                  </a:cubicBezTo>
                  <a:cubicBezTo>
                    <a:pt x="8823960" y="2385839"/>
                    <a:pt x="9907693" y="294572"/>
                    <a:pt x="11358880" y="38879"/>
                  </a:cubicBezTo>
                  <a:cubicBezTo>
                    <a:pt x="12810067" y="-216814"/>
                    <a:pt x="15328053" y="865226"/>
                    <a:pt x="16113760" y="1054879"/>
                  </a:cubicBezTo>
                </a:path>
              </a:pathLst>
            </a:custGeom>
            <a:noFill/>
            <a:ln w="6350">
              <a:solidFill>
                <a:srgbClr val="00FFCC">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sp>
          <p:nvSpPr>
            <p:cNvPr id="4" name="任意多边形: 形状 3"/>
            <p:cNvSpPr/>
            <p:nvPr/>
          </p:nvSpPr>
          <p:spPr>
            <a:xfrm>
              <a:off x="-487680" y="2346960"/>
              <a:ext cx="16123920" cy="2970547"/>
            </a:xfrm>
            <a:custGeom>
              <a:avLst/>
              <a:gdLst>
                <a:gd name="connsiteX0" fmla="*/ 0 w 15361920"/>
                <a:gd name="connsiteY0" fmla="*/ 426720 h 2970547"/>
                <a:gd name="connsiteX1" fmla="*/ 2936240 w 15361920"/>
                <a:gd name="connsiteY1" fmla="*/ 2956560 h 2970547"/>
                <a:gd name="connsiteX2" fmla="*/ 8087360 w 15361920"/>
                <a:gd name="connsiteY2" fmla="*/ 1493520 h 2970547"/>
                <a:gd name="connsiteX3" fmla="*/ 12801600 w 15361920"/>
                <a:gd name="connsiteY3" fmla="*/ 2560320 h 2970547"/>
                <a:gd name="connsiteX4" fmla="*/ 15361920 w 15361920"/>
                <a:gd name="connsiteY4" fmla="*/ 0 h 297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1920" h="2970547">
                  <a:moveTo>
                    <a:pt x="0" y="426720"/>
                  </a:moveTo>
                  <a:cubicBezTo>
                    <a:pt x="794173" y="1602740"/>
                    <a:pt x="1588347" y="2778760"/>
                    <a:pt x="2936240" y="2956560"/>
                  </a:cubicBezTo>
                  <a:cubicBezTo>
                    <a:pt x="4284133" y="3134360"/>
                    <a:pt x="6443133" y="1559560"/>
                    <a:pt x="8087360" y="1493520"/>
                  </a:cubicBezTo>
                  <a:cubicBezTo>
                    <a:pt x="9731587" y="1427480"/>
                    <a:pt x="11589174" y="2809240"/>
                    <a:pt x="12801600" y="2560320"/>
                  </a:cubicBezTo>
                  <a:cubicBezTo>
                    <a:pt x="14014026" y="2311400"/>
                    <a:pt x="14687973" y="1155700"/>
                    <a:pt x="15361920" y="0"/>
                  </a:cubicBezTo>
                </a:path>
              </a:pathLst>
            </a:custGeom>
            <a:noFill/>
            <a:ln w="6350">
              <a:solidFill>
                <a:srgbClr val="00FFCC">
                  <a:alpha val="75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sp>
          <p:nvSpPr>
            <p:cNvPr id="17" name="任意多边形: 形状 16"/>
            <p:cNvSpPr/>
            <p:nvPr/>
          </p:nvSpPr>
          <p:spPr>
            <a:xfrm>
              <a:off x="-449828" y="3066469"/>
              <a:ext cx="16244850" cy="2613863"/>
            </a:xfrm>
            <a:custGeom>
              <a:avLst/>
              <a:gdLst>
                <a:gd name="connsiteX0" fmla="*/ 0 w 16113760"/>
                <a:gd name="connsiteY0" fmla="*/ 2385839 h 2607953"/>
                <a:gd name="connsiteX1" fmla="*/ 2854960 w 16113760"/>
                <a:gd name="connsiteY1" fmla="*/ 1258079 h 2607953"/>
                <a:gd name="connsiteX2" fmla="*/ 7406640 w 16113760"/>
                <a:gd name="connsiteY2" fmla="*/ 2589039 h 2607953"/>
                <a:gd name="connsiteX3" fmla="*/ 11358880 w 16113760"/>
                <a:gd name="connsiteY3" fmla="*/ 38879 h 2607953"/>
                <a:gd name="connsiteX4" fmla="*/ 16113760 w 16113760"/>
                <a:gd name="connsiteY4" fmla="*/ 1054879 h 2607953"/>
                <a:gd name="connsiteX0-1" fmla="*/ 0 w 16113760"/>
                <a:gd name="connsiteY0-2" fmla="*/ 1353056 h 1601854"/>
                <a:gd name="connsiteX1-3" fmla="*/ 2854960 w 16113760"/>
                <a:gd name="connsiteY1-4" fmla="*/ 225296 h 1601854"/>
                <a:gd name="connsiteX2-5" fmla="*/ 7406640 w 16113760"/>
                <a:gd name="connsiteY2-6" fmla="*/ 1556256 h 1601854"/>
                <a:gd name="connsiteX3-7" fmla="*/ 11752146 w 16113760"/>
                <a:gd name="connsiteY3-8" fmla="*/ 1174527 h 1601854"/>
                <a:gd name="connsiteX4-9" fmla="*/ 16113760 w 16113760"/>
                <a:gd name="connsiteY4-10" fmla="*/ 22096 h 1601854"/>
                <a:gd name="connsiteX0-11" fmla="*/ 0 w 16113760"/>
                <a:gd name="connsiteY0-12" fmla="*/ 1353056 h 1353055"/>
                <a:gd name="connsiteX1-13" fmla="*/ 2854960 w 16113760"/>
                <a:gd name="connsiteY1-14" fmla="*/ 225296 h 1353055"/>
                <a:gd name="connsiteX2-15" fmla="*/ 7111691 w 16113760"/>
                <a:gd name="connsiteY2-16" fmla="*/ 453019 h 1353055"/>
                <a:gd name="connsiteX3-17" fmla="*/ 11752146 w 16113760"/>
                <a:gd name="connsiteY3-18" fmla="*/ 1174527 h 1353055"/>
                <a:gd name="connsiteX4-19" fmla="*/ 16113760 w 16113760"/>
                <a:gd name="connsiteY4-20" fmla="*/ 22096 h 1353055"/>
                <a:gd name="connsiteX0-21" fmla="*/ 0 w 16113760"/>
                <a:gd name="connsiteY0-22" fmla="*/ 1353056 h 2781671"/>
                <a:gd name="connsiteX1-23" fmla="*/ 3346543 w 16113760"/>
                <a:gd name="connsiteY1-24" fmla="*/ 2774155 h 2781671"/>
                <a:gd name="connsiteX2-25" fmla="*/ 7111691 w 16113760"/>
                <a:gd name="connsiteY2-26" fmla="*/ 453019 h 2781671"/>
                <a:gd name="connsiteX3-27" fmla="*/ 11752146 w 16113760"/>
                <a:gd name="connsiteY3-28" fmla="*/ 1174527 h 2781671"/>
                <a:gd name="connsiteX4-29" fmla="*/ 16113760 w 16113760"/>
                <a:gd name="connsiteY4-30" fmla="*/ 22096 h 2781671"/>
                <a:gd name="connsiteX0-31" fmla="*/ 0 w 16113760"/>
                <a:gd name="connsiteY0-32" fmla="*/ 1353056 h 2779442"/>
                <a:gd name="connsiteX1-33" fmla="*/ 3346543 w 16113760"/>
                <a:gd name="connsiteY1-34" fmla="*/ 2774155 h 2779442"/>
                <a:gd name="connsiteX2-35" fmla="*/ 5948278 w 16113760"/>
                <a:gd name="connsiteY2-36" fmla="*/ 605190 h 2779442"/>
                <a:gd name="connsiteX3-37" fmla="*/ 11752146 w 16113760"/>
                <a:gd name="connsiteY3-38" fmla="*/ 1174527 h 2779442"/>
                <a:gd name="connsiteX4-39" fmla="*/ 16113760 w 16113760"/>
                <a:gd name="connsiteY4-40" fmla="*/ 22096 h 2779442"/>
                <a:gd name="connsiteX0-41" fmla="*/ 0 w 16113760"/>
                <a:gd name="connsiteY0-42" fmla="*/ 1343402 h 2769788"/>
                <a:gd name="connsiteX1-43" fmla="*/ 3346543 w 16113760"/>
                <a:gd name="connsiteY1-44" fmla="*/ 2764501 h 2769788"/>
                <a:gd name="connsiteX2-45" fmla="*/ 5948278 w 16113760"/>
                <a:gd name="connsiteY2-46" fmla="*/ 595536 h 2769788"/>
                <a:gd name="connsiteX3-47" fmla="*/ 10310170 w 16113760"/>
                <a:gd name="connsiteY3-48" fmla="*/ 2115939 h 2769788"/>
                <a:gd name="connsiteX4-49" fmla="*/ 16113760 w 16113760"/>
                <a:gd name="connsiteY4-50" fmla="*/ 12442 h 2769788"/>
                <a:gd name="connsiteX0-51" fmla="*/ 0 w 16113760"/>
                <a:gd name="connsiteY0-52" fmla="*/ 1330959 h 2757345"/>
                <a:gd name="connsiteX1-53" fmla="*/ 3346543 w 16113760"/>
                <a:gd name="connsiteY1-54" fmla="*/ 2752058 h 2757345"/>
                <a:gd name="connsiteX2-55" fmla="*/ 5948278 w 16113760"/>
                <a:gd name="connsiteY2-56" fmla="*/ 583093 h 2757345"/>
                <a:gd name="connsiteX3-57" fmla="*/ 10310170 w 16113760"/>
                <a:gd name="connsiteY3-58" fmla="*/ 2103496 h 2757345"/>
                <a:gd name="connsiteX4-59" fmla="*/ 12759690 w 16113760"/>
                <a:gd name="connsiteY4-60" fmla="*/ 1213355 h 2757345"/>
                <a:gd name="connsiteX5" fmla="*/ 16113760 w 16113760"/>
                <a:gd name="connsiteY5" fmla="*/ -1 h 2757345"/>
                <a:gd name="connsiteX0-61" fmla="*/ 0 w 16113760"/>
                <a:gd name="connsiteY0-62" fmla="*/ 1639311 h 3065697"/>
                <a:gd name="connsiteX1-63" fmla="*/ 3346543 w 16113760"/>
                <a:gd name="connsiteY1-64" fmla="*/ 3060410 h 3065697"/>
                <a:gd name="connsiteX2-65" fmla="*/ 5948278 w 16113760"/>
                <a:gd name="connsiteY2-66" fmla="*/ 891445 h 3065697"/>
                <a:gd name="connsiteX3-67" fmla="*/ 10310170 w 16113760"/>
                <a:gd name="connsiteY3-68" fmla="*/ 2411848 h 3065697"/>
                <a:gd name="connsiteX4-69" fmla="*/ 13234887 w 16113760"/>
                <a:gd name="connsiteY4-70" fmla="*/ 0 h 3065697"/>
                <a:gd name="connsiteX5-71" fmla="*/ 16113760 w 16113760"/>
                <a:gd name="connsiteY5-72" fmla="*/ 308351 h 3065697"/>
                <a:gd name="connsiteX0-73" fmla="*/ 0 w 16244849"/>
                <a:gd name="connsiteY0-74" fmla="*/ 1639311 h 3065697"/>
                <a:gd name="connsiteX1-75" fmla="*/ 3346543 w 16244849"/>
                <a:gd name="connsiteY1-76" fmla="*/ 3060410 h 3065697"/>
                <a:gd name="connsiteX2-77" fmla="*/ 5948278 w 16244849"/>
                <a:gd name="connsiteY2-78" fmla="*/ 891445 h 3065697"/>
                <a:gd name="connsiteX3-79" fmla="*/ 10310170 w 16244849"/>
                <a:gd name="connsiteY3-80" fmla="*/ 2411848 h 3065697"/>
                <a:gd name="connsiteX4-81" fmla="*/ 13234887 w 16244849"/>
                <a:gd name="connsiteY4-82" fmla="*/ 0 h 3065697"/>
                <a:gd name="connsiteX5-83" fmla="*/ 16244849 w 16244849"/>
                <a:gd name="connsiteY5-84" fmla="*/ 1792016 h 3065697"/>
                <a:gd name="connsiteX0-85" fmla="*/ 0 w 16244849"/>
                <a:gd name="connsiteY0-86" fmla="*/ 1639311 h 3065697"/>
                <a:gd name="connsiteX1-87" fmla="*/ 3346543 w 16244849"/>
                <a:gd name="connsiteY1-88" fmla="*/ 3060410 h 3065697"/>
                <a:gd name="connsiteX2-89" fmla="*/ 5948278 w 16244849"/>
                <a:gd name="connsiteY2-90" fmla="*/ 891445 h 3065697"/>
                <a:gd name="connsiteX3-91" fmla="*/ 10310170 w 16244849"/>
                <a:gd name="connsiteY3-92" fmla="*/ 2411848 h 3065697"/>
                <a:gd name="connsiteX4-93" fmla="*/ 13234887 w 16244849"/>
                <a:gd name="connsiteY4-94" fmla="*/ 0 h 3065697"/>
                <a:gd name="connsiteX5-95" fmla="*/ 16244849 w 16244849"/>
                <a:gd name="connsiteY5-96" fmla="*/ 1792016 h 3065697"/>
                <a:gd name="connsiteX0-97" fmla="*/ 0 w 16244849"/>
                <a:gd name="connsiteY0-98" fmla="*/ 1647243 h 3073629"/>
                <a:gd name="connsiteX1-99" fmla="*/ 3346543 w 16244849"/>
                <a:gd name="connsiteY1-100" fmla="*/ 3068342 h 3073629"/>
                <a:gd name="connsiteX2-101" fmla="*/ 5948278 w 16244849"/>
                <a:gd name="connsiteY2-102" fmla="*/ 899377 h 3073629"/>
                <a:gd name="connsiteX3-103" fmla="*/ 10310170 w 16244849"/>
                <a:gd name="connsiteY3-104" fmla="*/ 2419780 h 3073629"/>
                <a:gd name="connsiteX4-105" fmla="*/ 13234887 w 16244849"/>
                <a:gd name="connsiteY4-106" fmla="*/ 7932 h 3073629"/>
                <a:gd name="connsiteX5-107" fmla="*/ 16244849 w 16244849"/>
                <a:gd name="connsiteY5-108" fmla="*/ 1799948 h 3073629"/>
                <a:gd name="connsiteX0-109" fmla="*/ 0 w 16244849"/>
                <a:gd name="connsiteY0-110" fmla="*/ 1647243 h 3073629"/>
                <a:gd name="connsiteX1-111" fmla="*/ 3346543 w 16244849"/>
                <a:gd name="connsiteY1-112" fmla="*/ 3068342 h 3073629"/>
                <a:gd name="connsiteX2-113" fmla="*/ 5948278 w 16244849"/>
                <a:gd name="connsiteY2-114" fmla="*/ 899377 h 3073629"/>
                <a:gd name="connsiteX3-115" fmla="*/ 10310170 w 16244849"/>
                <a:gd name="connsiteY3-116" fmla="*/ 2419780 h 3073629"/>
                <a:gd name="connsiteX4-117" fmla="*/ 13234887 w 16244849"/>
                <a:gd name="connsiteY4-118" fmla="*/ 7932 h 3073629"/>
                <a:gd name="connsiteX5-119" fmla="*/ 16244849 w 16244849"/>
                <a:gd name="connsiteY5-120" fmla="*/ 1799948 h 3073629"/>
                <a:gd name="connsiteX0-121" fmla="*/ 0 w 16244849"/>
                <a:gd name="connsiteY0-122" fmla="*/ 1647986 h 3074372"/>
                <a:gd name="connsiteX1-123" fmla="*/ 3346543 w 16244849"/>
                <a:gd name="connsiteY1-124" fmla="*/ 3069085 h 3074372"/>
                <a:gd name="connsiteX2-125" fmla="*/ 5948278 w 16244849"/>
                <a:gd name="connsiteY2-126" fmla="*/ 900120 h 3074372"/>
                <a:gd name="connsiteX3-127" fmla="*/ 10310170 w 16244849"/>
                <a:gd name="connsiteY3-128" fmla="*/ 2420523 h 3074372"/>
                <a:gd name="connsiteX4-129" fmla="*/ 13234887 w 16244849"/>
                <a:gd name="connsiteY4-130" fmla="*/ 8675 h 3074372"/>
                <a:gd name="connsiteX5-131" fmla="*/ 16244849 w 16244849"/>
                <a:gd name="connsiteY5-132" fmla="*/ 1800691 h 3074372"/>
                <a:gd name="connsiteX0-133" fmla="*/ 0 w 16244849"/>
                <a:gd name="connsiteY0-134" fmla="*/ 1642606 h 3068992"/>
                <a:gd name="connsiteX1-135" fmla="*/ 3346543 w 16244849"/>
                <a:gd name="connsiteY1-136" fmla="*/ 3063705 h 3068992"/>
                <a:gd name="connsiteX2-137" fmla="*/ 5948278 w 16244849"/>
                <a:gd name="connsiteY2-138" fmla="*/ 894740 h 3068992"/>
                <a:gd name="connsiteX3-139" fmla="*/ 9605568 w 16244849"/>
                <a:gd name="connsiteY3-140" fmla="*/ 2415143 h 3068992"/>
                <a:gd name="connsiteX4-141" fmla="*/ 13234887 w 16244849"/>
                <a:gd name="connsiteY4-142" fmla="*/ 3295 h 3068992"/>
                <a:gd name="connsiteX5-143" fmla="*/ 16244849 w 16244849"/>
                <a:gd name="connsiteY5-144" fmla="*/ 1795311 h 3068992"/>
                <a:gd name="connsiteX0-145" fmla="*/ 0 w 16244849"/>
                <a:gd name="connsiteY0-146" fmla="*/ 1642606 h 2613864"/>
                <a:gd name="connsiteX1-147" fmla="*/ 2805802 w 16244849"/>
                <a:gd name="connsiteY1-148" fmla="*/ 2607193 h 2613864"/>
                <a:gd name="connsiteX2-149" fmla="*/ 5948278 w 16244849"/>
                <a:gd name="connsiteY2-150" fmla="*/ 894740 h 2613864"/>
                <a:gd name="connsiteX3-151" fmla="*/ 9605568 w 16244849"/>
                <a:gd name="connsiteY3-152" fmla="*/ 2415143 h 2613864"/>
                <a:gd name="connsiteX4-153" fmla="*/ 13234887 w 16244849"/>
                <a:gd name="connsiteY4-154" fmla="*/ 3295 h 2613864"/>
                <a:gd name="connsiteX5-155" fmla="*/ 16244849 w 16244849"/>
                <a:gd name="connsiteY5-156" fmla="*/ 1795311 h 26138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71" y="connsiteY5-72"/>
                </a:cxn>
              </a:cxnLst>
              <a:rect l="l" t="t" r="r" b="b"/>
              <a:pathLst>
                <a:path w="16244849" h="2613864">
                  <a:moveTo>
                    <a:pt x="0" y="1642606"/>
                  </a:moveTo>
                  <a:cubicBezTo>
                    <a:pt x="810260" y="1061792"/>
                    <a:pt x="1814422" y="2731837"/>
                    <a:pt x="2805802" y="2607193"/>
                  </a:cubicBezTo>
                  <a:cubicBezTo>
                    <a:pt x="3797182" y="2482549"/>
                    <a:pt x="4814984" y="926748"/>
                    <a:pt x="5948278" y="894740"/>
                  </a:cubicBezTo>
                  <a:cubicBezTo>
                    <a:pt x="7081572" y="862732"/>
                    <a:pt x="8470333" y="2310099"/>
                    <a:pt x="9605568" y="2415143"/>
                  </a:cubicBezTo>
                  <a:cubicBezTo>
                    <a:pt x="10740803" y="2520187"/>
                    <a:pt x="12128340" y="106600"/>
                    <a:pt x="13234887" y="3295"/>
                  </a:cubicBezTo>
                  <a:cubicBezTo>
                    <a:pt x="14341434" y="-100010"/>
                    <a:pt x="15012123" y="2263167"/>
                    <a:pt x="16244849" y="1795311"/>
                  </a:cubicBezTo>
                </a:path>
              </a:pathLst>
            </a:custGeom>
            <a:noFill/>
            <a:ln w="6350">
              <a:solidFill>
                <a:srgbClr val="00FFCC">
                  <a:alpha val="4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grpSp>
      <p:grpSp>
        <p:nvGrpSpPr>
          <p:cNvPr id="18" name="组合 17"/>
          <p:cNvGrpSpPr/>
          <p:nvPr/>
        </p:nvGrpSpPr>
        <p:grpSpPr>
          <a:xfrm>
            <a:off x="2766646" y="793093"/>
            <a:ext cx="6658708" cy="696886"/>
            <a:chOff x="2766646" y="793093"/>
            <a:chExt cx="6658708" cy="696886"/>
          </a:xfrm>
        </p:grpSpPr>
        <p:sp>
          <p:nvSpPr>
            <p:cNvPr id="19" name="矩形 18"/>
            <p:cNvSpPr/>
            <p:nvPr/>
          </p:nvSpPr>
          <p:spPr>
            <a:xfrm>
              <a:off x="2766646" y="793093"/>
              <a:ext cx="6658708"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所以，图书馆要素发生了变化</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20" name="直接连接符 19"/>
            <p:cNvCxnSpPr/>
            <p:nvPr/>
          </p:nvCxnSpPr>
          <p:spPr>
            <a:xfrm>
              <a:off x="3151184" y="1489979"/>
              <a:ext cx="5889633" cy="0"/>
            </a:xfrm>
            <a:prstGeom prst="line">
              <a:avLst/>
            </a:prstGeom>
            <a:ln w="9525">
              <a:gradFill flip="none" rotWithShape="1">
                <a:gsLst>
                  <a:gs pos="0">
                    <a:schemeClr val="accent1">
                      <a:lumMod val="5000"/>
                      <a:lumOff val="95000"/>
                    </a:schemeClr>
                  </a:gs>
                  <a:gs pos="100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1087675" y="3383791"/>
            <a:ext cx="3509586" cy="2546750"/>
            <a:chOff x="1087675" y="3383791"/>
            <a:chExt cx="3509586" cy="2546750"/>
          </a:xfrm>
        </p:grpSpPr>
        <p:grpSp>
          <p:nvGrpSpPr>
            <p:cNvPr id="50" name="组合 49"/>
            <p:cNvGrpSpPr/>
            <p:nvPr/>
          </p:nvGrpSpPr>
          <p:grpSpPr>
            <a:xfrm>
              <a:off x="1087675" y="3383791"/>
              <a:ext cx="3509586" cy="1290337"/>
              <a:chOff x="1432363" y="1358045"/>
              <a:chExt cx="3509586" cy="1290337"/>
            </a:xfrm>
          </p:grpSpPr>
          <p:grpSp>
            <p:nvGrpSpPr>
              <p:cNvPr id="34" name="组合 33"/>
              <p:cNvGrpSpPr/>
              <p:nvPr/>
            </p:nvGrpSpPr>
            <p:grpSpPr>
              <a:xfrm>
                <a:off x="1432363" y="1358045"/>
                <a:ext cx="862708" cy="862708"/>
                <a:chOff x="6885051" y="3643295"/>
                <a:chExt cx="862708" cy="862708"/>
              </a:xfrm>
            </p:grpSpPr>
            <p:sp>
              <p:nvSpPr>
                <p:cNvPr id="12" name="椭圆 11"/>
                <p:cNvSpPr/>
                <p:nvPr/>
              </p:nvSpPr>
              <p:spPr>
                <a:xfrm>
                  <a:off x="6885051" y="3643295"/>
                  <a:ext cx="862708" cy="862708"/>
                </a:xfrm>
                <a:prstGeom prst="ellipse">
                  <a:avLst/>
                </a:prstGeom>
                <a:solidFill>
                  <a:schemeClr val="tx1"/>
                </a:solidFill>
                <a:ln w="254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grpSp>
              <p:nvGrpSpPr>
                <p:cNvPr id="30" name="组合 29"/>
                <p:cNvGrpSpPr/>
                <p:nvPr/>
              </p:nvGrpSpPr>
              <p:grpSpPr>
                <a:xfrm>
                  <a:off x="7082035" y="3840279"/>
                  <a:ext cx="468740" cy="468740"/>
                  <a:chOff x="6309750" y="942750"/>
                  <a:chExt cx="652500" cy="652500"/>
                </a:xfrm>
                <a:effectLst>
                  <a:outerShdw blurRad="63500" sx="102000" sy="102000" algn="ctr" rotWithShape="0">
                    <a:srgbClr val="00FFCC">
                      <a:alpha val="40000"/>
                    </a:srgbClr>
                  </a:outerShdw>
                </a:effectLst>
              </p:grpSpPr>
              <p:sp>
                <p:nvSpPr>
                  <p:cNvPr id="31" name="任意多边形: 形状 30"/>
                  <p:cNvSpPr/>
                  <p:nvPr/>
                </p:nvSpPr>
                <p:spPr>
                  <a:xfrm>
                    <a:off x="6489750" y="1122750"/>
                    <a:ext cx="292500" cy="292500"/>
                  </a:xfrm>
                  <a:custGeom>
                    <a:avLst/>
                    <a:gdLst>
                      <a:gd name="connsiteX0" fmla="*/ 213750 w 292500"/>
                      <a:gd name="connsiteY0" fmla="*/ 146250 h 292500"/>
                      <a:gd name="connsiteX1" fmla="*/ 146250 w 292500"/>
                      <a:gd name="connsiteY1" fmla="*/ 213750 h 292500"/>
                      <a:gd name="connsiteX2" fmla="*/ 78750 w 292500"/>
                      <a:gd name="connsiteY2" fmla="*/ 146250 h 292500"/>
                      <a:gd name="connsiteX3" fmla="*/ 146250 w 292500"/>
                      <a:gd name="connsiteY3" fmla="*/ 78750 h 292500"/>
                      <a:gd name="connsiteX4" fmla="*/ 213750 w 292500"/>
                      <a:gd name="connsiteY4" fmla="*/ 146250 h 29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500" h="292500">
                        <a:moveTo>
                          <a:pt x="213750" y="146250"/>
                        </a:moveTo>
                        <a:cubicBezTo>
                          <a:pt x="213750" y="183529"/>
                          <a:pt x="183529" y="213750"/>
                          <a:pt x="146250" y="213750"/>
                        </a:cubicBezTo>
                        <a:cubicBezTo>
                          <a:pt x="108971" y="213750"/>
                          <a:pt x="78750" y="183529"/>
                          <a:pt x="78750" y="146250"/>
                        </a:cubicBezTo>
                        <a:cubicBezTo>
                          <a:pt x="78750" y="108971"/>
                          <a:pt x="108971" y="78750"/>
                          <a:pt x="146250" y="78750"/>
                        </a:cubicBezTo>
                        <a:cubicBezTo>
                          <a:pt x="183529" y="78750"/>
                          <a:pt x="213750" y="108971"/>
                          <a:pt x="213750" y="146250"/>
                        </a:cubicBezTo>
                        <a:close/>
                      </a:path>
                    </a:pathLst>
                  </a:custGeom>
                  <a:noFill/>
                  <a:ln w="19050" cap="rnd">
                    <a:solidFill>
                      <a:srgbClr val="00FFC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32" name="任意多边形: 形状 31"/>
                  <p:cNvSpPr/>
                  <p:nvPr/>
                </p:nvSpPr>
                <p:spPr>
                  <a:xfrm>
                    <a:off x="6309750" y="942750"/>
                    <a:ext cx="652500" cy="652500"/>
                  </a:xfrm>
                  <a:custGeom>
                    <a:avLst/>
                    <a:gdLst>
                      <a:gd name="connsiteX0" fmla="*/ 492750 w 652500"/>
                      <a:gd name="connsiteY0" fmla="*/ 393750 h 652500"/>
                      <a:gd name="connsiteX1" fmla="*/ 500175 w 652500"/>
                      <a:gd name="connsiteY1" fmla="*/ 434700 h 652500"/>
                      <a:gd name="connsiteX2" fmla="*/ 501525 w 652500"/>
                      <a:gd name="connsiteY2" fmla="*/ 436050 h 652500"/>
                      <a:gd name="connsiteX3" fmla="*/ 501560 w 652500"/>
                      <a:gd name="connsiteY3" fmla="*/ 499690 h 652500"/>
                      <a:gd name="connsiteX4" fmla="*/ 501525 w 652500"/>
                      <a:gd name="connsiteY4" fmla="*/ 499725 h 652500"/>
                      <a:gd name="connsiteX5" fmla="*/ 437885 w 652500"/>
                      <a:gd name="connsiteY5" fmla="*/ 499760 h 652500"/>
                      <a:gd name="connsiteX6" fmla="*/ 437850 w 652500"/>
                      <a:gd name="connsiteY6" fmla="*/ 499725 h 652500"/>
                      <a:gd name="connsiteX7" fmla="*/ 436500 w 652500"/>
                      <a:gd name="connsiteY7" fmla="*/ 498375 h 652500"/>
                      <a:gd name="connsiteX8" fmla="*/ 395550 w 652500"/>
                      <a:gd name="connsiteY8" fmla="*/ 490950 h 652500"/>
                      <a:gd name="connsiteX9" fmla="*/ 373050 w 652500"/>
                      <a:gd name="connsiteY9" fmla="*/ 524925 h 652500"/>
                      <a:gd name="connsiteX10" fmla="*/ 373050 w 652500"/>
                      <a:gd name="connsiteY10" fmla="*/ 528750 h 652500"/>
                      <a:gd name="connsiteX11" fmla="*/ 328050 w 652500"/>
                      <a:gd name="connsiteY11" fmla="*/ 573750 h 652500"/>
                      <a:gd name="connsiteX12" fmla="*/ 283050 w 652500"/>
                      <a:gd name="connsiteY12" fmla="*/ 528750 h 652500"/>
                      <a:gd name="connsiteX13" fmla="*/ 283050 w 652500"/>
                      <a:gd name="connsiteY13" fmla="*/ 526725 h 652500"/>
                      <a:gd name="connsiteX14" fmla="*/ 258750 w 652500"/>
                      <a:gd name="connsiteY14" fmla="*/ 492750 h 652500"/>
                      <a:gd name="connsiteX15" fmla="*/ 217800 w 652500"/>
                      <a:gd name="connsiteY15" fmla="*/ 500175 h 652500"/>
                      <a:gd name="connsiteX16" fmla="*/ 216450 w 652500"/>
                      <a:gd name="connsiteY16" fmla="*/ 501525 h 652500"/>
                      <a:gd name="connsiteX17" fmla="*/ 152810 w 652500"/>
                      <a:gd name="connsiteY17" fmla="*/ 501560 h 652500"/>
                      <a:gd name="connsiteX18" fmla="*/ 152775 w 652500"/>
                      <a:gd name="connsiteY18" fmla="*/ 501525 h 652500"/>
                      <a:gd name="connsiteX19" fmla="*/ 152740 w 652500"/>
                      <a:gd name="connsiteY19" fmla="*/ 437885 h 652500"/>
                      <a:gd name="connsiteX20" fmla="*/ 152775 w 652500"/>
                      <a:gd name="connsiteY20" fmla="*/ 437850 h 652500"/>
                      <a:gd name="connsiteX21" fmla="*/ 154125 w 652500"/>
                      <a:gd name="connsiteY21" fmla="*/ 436500 h 652500"/>
                      <a:gd name="connsiteX22" fmla="*/ 161550 w 652500"/>
                      <a:gd name="connsiteY22" fmla="*/ 395550 h 652500"/>
                      <a:gd name="connsiteX23" fmla="*/ 127575 w 652500"/>
                      <a:gd name="connsiteY23" fmla="*/ 373050 h 652500"/>
                      <a:gd name="connsiteX24" fmla="*/ 123750 w 652500"/>
                      <a:gd name="connsiteY24" fmla="*/ 373050 h 652500"/>
                      <a:gd name="connsiteX25" fmla="*/ 78750 w 652500"/>
                      <a:gd name="connsiteY25" fmla="*/ 328050 h 652500"/>
                      <a:gd name="connsiteX26" fmla="*/ 123750 w 652500"/>
                      <a:gd name="connsiteY26" fmla="*/ 283050 h 652500"/>
                      <a:gd name="connsiteX27" fmla="*/ 125775 w 652500"/>
                      <a:gd name="connsiteY27" fmla="*/ 283050 h 652500"/>
                      <a:gd name="connsiteX28" fmla="*/ 159750 w 652500"/>
                      <a:gd name="connsiteY28" fmla="*/ 258750 h 652500"/>
                      <a:gd name="connsiteX29" fmla="*/ 152325 w 652500"/>
                      <a:gd name="connsiteY29" fmla="*/ 217800 h 652500"/>
                      <a:gd name="connsiteX30" fmla="*/ 150975 w 652500"/>
                      <a:gd name="connsiteY30" fmla="*/ 216450 h 652500"/>
                      <a:gd name="connsiteX31" fmla="*/ 150940 w 652500"/>
                      <a:gd name="connsiteY31" fmla="*/ 152810 h 652500"/>
                      <a:gd name="connsiteX32" fmla="*/ 150975 w 652500"/>
                      <a:gd name="connsiteY32" fmla="*/ 152775 h 652500"/>
                      <a:gd name="connsiteX33" fmla="*/ 214615 w 652500"/>
                      <a:gd name="connsiteY33" fmla="*/ 152740 h 652500"/>
                      <a:gd name="connsiteX34" fmla="*/ 214650 w 652500"/>
                      <a:gd name="connsiteY34" fmla="*/ 152775 h 652500"/>
                      <a:gd name="connsiteX35" fmla="*/ 216000 w 652500"/>
                      <a:gd name="connsiteY35" fmla="*/ 154125 h 652500"/>
                      <a:gd name="connsiteX36" fmla="*/ 256950 w 652500"/>
                      <a:gd name="connsiteY36" fmla="*/ 161550 h 652500"/>
                      <a:gd name="connsiteX37" fmla="*/ 258750 w 652500"/>
                      <a:gd name="connsiteY37" fmla="*/ 161550 h 652500"/>
                      <a:gd name="connsiteX38" fmla="*/ 281250 w 652500"/>
                      <a:gd name="connsiteY38" fmla="*/ 127575 h 652500"/>
                      <a:gd name="connsiteX39" fmla="*/ 281250 w 652500"/>
                      <a:gd name="connsiteY39" fmla="*/ 123750 h 652500"/>
                      <a:gd name="connsiteX40" fmla="*/ 326250 w 652500"/>
                      <a:gd name="connsiteY40" fmla="*/ 78750 h 652500"/>
                      <a:gd name="connsiteX41" fmla="*/ 371250 w 652500"/>
                      <a:gd name="connsiteY41" fmla="*/ 123750 h 652500"/>
                      <a:gd name="connsiteX42" fmla="*/ 371250 w 652500"/>
                      <a:gd name="connsiteY42" fmla="*/ 125775 h 652500"/>
                      <a:gd name="connsiteX43" fmla="*/ 393750 w 652500"/>
                      <a:gd name="connsiteY43" fmla="*/ 159750 h 652500"/>
                      <a:gd name="connsiteX44" fmla="*/ 434700 w 652500"/>
                      <a:gd name="connsiteY44" fmla="*/ 152325 h 652500"/>
                      <a:gd name="connsiteX45" fmla="*/ 436050 w 652500"/>
                      <a:gd name="connsiteY45" fmla="*/ 150975 h 652500"/>
                      <a:gd name="connsiteX46" fmla="*/ 499690 w 652500"/>
                      <a:gd name="connsiteY46" fmla="*/ 150940 h 652500"/>
                      <a:gd name="connsiteX47" fmla="*/ 499725 w 652500"/>
                      <a:gd name="connsiteY47" fmla="*/ 150975 h 652500"/>
                      <a:gd name="connsiteX48" fmla="*/ 499760 w 652500"/>
                      <a:gd name="connsiteY48" fmla="*/ 214615 h 652500"/>
                      <a:gd name="connsiteX49" fmla="*/ 499725 w 652500"/>
                      <a:gd name="connsiteY49" fmla="*/ 214650 h 652500"/>
                      <a:gd name="connsiteX50" fmla="*/ 498375 w 652500"/>
                      <a:gd name="connsiteY50" fmla="*/ 216000 h 652500"/>
                      <a:gd name="connsiteX51" fmla="*/ 490950 w 652500"/>
                      <a:gd name="connsiteY51" fmla="*/ 256950 h 652500"/>
                      <a:gd name="connsiteX52" fmla="*/ 490950 w 652500"/>
                      <a:gd name="connsiteY52" fmla="*/ 258750 h 652500"/>
                      <a:gd name="connsiteX53" fmla="*/ 524925 w 652500"/>
                      <a:gd name="connsiteY53" fmla="*/ 281250 h 652500"/>
                      <a:gd name="connsiteX54" fmla="*/ 528750 w 652500"/>
                      <a:gd name="connsiteY54" fmla="*/ 281250 h 652500"/>
                      <a:gd name="connsiteX55" fmla="*/ 573750 w 652500"/>
                      <a:gd name="connsiteY55" fmla="*/ 326250 h 652500"/>
                      <a:gd name="connsiteX56" fmla="*/ 528750 w 652500"/>
                      <a:gd name="connsiteY56" fmla="*/ 371250 h 652500"/>
                      <a:gd name="connsiteX57" fmla="*/ 526725 w 652500"/>
                      <a:gd name="connsiteY57" fmla="*/ 371250 h 652500"/>
                      <a:gd name="connsiteX58" fmla="*/ 492750 w 652500"/>
                      <a:gd name="connsiteY58" fmla="*/ 393750 h 6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2500" h="652500">
                        <a:moveTo>
                          <a:pt x="492750" y="393750"/>
                        </a:moveTo>
                        <a:cubicBezTo>
                          <a:pt x="486622" y="407635"/>
                          <a:pt x="489563" y="423851"/>
                          <a:pt x="500175" y="434700"/>
                        </a:cubicBezTo>
                        <a:lnTo>
                          <a:pt x="501525" y="436050"/>
                        </a:lnTo>
                        <a:cubicBezTo>
                          <a:pt x="519108" y="453614"/>
                          <a:pt x="519124" y="482106"/>
                          <a:pt x="501560" y="499690"/>
                        </a:cubicBezTo>
                        <a:cubicBezTo>
                          <a:pt x="501549" y="499701"/>
                          <a:pt x="501537" y="499713"/>
                          <a:pt x="501525" y="499725"/>
                        </a:cubicBezTo>
                        <a:cubicBezTo>
                          <a:pt x="483961" y="517308"/>
                          <a:pt x="455469" y="517324"/>
                          <a:pt x="437885" y="499760"/>
                        </a:cubicBezTo>
                        <a:cubicBezTo>
                          <a:pt x="437874" y="499749"/>
                          <a:pt x="437862" y="499737"/>
                          <a:pt x="437850" y="499725"/>
                        </a:cubicBezTo>
                        <a:lnTo>
                          <a:pt x="436500" y="498375"/>
                        </a:lnTo>
                        <a:cubicBezTo>
                          <a:pt x="425651" y="487763"/>
                          <a:pt x="409435" y="484822"/>
                          <a:pt x="395550" y="490950"/>
                        </a:cubicBezTo>
                        <a:cubicBezTo>
                          <a:pt x="381949" y="496779"/>
                          <a:pt x="373109" y="510128"/>
                          <a:pt x="373050" y="524925"/>
                        </a:cubicBezTo>
                        <a:lnTo>
                          <a:pt x="373050" y="528750"/>
                        </a:lnTo>
                        <a:cubicBezTo>
                          <a:pt x="373050" y="553603"/>
                          <a:pt x="352903" y="573750"/>
                          <a:pt x="328050" y="573750"/>
                        </a:cubicBezTo>
                        <a:cubicBezTo>
                          <a:pt x="303197" y="573750"/>
                          <a:pt x="283050" y="553603"/>
                          <a:pt x="283050" y="528750"/>
                        </a:cubicBezTo>
                        <a:lnTo>
                          <a:pt x="283050" y="526725"/>
                        </a:lnTo>
                        <a:cubicBezTo>
                          <a:pt x="282694" y="511485"/>
                          <a:pt x="273057" y="498012"/>
                          <a:pt x="258750" y="492750"/>
                        </a:cubicBezTo>
                        <a:cubicBezTo>
                          <a:pt x="244865" y="486622"/>
                          <a:pt x="228649" y="489563"/>
                          <a:pt x="217800" y="500175"/>
                        </a:cubicBezTo>
                        <a:lnTo>
                          <a:pt x="216450" y="501525"/>
                        </a:lnTo>
                        <a:cubicBezTo>
                          <a:pt x="198886" y="519108"/>
                          <a:pt x="170394" y="519124"/>
                          <a:pt x="152810" y="501560"/>
                        </a:cubicBezTo>
                        <a:cubicBezTo>
                          <a:pt x="152799" y="501549"/>
                          <a:pt x="152787" y="501537"/>
                          <a:pt x="152775" y="501525"/>
                        </a:cubicBezTo>
                        <a:cubicBezTo>
                          <a:pt x="135192" y="483961"/>
                          <a:pt x="135176" y="455469"/>
                          <a:pt x="152740" y="437885"/>
                        </a:cubicBezTo>
                        <a:cubicBezTo>
                          <a:pt x="152751" y="437874"/>
                          <a:pt x="152763" y="437862"/>
                          <a:pt x="152775" y="437850"/>
                        </a:cubicBezTo>
                        <a:lnTo>
                          <a:pt x="154125" y="436500"/>
                        </a:lnTo>
                        <a:cubicBezTo>
                          <a:pt x="164737" y="425651"/>
                          <a:pt x="167678" y="409435"/>
                          <a:pt x="161550" y="395550"/>
                        </a:cubicBezTo>
                        <a:cubicBezTo>
                          <a:pt x="155721" y="381949"/>
                          <a:pt x="142372" y="373109"/>
                          <a:pt x="127575" y="373050"/>
                        </a:cubicBezTo>
                        <a:lnTo>
                          <a:pt x="123750" y="373050"/>
                        </a:lnTo>
                        <a:cubicBezTo>
                          <a:pt x="98897" y="373050"/>
                          <a:pt x="78750" y="352903"/>
                          <a:pt x="78750" y="328050"/>
                        </a:cubicBezTo>
                        <a:cubicBezTo>
                          <a:pt x="78750" y="303197"/>
                          <a:pt x="98897" y="283050"/>
                          <a:pt x="123750" y="283050"/>
                        </a:cubicBezTo>
                        <a:lnTo>
                          <a:pt x="125775" y="283050"/>
                        </a:lnTo>
                        <a:cubicBezTo>
                          <a:pt x="141015" y="282694"/>
                          <a:pt x="154488" y="273057"/>
                          <a:pt x="159750" y="258750"/>
                        </a:cubicBezTo>
                        <a:cubicBezTo>
                          <a:pt x="165878" y="244865"/>
                          <a:pt x="162937" y="228649"/>
                          <a:pt x="152325" y="217800"/>
                        </a:cubicBezTo>
                        <a:lnTo>
                          <a:pt x="150975" y="216450"/>
                        </a:lnTo>
                        <a:cubicBezTo>
                          <a:pt x="133392" y="198886"/>
                          <a:pt x="133376" y="170394"/>
                          <a:pt x="150940" y="152810"/>
                        </a:cubicBezTo>
                        <a:cubicBezTo>
                          <a:pt x="150951" y="152799"/>
                          <a:pt x="150963" y="152787"/>
                          <a:pt x="150975" y="152775"/>
                        </a:cubicBezTo>
                        <a:cubicBezTo>
                          <a:pt x="168539" y="135192"/>
                          <a:pt x="197031" y="135176"/>
                          <a:pt x="214615" y="152740"/>
                        </a:cubicBezTo>
                        <a:cubicBezTo>
                          <a:pt x="214626" y="152751"/>
                          <a:pt x="214638" y="152763"/>
                          <a:pt x="214650" y="152775"/>
                        </a:cubicBezTo>
                        <a:lnTo>
                          <a:pt x="216000" y="154125"/>
                        </a:lnTo>
                        <a:cubicBezTo>
                          <a:pt x="226849" y="164737"/>
                          <a:pt x="243065" y="167678"/>
                          <a:pt x="256950" y="161550"/>
                        </a:cubicBezTo>
                        <a:lnTo>
                          <a:pt x="258750" y="161550"/>
                        </a:lnTo>
                        <a:cubicBezTo>
                          <a:pt x="272351" y="155721"/>
                          <a:pt x="281191" y="142372"/>
                          <a:pt x="281250" y="127575"/>
                        </a:cubicBezTo>
                        <a:lnTo>
                          <a:pt x="281250" y="123750"/>
                        </a:lnTo>
                        <a:cubicBezTo>
                          <a:pt x="281250" y="98897"/>
                          <a:pt x="301397" y="78750"/>
                          <a:pt x="326250" y="78750"/>
                        </a:cubicBezTo>
                        <a:cubicBezTo>
                          <a:pt x="351103" y="78750"/>
                          <a:pt x="371250" y="98897"/>
                          <a:pt x="371250" y="123750"/>
                        </a:cubicBezTo>
                        <a:lnTo>
                          <a:pt x="371250" y="125775"/>
                        </a:lnTo>
                        <a:cubicBezTo>
                          <a:pt x="371309" y="140572"/>
                          <a:pt x="380149" y="153921"/>
                          <a:pt x="393750" y="159750"/>
                        </a:cubicBezTo>
                        <a:cubicBezTo>
                          <a:pt x="407635" y="165878"/>
                          <a:pt x="423851" y="162937"/>
                          <a:pt x="434700" y="152325"/>
                        </a:cubicBezTo>
                        <a:lnTo>
                          <a:pt x="436050" y="150975"/>
                        </a:lnTo>
                        <a:cubicBezTo>
                          <a:pt x="453614" y="133392"/>
                          <a:pt x="482106" y="133376"/>
                          <a:pt x="499690" y="150940"/>
                        </a:cubicBezTo>
                        <a:cubicBezTo>
                          <a:pt x="499701" y="150951"/>
                          <a:pt x="499713" y="150963"/>
                          <a:pt x="499725" y="150975"/>
                        </a:cubicBezTo>
                        <a:cubicBezTo>
                          <a:pt x="517308" y="168539"/>
                          <a:pt x="517324" y="197031"/>
                          <a:pt x="499760" y="214615"/>
                        </a:cubicBezTo>
                        <a:cubicBezTo>
                          <a:pt x="499749" y="214626"/>
                          <a:pt x="499737" y="214638"/>
                          <a:pt x="499725" y="214650"/>
                        </a:cubicBezTo>
                        <a:lnTo>
                          <a:pt x="498375" y="216000"/>
                        </a:lnTo>
                        <a:cubicBezTo>
                          <a:pt x="487763" y="226849"/>
                          <a:pt x="484822" y="243065"/>
                          <a:pt x="490950" y="256950"/>
                        </a:cubicBezTo>
                        <a:lnTo>
                          <a:pt x="490950" y="258750"/>
                        </a:lnTo>
                        <a:cubicBezTo>
                          <a:pt x="496779" y="272351"/>
                          <a:pt x="510128" y="281191"/>
                          <a:pt x="524925" y="281250"/>
                        </a:cubicBezTo>
                        <a:lnTo>
                          <a:pt x="528750" y="281250"/>
                        </a:lnTo>
                        <a:cubicBezTo>
                          <a:pt x="553603" y="281250"/>
                          <a:pt x="573750" y="301397"/>
                          <a:pt x="573750" y="326250"/>
                        </a:cubicBezTo>
                        <a:cubicBezTo>
                          <a:pt x="573750" y="351103"/>
                          <a:pt x="553603" y="371250"/>
                          <a:pt x="528750" y="371250"/>
                        </a:cubicBezTo>
                        <a:lnTo>
                          <a:pt x="526725" y="371250"/>
                        </a:lnTo>
                        <a:cubicBezTo>
                          <a:pt x="511928" y="371309"/>
                          <a:pt x="498579" y="380149"/>
                          <a:pt x="492750" y="393750"/>
                        </a:cubicBezTo>
                        <a:close/>
                      </a:path>
                    </a:pathLst>
                  </a:custGeom>
                  <a:noFill/>
                  <a:ln w="19050" cap="flat">
                    <a:solidFill>
                      <a:srgbClr val="00FFC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grpSp>
            <p:nvGrpSpPr>
              <p:cNvPr id="41" name="组合 40"/>
              <p:cNvGrpSpPr/>
              <p:nvPr/>
            </p:nvGrpSpPr>
            <p:grpSpPr>
              <a:xfrm>
                <a:off x="2295070" y="1381690"/>
                <a:ext cx="2646879" cy="1266692"/>
                <a:chOff x="8803412" y="3916351"/>
                <a:chExt cx="2646879" cy="1266692"/>
              </a:xfrm>
            </p:grpSpPr>
            <p:sp>
              <p:nvSpPr>
                <p:cNvPr id="42" name="文本框 41"/>
                <p:cNvSpPr txBox="1"/>
                <p:nvPr/>
              </p:nvSpPr>
              <p:spPr>
                <a:xfrm>
                  <a:off x="8803413" y="3916351"/>
                  <a:ext cx="2646878" cy="461665"/>
                </a:xfrm>
                <a:prstGeom prst="rect">
                  <a:avLst/>
                </a:prstGeom>
                <a:noFill/>
              </p:spPr>
              <p:txBody>
                <a:bodyPr wrap="none" rtlCol="0">
                  <a:spAutoFit/>
                </a:bodyPr>
                <a:lstStyle/>
                <a:p>
                  <a:r>
                    <a:rPr lang="zh-CN" altLang="en-US" sz="2400" b="1" dirty="0">
                      <a:solidFill>
                        <a:srgbClr val="FFFF00"/>
                      </a:solidFill>
                      <a:latin typeface="+mn-ea"/>
                      <a:cs typeface="+mn-ea"/>
                    </a:rPr>
                    <a:t>空间：</a:t>
                  </a:r>
                  <a:r>
                    <a:rPr lang="zh-CN" altLang="en-US" sz="2400" b="1" dirty="0">
                      <a:gradFill flip="none" rotWithShape="1">
                        <a:gsLst>
                          <a:gs pos="100000">
                            <a:srgbClr val="178AA1"/>
                          </a:gs>
                          <a:gs pos="0">
                            <a:srgbClr val="00FFCC"/>
                          </a:gs>
                        </a:gsLst>
                        <a:lin ang="2700000" scaled="1"/>
                        <a:tileRect/>
                      </a:gradFill>
                      <a:latin typeface="+mn-ea"/>
                      <a:cs typeface="+mn-ea"/>
                    </a:rPr>
                    <a:t>线下到线上</a:t>
                  </a:r>
                </a:p>
              </p:txBody>
            </p:sp>
            <p:sp>
              <p:nvSpPr>
                <p:cNvPr id="43" name="文本框 42"/>
                <p:cNvSpPr txBox="1"/>
                <p:nvPr/>
              </p:nvSpPr>
              <p:spPr>
                <a:xfrm>
                  <a:off x="8803412" y="4352046"/>
                  <a:ext cx="1681871" cy="830997"/>
                </a:xfrm>
                <a:prstGeom prst="rect">
                  <a:avLst/>
                </a:prstGeom>
                <a:noFill/>
              </p:spPr>
              <p:txBody>
                <a:bodyPr wrap="none" rtlCol="0">
                  <a:spAutoFit/>
                </a:bodyPr>
                <a:lstStyle/>
                <a:p>
                  <a:pPr>
                    <a:lnSpc>
                      <a:spcPct val="150000"/>
                    </a:lnSpc>
                  </a:pPr>
                  <a:r>
                    <a:rPr lang="zh-CN" altLang="en-US" sz="1600" b="1" dirty="0">
                      <a:solidFill>
                        <a:schemeClr val="bg1"/>
                      </a:solidFill>
                      <a:latin typeface="+mn-ea"/>
                      <a:cs typeface="+mn-ea"/>
                    </a:rPr>
                    <a:t>网络空间成主体</a:t>
                  </a:r>
                </a:p>
                <a:p>
                  <a:pPr>
                    <a:lnSpc>
                      <a:spcPct val="150000"/>
                    </a:lnSpc>
                  </a:pPr>
                  <a:r>
                    <a:rPr lang="zh-CN" altLang="en-US" sz="1600" b="1" dirty="0">
                      <a:solidFill>
                        <a:schemeClr val="bg1"/>
                      </a:solidFill>
                      <a:latin typeface="+mn-ea"/>
                      <a:cs typeface="+mn-ea"/>
                    </a:rPr>
                    <a:t>线上线下</a:t>
                  </a:r>
                  <a:r>
                    <a:rPr lang="zh-CN" altLang="en-US" sz="1600" b="1" dirty="0" smtClean="0">
                      <a:solidFill>
                        <a:schemeClr val="bg1"/>
                      </a:solidFill>
                      <a:latin typeface="+mn-ea"/>
                      <a:cs typeface="+mn-ea"/>
                    </a:rPr>
                    <a:t>须结合</a:t>
                  </a:r>
                  <a:r>
                    <a:rPr lang="en-US" altLang="zh-CN" sz="1600" b="1" dirty="0" smtClean="0">
                      <a:solidFill>
                        <a:schemeClr val="bg1"/>
                      </a:solidFill>
                      <a:latin typeface="+mn-ea"/>
                      <a:cs typeface="+mn-ea"/>
                    </a:rPr>
                    <a:t> </a:t>
                  </a:r>
                  <a:endParaRPr lang="en-US" altLang="zh-CN" sz="1600" b="1" dirty="0">
                    <a:solidFill>
                      <a:schemeClr val="bg1"/>
                    </a:solidFill>
                    <a:latin typeface="+mn-ea"/>
                    <a:cs typeface="+mn-ea"/>
                  </a:endParaRPr>
                </a:p>
              </p:txBody>
            </p:sp>
          </p:grpSp>
        </p:grpSp>
        <p:cxnSp>
          <p:nvCxnSpPr>
            <p:cNvPr id="56" name="直接连接符 55"/>
            <p:cNvCxnSpPr>
              <a:stCxn id="12" idx="4"/>
            </p:cNvCxnSpPr>
            <p:nvPr/>
          </p:nvCxnSpPr>
          <p:spPr>
            <a:xfrm>
              <a:off x="1519029" y="4246499"/>
              <a:ext cx="0" cy="1684042"/>
            </a:xfrm>
            <a:prstGeom prst="line">
              <a:avLst/>
            </a:prstGeom>
            <a:ln>
              <a:gradFill>
                <a:gsLst>
                  <a:gs pos="0">
                    <a:srgbClr val="00FFCC"/>
                  </a:gs>
                  <a:gs pos="100000">
                    <a:srgbClr val="00FFCC">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3488597" y="2046122"/>
            <a:ext cx="3509586" cy="3790516"/>
            <a:chOff x="3488597" y="2046122"/>
            <a:chExt cx="3509586" cy="3790516"/>
          </a:xfrm>
        </p:grpSpPr>
        <p:grpSp>
          <p:nvGrpSpPr>
            <p:cNvPr id="51" name="组合 50"/>
            <p:cNvGrpSpPr/>
            <p:nvPr/>
          </p:nvGrpSpPr>
          <p:grpSpPr>
            <a:xfrm>
              <a:off x="3488597" y="2046122"/>
              <a:ext cx="3509586" cy="1210336"/>
              <a:chOff x="1432363" y="2822274"/>
              <a:chExt cx="3509586" cy="1210336"/>
            </a:xfrm>
          </p:grpSpPr>
          <p:grpSp>
            <p:nvGrpSpPr>
              <p:cNvPr id="37" name="组合 36"/>
              <p:cNvGrpSpPr/>
              <p:nvPr/>
            </p:nvGrpSpPr>
            <p:grpSpPr>
              <a:xfrm>
                <a:off x="1432363" y="2822274"/>
                <a:ext cx="862708" cy="862708"/>
                <a:chOff x="1335382" y="2847553"/>
                <a:chExt cx="862708" cy="862708"/>
              </a:xfrm>
            </p:grpSpPr>
            <p:sp>
              <p:nvSpPr>
                <p:cNvPr id="6" name="椭圆 5"/>
                <p:cNvSpPr/>
                <p:nvPr/>
              </p:nvSpPr>
              <p:spPr>
                <a:xfrm>
                  <a:off x="1335382" y="2847553"/>
                  <a:ext cx="862708" cy="862708"/>
                </a:xfrm>
                <a:prstGeom prst="ellipse">
                  <a:avLst/>
                </a:prstGeom>
                <a:solidFill>
                  <a:schemeClr val="tx1"/>
                </a:solidFill>
                <a:ln w="254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grpSp>
              <p:nvGrpSpPr>
                <p:cNvPr id="22" name="组合 21"/>
                <p:cNvGrpSpPr/>
                <p:nvPr/>
              </p:nvGrpSpPr>
              <p:grpSpPr>
                <a:xfrm>
                  <a:off x="1548529" y="3060700"/>
                  <a:ext cx="436414" cy="436414"/>
                  <a:chOff x="4172250" y="965250"/>
                  <a:chExt cx="607500" cy="607500"/>
                </a:xfrm>
                <a:effectLst>
                  <a:outerShdw blurRad="63500" sx="102000" sy="102000" algn="ctr" rotWithShape="0">
                    <a:srgbClr val="00FFCC">
                      <a:alpha val="40000"/>
                    </a:srgbClr>
                  </a:outerShdw>
                </a:effectLst>
              </p:grpSpPr>
              <p:sp>
                <p:nvSpPr>
                  <p:cNvPr id="23" name="任意多边形: 形状 22"/>
                  <p:cNvSpPr/>
                  <p:nvPr/>
                </p:nvSpPr>
                <p:spPr>
                  <a:xfrm>
                    <a:off x="4172250" y="1010250"/>
                    <a:ext cx="562500" cy="562500"/>
                  </a:xfrm>
                  <a:custGeom>
                    <a:avLst/>
                    <a:gdLst>
                      <a:gd name="connsiteX0" fmla="*/ 483750 w 562500"/>
                      <a:gd name="connsiteY0" fmla="*/ 318600 h 562500"/>
                      <a:gd name="connsiteX1" fmla="*/ 483750 w 562500"/>
                      <a:gd name="connsiteY1" fmla="*/ 438750 h 562500"/>
                      <a:gd name="connsiteX2" fmla="*/ 438750 w 562500"/>
                      <a:gd name="connsiteY2" fmla="*/ 483750 h 562500"/>
                      <a:gd name="connsiteX3" fmla="*/ 123750 w 562500"/>
                      <a:gd name="connsiteY3" fmla="*/ 483750 h 562500"/>
                      <a:gd name="connsiteX4" fmla="*/ 78750 w 562500"/>
                      <a:gd name="connsiteY4" fmla="*/ 438750 h 562500"/>
                      <a:gd name="connsiteX5" fmla="*/ 78750 w 562500"/>
                      <a:gd name="connsiteY5" fmla="*/ 123750 h 562500"/>
                      <a:gd name="connsiteX6" fmla="*/ 123750 w 562500"/>
                      <a:gd name="connsiteY6" fmla="*/ 78750 h 562500"/>
                      <a:gd name="connsiteX7" fmla="*/ 243900 w 562500"/>
                      <a:gd name="connsiteY7" fmla="*/ 78750 h 5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500" h="562500">
                        <a:moveTo>
                          <a:pt x="483750" y="318600"/>
                        </a:moveTo>
                        <a:lnTo>
                          <a:pt x="483750" y="438750"/>
                        </a:lnTo>
                        <a:cubicBezTo>
                          <a:pt x="483750" y="463603"/>
                          <a:pt x="463603" y="483750"/>
                          <a:pt x="438750" y="483750"/>
                        </a:cubicBezTo>
                        <a:lnTo>
                          <a:pt x="123750" y="483750"/>
                        </a:lnTo>
                        <a:cubicBezTo>
                          <a:pt x="98897" y="483750"/>
                          <a:pt x="78750" y="463603"/>
                          <a:pt x="78750" y="438750"/>
                        </a:cubicBezTo>
                        <a:lnTo>
                          <a:pt x="78750" y="123750"/>
                        </a:lnTo>
                        <a:cubicBezTo>
                          <a:pt x="78750" y="98897"/>
                          <a:pt x="98897" y="78750"/>
                          <a:pt x="123750" y="78750"/>
                        </a:cubicBezTo>
                        <a:lnTo>
                          <a:pt x="243900" y="78750"/>
                        </a:lnTo>
                      </a:path>
                    </a:pathLst>
                  </a:custGeom>
                  <a:noFill/>
                  <a:ln w="19050" cap="rnd">
                    <a:solidFill>
                      <a:srgbClr val="00FFC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24" name="任意多边形: 形状 23"/>
                  <p:cNvSpPr/>
                  <p:nvPr/>
                </p:nvSpPr>
                <p:spPr>
                  <a:xfrm>
                    <a:off x="4307250" y="965250"/>
                    <a:ext cx="472500" cy="472500"/>
                  </a:xfrm>
                  <a:custGeom>
                    <a:avLst/>
                    <a:gdLst>
                      <a:gd name="connsiteX0" fmla="*/ 303750 w 472500"/>
                      <a:gd name="connsiteY0" fmla="*/ 78750 h 472500"/>
                      <a:gd name="connsiteX1" fmla="*/ 393750 w 472500"/>
                      <a:gd name="connsiteY1" fmla="*/ 168750 h 472500"/>
                      <a:gd name="connsiteX2" fmla="*/ 168750 w 472500"/>
                      <a:gd name="connsiteY2" fmla="*/ 393750 h 472500"/>
                      <a:gd name="connsiteX3" fmla="*/ 78750 w 472500"/>
                      <a:gd name="connsiteY3" fmla="*/ 393750 h 472500"/>
                      <a:gd name="connsiteX4" fmla="*/ 78750 w 472500"/>
                      <a:gd name="connsiteY4" fmla="*/ 303750 h 472500"/>
                      <a:gd name="connsiteX5" fmla="*/ 303750 w 472500"/>
                      <a:gd name="connsiteY5" fmla="*/ 78750 h 47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500" h="472500">
                        <a:moveTo>
                          <a:pt x="303750" y="78750"/>
                        </a:moveTo>
                        <a:lnTo>
                          <a:pt x="393750" y="168750"/>
                        </a:lnTo>
                        <a:lnTo>
                          <a:pt x="168750" y="393750"/>
                        </a:lnTo>
                        <a:lnTo>
                          <a:pt x="78750" y="393750"/>
                        </a:lnTo>
                        <a:lnTo>
                          <a:pt x="78750" y="303750"/>
                        </a:lnTo>
                        <a:lnTo>
                          <a:pt x="303750" y="78750"/>
                        </a:lnTo>
                        <a:close/>
                      </a:path>
                    </a:pathLst>
                  </a:custGeom>
                  <a:noFill/>
                  <a:ln w="19050" cap="rnd">
                    <a:solidFill>
                      <a:srgbClr val="00FFC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grpSp>
            <p:nvGrpSpPr>
              <p:cNvPr id="38" name="组合 37"/>
              <p:cNvGrpSpPr/>
              <p:nvPr/>
            </p:nvGrpSpPr>
            <p:grpSpPr>
              <a:xfrm>
                <a:off x="2295071" y="2845919"/>
                <a:ext cx="2646878" cy="1186691"/>
                <a:chOff x="8803413" y="3916351"/>
                <a:chExt cx="2646878" cy="1186691"/>
              </a:xfrm>
            </p:grpSpPr>
            <p:sp>
              <p:nvSpPr>
                <p:cNvPr id="39" name="文本框 38"/>
                <p:cNvSpPr txBox="1"/>
                <p:nvPr/>
              </p:nvSpPr>
              <p:spPr>
                <a:xfrm>
                  <a:off x="8803413" y="3916351"/>
                  <a:ext cx="2646878" cy="461665"/>
                </a:xfrm>
                <a:prstGeom prst="rect">
                  <a:avLst/>
                </a:prstGeom>
                <a:noFill/>
              </p:spPr>
              <p:txBody>
                <a:bodyPr wrap="none" rtlCol="0">
                  <a:spAutoFit/>
                </a:bodyPr>
                <a:lstStyle/>
                <a:p>
                  <a:r>
                    <a:rPr lang="zh-CN" altLang="en-US" sz="2400" b="1" dirty="0">
                      <a:solidFill>
                        <a:srgbClr val="FFFF00"/>
                      </a:solidFill>
                      <a:latin typeface="+mn-ea"/>
                      <a:cs typeface="+mn-ea"/>
                    </a:rPr>
                    <a:t>资源：</a:t>
                  </a:r>
                  <a:r>
                    <a:rPr lang="zh-CN" altLang="en-US" sz="2400" b="1" dirty="0">
                      <a:gradFill flip="none" rotWithShape="1">
                        <a:gsLst>
                          <a:gs pos="100000">
                            <a:srgbClr val="178AA1"/>
                          </a:gs>
                          <a:gs pos="0">
                            <a:srgbClr val="00FFCC"/>
                          </a:gs>
                        </a:gsLst>
                        <a:lin ang="2700000" scaled="1"/>
                        <a:tileRect/>
                      </a:gradFill>
                      <a:latin typeface="+mn-ea"/>
                      <a:cs typeface="+mn-ea"/>
                    </a:rPr>
                    <a:t>纸质到纸电</a:t>
                  </a:r>
                </a:p>
              </p:txBody>
            </p:sp>
            <p:sp>
              <p:nvSpPr>
                <p:cNvPr id="40" name="文本框 39"/>
                <p:cNvSpPr txBox="1"/>
                <p:nvPr/>
              </p:nvSpPr>
              <p:spPr>
                <a:xfrm>
                  <a:off x="8819926" y="4315519"/>
                  <a:ext cx="1620957" cy="787523"/>
                </a:xfrm>
                <a:prstGeom prst="rect">
                  <a:avLst/>
                </a:prstGeom>
                <a:noFill/>
              </p:spPr>
              <p:txBody>
                <a:bodyPr wrap="none" rtlCol="0">
                  <a:spAutoFit/>
                </a:bodyPr>
                <a:lstStyle/>
                <a:p>
                  <a:pPr>
                    <a:lnSpc>
                      <a:spcPct val="150000"/>
                    </a:lnSpc>
                  </a:pPr>
                  <a:r>
                    <a:rPr lang="zh-CN" altLang="en-US" sz="1600" b="1" dirty="0">
                      <a:solidFill>
                        <a:schemeClr val="bg1"/>
                      </a:solidFill>
                      <a:latin typeface="+mn-ea"/>
                      <a:cs typeface="+mn-ea"/>
                    </a:rPr>
                    <a:t>电子资源成主体</a:t>
                  </a:r>
                </a:p>
                <a:p>
                  <a:pPr>
                    <a:lnSpc>
                      <a:spcPct val="150000"/>
                    </a:lnSpc>
                  </a:pPr>
                  <a:r>
                    <a:rPr lang="zh-CN" altLang="en-US" sz="1600" b="1" dirty="0">
                      <a:solidFill>
                        <a:schemeClr val="bg1"/>
                      </a:solidFill>
                      <a:latin typeface="+mn-ea"/>
                      <a:cs typeface="+mn-ea"/>
                    </a:rPr>
                    <a:t>纸</a:t>
                  </a:r>
                  <a:r>
                    <a:rPr lang="zh-CN" altLang="en-US" sz="1600" b="1" dirty="0" smtClean="0">
                      <a:solidFill>
                        <a:schemeClr val="bg1"/>
                      </a:solidFill>
                      <a:latin typeface="+mn-ea"/>
                      <a:cs typeface="+mn-ea"/>
                    </a:rPr>
                    <a:t>电融合成</a:t>
                  </a:r>
                  <a:r>
                    <a:rPr lang="zh-CN" altLang="en-US" sz="1600" b="1" dirty="0">
                      <a:solidFill>
                        <a:schemeClr val="bg1"/>
                      </a:solidFill>
                      <a:latin typeface="+mn-ea"/>
                      <a:cs typeface="+mn-ea"/>
                    </a:rPr>
                    <a:t>必须</a:t>
                  </a:r>
                </a:p>
              </p:txBody>
            </p:sp>
          </p:grpSp>
        </p:grpSp>
        <p:cxnSp>
          <p:nvCxnSpPr>
            <p:cNvPr id="57" name="直接连接符 56"/>
            <p:cNvCxnSpPr/>
            <p:nvPr/>
          </p:nvCxnSpPr>
          <p:spPr>
            <a:xfrm>
              <a:off x="3919951" y="2900289"/>
              <a:ext cx="0" cy="2936349"/>
            </a:xfrm>
            <a:prstGeom prst="line">
              <a:avLst/>
            </a:prstGeom>
            <a:ln>
              <a:gradFill>
                <a:gsLst>
                  <a:gs pos="0">
                    <a:srgbClr val="00FFCC"/>
                  </a:gs>
                  <a:gs pos="100000">
                    <a:srgbClr val="00FFCC">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8" name="组合 67"/>
          <p:cNvGrpSpPr/>
          <p:nvPr/>
        </p:nvGrpSpPr>
        <p:grpSpPr>
          <a:xfrm>
            <a:off x="5889519" y="3886738"/>
            <a:ext cx="3509586" cy="1705557"/>
            <a:chOff x="5889519" y="3886738"/>
            <a:chExt cx="3509586" cy="1705557"/>
          </a:xfrm>
        </p:grpSpPr>
        <p:grpSp>
          <p:nvGrpSpPr>
            <p:cNvPr id="52" name="组合 51"/>
            <p:cNvGrpSpPr/>
            <p:nvPr/>
          </p:nvGrpSpPr>
          <p:grpSpPr>
            <a:xfrm>
              <a:off x="5889519" y="3886738"/>
              <a:ext cx="3509586" cy="1210600"/>
              <a:chOff x="1432363" y="4208389"/>
              <a:chExt cx="3509586" cy="1210600"/>
            </a:xfrm>
          </p:grpSpPr>
          <p:grpSp>
            <p:nvGrpSpPr>
              <p:cNvPr id="33" name="组合 32"/>
              <p:cNvGrpSpPr/>
              <p:nvPr/>
            </p:nvGrpSpPr>
            <p:grpSpPr>
              <a:xfrm>
                <a:off x="1432363" y="4208389"/>
                <a:ext cx="862708" cy="862708"/>
                <a:chOff x="4346272" y="4205125"/>
                <a:chExt cx="862708" cy="862708"/>
              </a:xfrm>
            </p:grpSpPr>
            <p:sp>
              <p:nvSpPr>
                <p:cNvPr id="8" name="椭圆 7"/>
                <p:cNvSpPr/>
                <p:nvPr/>
              </p:nvSpPr>
              <p:spPr>
                <a:xfrm>
                  <a:off x="4346272" y="4205125"/>
                  <a:ext cx="862708" cy="862708"/>
                </a:xfrm>
                <a:prstGeom prst="ellipse">
                  <a:avLst/>
                </a:prstGeom>
                <a:solidFill>
                  <a:schemeClr val="tx1"/>
                </a:solidFill>
                <a:ln w="254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grpSp>
              <p:nvGrpSpPr>
                <p:cNvPr id="25" name="组合 24"/>
                <p:cNvGrpSpPr/>
                <p:nvPr/>
              </p:nvGrpSpPr>
              <p:grpSpPr>
                <a:xfrm>
                  <a:off x="4543255" y="4434435"/>
                  <a:ext cx="468742" cy="404088"/>
                  <a:chOff x="5229750" y="987750"/>
                  <a:chExt cx="652500" cy="562500"/>
                </a:xfrm>
                <a:effectLst>
                  <a:outerShdw blurRad="63500" sx="102000" sy="102000" algn="ctr" rotWithShape="0">
                    <a:srgbClr val="00FFCC">
                      <a:alpha val="40000"/>
                    </a:srgbClr>
                  </a:outerShdw>
                </a:effectLst>
              </p:grpSpPr>
              <p:sp>
                <p:nvSpPr>
                  <p:cNvPr id="26" name="任意多边形: 形状 25"/>
                  <p:cNvSpPr/>
                  <p:nvPr/>
                </p:nvSpPr>
                <p:spPr>
                  <a:xfrm>
                    <a:off x="5229750" y="1257750"/>
                    <a:ext cx="517500" cy="292500"/>
                  </a:xfrm>
                  <a:custGeom>
                    <a:avLst/>
                    <a:gdLst>
                      <a:gd name="connsiteX0" fmla="*/ 438750 w 517500"/>
                      <a:gd name="connsiteY0" fmla="*/ 213750 h 292500"/>
                      <a:gd name="connsiteX1" fmla="*/ 438750 w 517500"/>
                      <a:gd name="connsiteY1" fmla="*/ 168750 h 292500"/>
                      <a:gd name="connsiteX2" fmla="*/ 348750 w 517500"/>
                      <a:gd name="connsiteY2" fmla="*/ 78750 h 292500"/>
                      <a:gd name="connsiteX3" fmla="*/ 168750 w 517500"/>
                      <a:gd name="connsiteY3" fmla="*/ 78750 h 292500"/>
                      <a:gd name="connsiteX4" fmla="*/ 78750 w 517500"/>
                      <a:gd name="connsiteY4" fmla="*/ 168750 h 292500"/>
                      <a:gd name="connsiteX5" fmla="*/ 78750 w 517500"/>
                      <a:gd name="connsiteY5" fmla="*/ 213750 h 29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500" h="292500">
                        <a:moveTo>
                          <a:pt x="438750" y="213750"/>
                        </a:moveTo>
                        <a:lnTo>
                          <a:pt x="438750" y="168750"/>
                        </a:lnTo>
                        <a:cubicBezTo>
                          <a:pt x="438750" y="119044"/>
                          <a:pt x="398456" y="78750"/>
                          <a:pt x="348750" y="78750"/>
                        </a:cubicBezTo>
                        <a:lnTo>
                          <a:pt x="168750" y="78750"/>
                        </a:lnTo>
                        <a:cubicBezTo>
                          <a:pt x="119044" y="78750"/>
                          <a:pt x="78750" y="119044"/>
                          <a:pt x="78750" y="168750"/>
                        </a:cubicBezTo>
                        <a:lnTo>
                          <a:pt x="78750" y="213750"/>
                        </a:lnTo>
                      </a:path>
                    </a:pathLst>
                  </a:custGeom>
                  <a:noFill/>
                  <a:ln w="19050" cap="rnd">
                    <a:solidFill>
                      <a:srgbClr val="00FFC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27" name="任意多边形: 形状 26"/>
                  <p:cNvSpPr/>
                  <p:nvPr/>
                </p:nvSpPr>
                <p:spPr>
                  <a:xfrm>
                    <a:off x="5319750" y="987750"/>
                    <a:ext cx="337500" cy="337500"/>
                  </a:xfrm>
                  <a:custGeom>
                    <a:avLst/>
                    <a:gdLst>
                      <a:gd name="connsiteX0" fmla="*/ 258750 w 337500"/>
                      <a:gd name="connsiteY0" fmla="*/ 168750 h 337500"/>
                      <a:gd name="connsiteX1" fmla="*/ 168750 w 337500"/>
                      <a:gd name="connsiteY1" fmla="*/ 258750 h 337500"/>
                      <a:gd name="connsiteX2" fmla="*/ 78750 w 337500"/>
                      <a:gd name="connsiteY2" fmla="*/ 168750 h 337500"/>
                      <a:gd name="connsiteX3" fmla="*/ 168750 w 337500"/>
                      <a:gd name="connsiteY3" fmla="*/ 78750 h 337500"/>
                      <a:gd name="connsiteX4" fmla="*/ 258750 w 337500"/>
                      <a:gd name="connsiteY4" fmla="*/ 168750 h 337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00" h="337500">
                        <a:moveTo>
                          <a:pt x="258750" y="168750"/>
                        </a:moveTo>
                        <a:cubicBezTo>
                          <a:pt x="258750" y="218456"/>
                          <a:pt x="218456" y="258750"/>
                          <a:pt x="168750" y="258750"/>
                        </a:cubicBezTo>
                        <a:cubicBezTo>
                          <a:pt x="119044" y="258750"/>
                          <a:pt x="78750" y="218456"/>
                          <a:pt x="78750" y="168750"/>
                        </a:cubicBezTo>
                        <a:cubicBezTo>
                          <a:pt x="78750" y="119044"/>
                          <a:pt x="119044" y="78750"/>
                          <a:pt x="168750" y="78750"/>
                        </a:cubicBezTo>
                        <a:cubicBezTo>
                          <a:pt x="218456" y="78750"/>
                          <a:pt x="258750" y="119044"/>
                          <a:pt x="258750" y="168750"/>
                        </a:cubicBezTo>
                        <a:close/>
                      </a:path>
                    </a:pathLst>
                  </a:custGeom>
                  <a:noFill/>
                  <a:ln w="19050" cap="rnd">
                    <a:solidFill>
                      <a:srgbClr val="00FFC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28" name="任意多边形: 形状 27"/>
                  <p:cNvSpPr/>
                  <p:nvPr/>
                </p:nvSpPr>
                <p:spPr>
                  <a:xfrm>
                    <a:off x="5657250" y="1260675"/>
                    <a:ext cx="225000" cy="270000"/>
                  </a:xfrm>
                  <a:custGeom>
                    <a:avLst/>
                    <a:gdLst>
                      <a:gd name="connsiteX0" fmla="*/ 146250 w 225000"/>
                      <a:gd name="connsiteY0" fmla="*/ 210825 h 270000"/>
                      <a:gd name="connsiteX1" fmla="*/ 146250 w 225000"/>
                      <a:gd name="connsiteY1" fmla="*/ 165825 h 270000"/>
                      <a:gd name="connsiteX2" fmla="*/ 78750 w 225000"/>
                      <a:gd name="connsiteY2" fmla="*/ 78750 h 270000"/>
                    </a:gdLst>
                    <a:ahLst/>
                    <a:cxnLst>
                      <a:cxn ang="0">
                        <a:pos x="connsiteX0" y="connsiteY0"/>
                      </a:cxn>
                      <a:cxn ang="0">
                        <a:pos x="connsiteX1" y="connsiteY1"/>
                      </a:cxn>
                      <a:cxn ang="0">
                        <a:pos x="connsiteX2" y="connsiteY2"/>
                      </a:cxn>
                    </a:cxnLst>
                    <a:rect l="l" t="t" r="r" b="b"/>
                    <a:pathLst>
                      <a:path w="225000" h="270000">
                        <a:moveTo>
                          <a:pt x="146250" y="210825"/>
                        </a:moveTo>
                        <a:lnTo>
                          <a:pt x="146250" y="165825"/>
                        </a:lnTo>
                        <a:cubicBezTo>
                          <a:pt x="146219" y="124810"/>
                          <a:pt x="118462" y="89004"/>
                          <a:pt x="78750" y="78750"/>
                        </a:cubicBezTo>
                      </a:path>
                    </a:pathLst>
                  </a:custGeom>
                  <a:noFill/>
                  <a:ln w="19050" cap="rnd">
                    <a:solidFill>
                      <a:srgbClr val="00FFC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29" name="任意多边形: 形状 28"/>
                  <p:cNvSpPr/>
                  <p:nvPr/>
                </p:nvSpPr>
                <p:spPr>
                  <a:xfrm>
                    <a:off x="5567250" y="990675"/>
                    <a:ext cx="225000" cy="315000"/>
                  </a:xfrm>
                  <a:custGeom>
                    <a:avLst/>
                    <a:gdLst>
                      <a:gd name="connsiteX0" fmla="*/ 78750 w 225000"/>
                      <a:gd name="connsiteY0" fmla="*/ 78750 h 315000"/>
                      <a:gd name="connsiteX1" fmla="*/ 143614 w 225000"/>
                      <a:gd name="connsiteY1" fmla="*/ 188261 h 315000"/>
                      <a:gd name="connsiteX2" fmla="*/ 78750 w 225000"/>
                      <a:gd name="connsiteY2" fmla="*/ 253125 h 315000"/>
                    </a:gdLst>
                    <a:ahLst/>
                    <a:cxnLst>
                      <a:cxn ang="0">
                        <a:pos x="connsiteX0" y="connsiteY0"/>
                      </a:cxn>
                      <a:cxn ang="0">
                        <a:pos x="connsiteX1" y="connsiteY1"/>
                      </a:cxn>
                      <a:cxn ang="0">
                        <a:pos x="connsiteX2" y="connsiteY2"/>
                      </a:cxn>
                    </a:cxnLst>
                    <a:rect l="l" t="t" r="r" b="b"/>
                    <a:pathLst>
                      <a:path w="225000" h="315000">
                        <a:moveTo>
                          <a:pt x="78750" y="78750"/>
                        </a:moveTo>
                        <a:cubicBezTo>
                          <a:pt x="126902" y="91079"/>
                          <a:pt x="155943" y="140109"/>
                          <a:pt x="143614" y="188261"/>
                        </a:cubicBezTo>
                        <a:cubicBezTo>
                          <a:pt x="135461" y="220105"/>
                          <a:pt x="110594" y="244972"/>
                          <a:pt x="78750" y="253125"/>
                        </a:cubicBezTo>
                      </a:path>
                    </a:pathLst>
                  </a:custGeom>
                  <a:noFill/>
                  <a:ln w="19050" cap="rnd">
                    <a:solidFill>
                      <a:srgbClr val="00FFCC"/>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grpSp>
            <p:nvGrpSpPr>
              <p:cNvPr id="44" name="组合 43"/>
              <p:cNvGrpSpPr/>
              <p:nvPr/>
            </p:nvGrpSpPr>
            <p:grpSpPr>
              <a:xfrm>
                <a:off x="2295071" y="4232034"/>
                <a:ext cx="2646878" cy="1186955"/>
                <a:chOff x="8803413" y="3916351"/>
                <a:chExt cx="2646878" cy="1186955"/>
              </a:xfrm>
            </p:grpSpPr>
            <p:sp>
              <p:nvSpPr>
                <p:cNvPr id="45" name="文本框 44"/>
                <p:cNvSpPr txBox="1"/>
                <p:nvPr/>
              </p:nvSpPr>
              <p:spPr>
                <a:xfrm>
                  <a:off x="8803413" y="3916351"/>
                  <a:ext cx="2646878" cy="461665"/>
                </a:xfrm>
                <a:prstGeom prst="rect">
                  <a:avLst/>
                </a:prstGeom>
                <a:noFill/>
              </p:spPr>
              <p:txBody>
                <a:bodyPr wrap="none" rtlCol="0">
                  <a:spAutoFit/>
                </a:bodyPr>
                <a:lstStyle/>
                <a:p>
                  <a:r>
                    <a:rPr lang="zh-CN" altLang="en-US" sz="2400" b="1" dirty="0">
                      <a:solidFill>
                        <a:srgbClr val="FFFF00"/>
                      </a:solidFill>
                      <a:latin typeface="+mn-ea"/>
                      <a:cs typeface="+mn-ea"/>
                    </a:rPr>
                    <a:t>服务</a:t>
                  </a:r>
                  <a:r>
                    <a:rPr lang="zh-CN" altLang="en-US" sz="2400" b="1" dirty="0" smtClean="0">
                      <a:solidFill>
                        <a:srgbClr val="FFFF00"/>
                      </a:solidFill>
                      <a:latin typeface="+mn-ea"/>
                      <a:cs typeface="+mn-ea"/>
                    </a:rPr>
                    <a:t>：</a:t>
                  </a:r>
                  <a:r>
                    <a:rPr lang="zh-CN" altLang="en-US" sz="2400" b="1" dirty="0">
                      <a:gradFill flip="none" rotWithShape="1">
                        <a:gsLst>
                          <a:gs pos="100000">
                            <a:srgbClr val="178AA1"/>
                          </a:gs>
                          <a:gs pos="0">
                            <a:srgbClr val="00FFCC"/>
                          </a:gs>
                        </a:gsLst>
                        <a:lin ang="2700000" scaled="1"/>
                        <a:tileRect/>
                      </a:gradFill>
                      <a:latin typeface="+mn-ea"/>
                      <a:cs typeface="+mn-ea"/>
                    </a:rPr>
                    <a:t>孤岛</a:t>
                  </a:r>
                  <a:r>
                    <a:rPr lang="zh-CN" altLang="en-US" sz="2400" b="1" dirty="0" smtClean="0">
                      <a:gradFill flip="none" rotWithShape="1">
                        <a:gsLst>
                          <a:gs pos="100000">
                            <a:srgbClr val="178AA1"/>
                          </a:gs>
                          <a:gs pos="0">
                            <a:srgbClr val="00FFCC"/>
                          </a:gs>
                        </a:gsLst>
                        <a:lin ang="2700000" scaled="1"/>
                        <a:tileRect/>
                      </a:gradFill>
                      <a:latin typeface="+mn-ea"/>
                      <a:cs typeface="+mn-ea"/>
                    </a:rPr>
                    <a:t>到融合</a:t>
                  </a:r>
                  <a:endParaRPr lang="zh-CN" altLang="en-US" sz="2400" b="1" dirty="0">
                    <a:gradFill flip="none" rotWithShape="1">
                      <a:gsLst>
                        <a:gs pos="100000">
                          <a:srgbClr val="178AA1"/>
                        </a:gs>
                        <a:gs pos="0">
                          <a:srgbClr val="00FFCC"/>
                        </a:gs>
                      </a:gsLst>
                      <a:lin ang="2700000" scaled="1"/>
                      <a:tileRect/>
                    </a:gradFill>
                    <a:latin typeface="+mn-ea"/>
                    <a:cs typeface="+mn-ea"/>
                  </a:endParaRPr>
                </a:p>
              </p:txBody>
            </p:sp>
            <p:sp>
              <p:nvSpPr>
                <p:cNvPr id="46" name="文本框 45"/>
                <p:cNvSpPr txBox="1"/>
                <p:nvPr/>
              </p:nvSpPr>
              <p:spPr>
                <a:xfrm>
                  <a:off x="8803413" y="4315783"/>
                  <a:ext cx="1620957" cy="787523"/>
                </a:xfrm>
                <a:prstGeom prst="rect">
                  <a:avLst/>
                </a:prstGeom>
                <a:noFill/>
              </p:spPr>
              <p:txBody>
                <a:bodyPr wrap="none" rtlCol="0">
                  <a:spAutoFit/>
                </a:bodyPr>
                <a:lstStyle/>
                <a:p>
                  <a:pPr>
                    <a:lnSpc>
                      <a:spcPct val="150000"/>
                    </a:lnSpc>
                  </a:pPr>
                  <a:r>
                    <a:rPr lang="zh-CN" altLang="en-US" sz="1600" b="1" dirty="0" smtClean="0">
                      <a:solidFill>
                        <a:schemeClr val="bg1"/>
                      </a:solidFill>
                      <a:latin typeface="+mn-ea"/>
                      <a:cs typeface="+mn-ea"/>
                    </a:rPr>
                    <a:t>嵌入服务成主体</a:t>
                  </a:r>
                  <a:endParaRPr lang="en-US" altLang="zh-CN" sz="1600" b="1" dirty="0" smtClean="0">
                    <a:solidFill>
                      <a:schemeClr val="bg1"/>
                    </a:solidFill>
                    <a:latin typeface="+mn-ea"/>
                    <a:cs typeface="+mn-ea"/>
                  </a:endParaRPr>
                </a:p>
                <a:p>
                  <a:pPr>
                    <a:lnSpc>
                      <a:spcPct val="150000"/>
                    </a:lnSpc>
                  </a:pPr>
                  <a:r>
                    <a:rPr lang="zh-CN" altLang="en-US" sz="1600" b="1" dirty="0" smtClean="0">
                      <a:solidFill>
                        <a:schemeClr val="bg1"/>
                      </a:solidFill>
                      <a:latin typeface="+mn-ea"/>
                      <a:cs typeface="+mn-ea"/>
                    </a:rPr>
                    <a:t>一体化成为必然</a:t>
                  </a:r>
                  <a:endParaRPr lang="en-US" altLang="zh-CN" sz="1600" b="1" dirty="0">
                    <a:solidFill>
                      <a:schemeClr val="bg1"/>
                    </a:solidFill>
                    <a:latin typeface="+mn-ea"/>
                    <a:cs typeface="+mn-ea"/>
                  </a:endParaRPr>
                </a:p>
              </p:txBody>
            </p:sp>
          </p:grpSp>
        </p:grpSp>
        <p:cxnSp>
          <p:nvCxnSpPr>
            <p:cNvPr id="61" name="直接连接符 60"/>
            <p:cNvCxnSpPr>
              <a:stCxn id="8" idx="4"/>
            </p:cNvCxnSpPr>
            <p:nvPr/>
          </p:nvCxnSpPr>
          <p:spPr>
            <a:xfrm>
              <a:off x="6320873" y="4749446"/>
              <a:ext cx="0" cy="842849"/>
            </a:xfrm>
            <a:prstGeom prst="line">
              <a:avLst/>
            </a:prstGeom>
            <a:ln>
              <a:gradFill>
                <a:gsLst>
                  <a:gs pos="0">
                    <a:srgbClr val="00FFCC"/>
                  </a:gs>
                  <a:gs pos="100000">
                    <a:srgbClr val="00FFCC">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7" name="组合 66"/>
          <p:cNvGrpSpPr/>
          <p:nvPr/>
        </p:nvGrpSpPr>
        <p:grpSpPr>
          <a:xfrm>
            <a:off x="8290442" y="2468935"/>
            <a:ext cx="3509586" cy="3123360"/>
            <a:chOff x="8290442" y="2468935"/>
            <a:chExt cx="3509586" cy="3123360"/>
          </a:xfrm>
        </p:grpSpPr>
        <p:grpSp>
          <p:nvGrpSpPr>
            <p:cNvPr id="53" name="组合 52"/>
            <p:cNvGrpSpPr/>
            <p:nvPr/>
          </p:nvGrpSpPr>
          <p:grpSpPr>
            <a:xfrm>
              <a:off x="8290442" y="2468935"/>
              <a:ext cx="3509586" cy="1197458"/>
              <a:chOff x="1432363" y="6858000"/>
              <a:chExt cx="3509586" cy="1197458"/>
            </a:xfrm>
          </p:grpSpPr>
          <p:grpSp>
            <p:nvGrpSpPr>
              <p:cNvPr id="36" name="组合 35"/>
              <p:cNvGrpSpPr/>
              <p:nvPr/>
            </p:nvGrpSpPr>
            <p:grpSpPr>
              <a:xfrm>
                <a:off x="1432363" y="6858000"/>
                <a:ext cx="862708" cy="862708"/>
                <a:chOff x="9325857" y="3915856"/>
                <a:chExt cx="862708" cy="862708"/>
              </a:xfrm>
            </p:grpSpPr>
            <p:sp>
              <p:nvSpPr>
                <p:cNvPr id="14" name="椭圆 13"/>
                <p:cNvSpPr/>
                <p:nvPr/>
              </p:nvSpPr>
              <p:spPr>
                <a:xfrm>
                  <a:off x="9325857" y="3915856"/>
                  <a:ext cx="862708" cy="862708"/>
                </a:xfrm>
                <a:prstGeom prst="ellipse">
                  <a:avLst/>
                </a:prstGeom>
                <a:solidFill>
                  <a:schemeClr val="tx1"/>
                </a:solidFill>
                <a:ln w="254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sp>
              <p:nvSpPr>
                <p:cNvPr id="21" name="图形 4"/>
                <p:cNvSpPr/>
                <p:nvPr/>
              </p:nvSpPr>
              <p:spPr>
                <a:xfrm>
                  <a:off x="9539004" y="4137085"/>
                  <a:ext cx="436414" cy="420250"/>
                </a:xfrm>
                <a:custGeom>
                  <a:avLst/>
                  <a:gdLst>
                    <a:gd name="connsiteX0" fmla="*/ 303750 w 607500"/>
                    <a:gd name="connsiteY0" fmla="*/ 78750 h 585000"/>
                    <a:gd name="connsiteX1" fmla="*/ 373275 w 607500"/>
                    <a:gd name="connsiteY1" fmla="*/ 219600 h 585000"/>
                    <a:gd name="connsiteX2" fmla="*/ 528750 w 607500"/>
                    <a:gd name="connsiteY2" fmla="*/ 242325 h 585000"/>
                    <a:gd name="connsiteX3" fmla="*/ 416250 w 607500"/>
                    <a:gd name="connsiteY3" fmla="*/ 351900 h 585000"/>
                    <a:gd name="connsiteX4" fmla="*/ 442800 w 607500"/>
                    <a:gd name="connsiteY4" fmla="*/ 506700 h 585000"/>
                    <a:gd name="connsiteX5" fmla="*/ 303750 w 607500"/>
                    <a:gd name="connsiteY5" fmla="*/ 433575 h 585000"/>
                    <a:gd name="connsiteX6" fmla="*/ 164700 w 607500"/>
                    <a:gd name="connsiteY6" fmla="*/ 506700 h 585000"/>
                    <a:gd name="connsiteX7" fmla="*/ 191250 w 607500"/>
                    <a:gd name="connsiteY7" fmla="*/ 351900 h 585000"/>
                    <a:gd name="connsiteX8" fmla="*/ 78750 w 607500"/>
                    <a:gd name="connsiteY8" fmla="*/ 242325 h 585000"/>
                    <a:gd name="connsiteX9" fmla="*/ 234225 w 607500"/>
                    <a:gd name="connsiteY9" fmla="*/ 219600 h 585000"/>
                    <a:gd name="connsiteX10" fmla="*/ 303750 w 607500"/>
                    <a:gd name="connsiteY10" fmla="*/ 78750 h 58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500" h="585000">
                      <a:moveTo>
                        <a:pt x="303750" y="78750"/>
                      </a:moveTo>
                      <a:lnTo>
                        <a:pt x="373275" y="219600"/>
                      </a:lnTo>
                      <a:lnTo>
                        <a:pt x="528750" y="242325"/>
                      </a:lnTo>
                      <a:lnTo>
                        <a:pt x="416250" y="351900"/>
                      </a:lnTo>
                      <a:lnTo>
                        <a:pt x="442800" y="506700"/>
                      </a:lnTo>
                      <a:lnTo>
                        <a:pt x="303750" y="433575"/>
                      </a:lnTo>
                      <a:lnTo>
                        <a:pt x="164700" y="506700"/>
                      </a:lnTo>
                      <a:lnTo>
                        <a:pt x="191250" y="351900"/>
                      </a:lnTo>
                      <a:lnTo>
                        <a:pt x="78750" y="242325"/>
                      </a:lnTo>
                      <a:lnTo>
                        <a:pt x="234225" y="219600"/>
                      </a:lnTo>
                      <a:lnTo>
                        <a:pt x="303750" y="78750"/>
                      </a:lnTo>
                      <a:close/>
                    </a:path>
                  </a:pathLst>
                </a:custGeom>
                <a:noFill/>
                <a:ln w="19050" cap="rnd">
                  <a:solidFill>
                    <a:srgbClr val="00FFCC"/>
                  </a:solidFill>
                  <a:prstDash val="solid"/>
                  <a:round/>
                </a:ln>
                <a:effectLst>
                  <a:outerShdw blurRad="63500" sx="102000" sy="102000" algn="ctr" rotWithShape="0">
                    <a:srgbClr val="00FFCC">
                      <a:alpha val="40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nvGrpSpPr>
              <p:cNvPr id="47" name="组合 46"/>
              <p:cNvGrpSpPr/>
              <p:nvPr/>
            </p:nvGrpSpPr>
            <p:grpSpPr>
              <a:xfrm>
                <a:off x="2295070" y="6881645"/>
                <a:ext cx="2646879" cy="1173813"/>
                <a:chOff x="8803412" y="3916351"/>
                <a:chExt cx="2646879" cy="1173813"/>
              </a:xfrm>
            </p:grpSpPr>
            <p:sp>
              <p:nvSpPr>
                <p:cNvPr id="48" name="文本框 47"/>
                <p:cNvSpPr txBox="1"/>
                <p:nvPr/>
              </p:nvSpPr>
              <p:spPr>
                <a:xfrm>
                  <a:off x="8803413" y="3916351"/>
                  <a:ext cx="2646878" cy="461665"/>
                </a:xfrm>
                <a:prstGeom prst="rect">
                  <a:avLst/>
                </a:prstGeom>
                <a:noFill/>
              </p:spPr>
              <p:txBody>
                <a:bodyPr wrap="none" rtlCol="0">
                  <a:spAutoFit/>
                </a:bodyPr>
                <a:lstStyle/>
                <a:p>
                  <a:r>
                    <a:rPr lang="zh-CN" altLang="en-US" sz="2400" b="1" dirty="0" smtClean="0">
                      <a:solidFill>
                        <a:srgbClr val="FFFF00"/>
                      </a:solidFill>
                      <a:latin typeface="+mn-ea"/>
                      <a:cs typeface="+mn-ea"/>
                    </a:rPr>
                    <a:t>读者：</a:t>
                  </a:r>
                  <a:r>
                    <a:rPr lang="zh-CN" altLang="en-US" sz="2400" b="1" dirty="0">
                      <a:gradFill flip="none" rotWithShape="1">
                        <a:gsLst>
                          <a:gs pos="100000">
                            <a:srgbClr val="178AA1"/>
                          </a:gs>
                          <a:gs pos="0">
                            <a:srgbClr val="00FFCC"/>
                          </a:gs>
                        </a:gsLst>
                        <a:lin ang="2700000" scaled="1"/>
                        <a:tileRect/>
                      </a:gradFill>
                      <a:latin typeface="+mn-ea"/>
                      <a:cs typeface="+mn-ea"/>
                    </a:rPr>
                    <a:t>读者到用户</a:t>
                  </a:r>
                </a:p>
              </p:txBody>
            </p:sp>
            <p:sp>
              <p:nvSpPr>
                <p:cNvPr id="49" name="文本框 48"/>
                <p:cNvSpPr txBox="1"/>
                <p:nvPr/>
              </p:nvSpPr>
              <p:spPr>
                <a:xfrm>
                  <a:off x="8803412" y="4302641"/>
                  <a:ext cx="1620957" cy="787523"/>
                </a:xfrm>
                <a:prstGeom prst="rect">
                  <a:avLst/>
                </a:prstGeom>
                <a:noFill/>
              </p:spPr>
              <p:txBody>
                <a:bodyPr wrap="none" rtlCol="0">
                  <a:spAutoFit/>
                </a:bodyPr>
                <a:lstStyle/>
                <a:p>
                  <a:pPr>
                    <a:lnSpc>
                      <a:spcPct val="150000"/>
                    </a:lnSpc>
                  </a:pPr>
                  <a:r>
                    <a:rPr lang="zh-CN" altLang="en-US" sz="1600" b="1" dirty="0" smtClean="0">
                      <a:solidFill>
                        <a:schemeClr val="bg1"/>
                      </a:solidFill>
                      <a:latin typeface="+mn-ea"/>
                      <a:cs typeface="+mn-ea"/>
                    </a:rPr>
                    <a:t>网上用户成主体</a:t>
                  </a:r>
                  <a:endParaRPr lang="zh-CN" altLang="en-US" sz="1600" b="1" dirty="0">
                    <a:solidFill>
                      <a:schemeClr val="bg1"/>
                    </a:solidFill>
                    <a:latin typeface="+mn-ea"/>
                    <a:cs typeface="+mn-ea"/>
                  </a:endParaRPr>
                </a:p>
                <a:p>
                  <a:pPr>
                    <a:lnSpc>
                      <a:spcPct val="150000"/>
                    </a:lnSpc>
                  </a:pPr>
                  <a:r>
                    <a:rPr lang="zh-CN" altLang="en-US" sz="1600" b="1" dirty="0" smtClean="0">
                      <a:solidFill>
                        <a:schemeClr val="bg1"/>
                      </a:solidFill>
                      <a:latin typeface="+mn-ea"/>
                      <a:cs typeface="+mn-ea"/>
                    </a:rPr>
                    <a:t>服务入口全终端</a:t>
                  </a:r>
                  <a:endParaRPr lang="zh-CN" altLang="en-US" sz="1600" b="1" dirty="0">
                    <a:solidFill>
                      <a:schemeClr val="bg1"/>
                    </a:solidFill>
                    <a:latin typeface="+mn-ea"/>
                    <a:cs typeface="+mn-ea"/>
                  </a:endParaRPr>
                </a:p>
              </p:txBody>
            </p:sp>
          </p:grpSp>
        </p:grpSp>
        <p:cxnSp>
          <p:nvCxnSpPr>
            <p:cNvPr id="65" name="直接连接符 64"/>
            <p:cNvCxnSpPr/>
            <p:nvPr/>
          </p:nvCxnSpPr>
          <p:spPr>
            <a:xfrm>
              <a:off x="8721796" y="3330565"/>
              <a:ext cx="0" cy="2261730"/>
            </a:xfrm>
            <a:prstGeom prst="line">
              <a:avLst/>
            </a:prstGeom>
            <a:ln>
              <a:gradFill>
                <a:gsLst>
                  <a:gs pos="0">
                    <a:srgbClr val="00FFCC"/>
                  </a:gs>
                  <a:gs pos="100000">
                    <a:srgbClr val="00FFCC">
                      <a:alpha val="0"/>
                    </a:srgbClr>
                  </a:gs>
                </a:gsLst>
                <a:lin ang="54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anim calcmode="lin" valueType="num">
                                      <p:cBhvr>
                                        <p:cTn id="11" dur="1000" fill="hold"/>
                                        <p:tgtEl>
                                          <p:spTgt spid="69"/>
                                        </p:tgtEl>
                                        <p:attrNameLst>
                                          <p:attrName>ppt_x</p:attrName>
                                        </p:attrNameLst>
                                      </p:cBhvr>
                                      <p:tavLst>
                                        <p:tav tm="0">
                                          <p:val>
                                            <p:strVal val="#ppt_x"/>
                                          </p:val>
                                        </p:tav>
                                        <p:tav tm="100000">
                                          <p:val>
                                            <p:strVal val="#ppt_x"/>
                                          </p:val>
                                        </p:tav>
                                      </p:tavLst>
                                    </p:anim>
                                    <p:anim calcmode="lin" valueType="num">
                                      <p:cBhvr>
                                        <p:cTn id="12" dur="1000" fill="hold"/>
                                        <p:tgtEl>
                                          <p:spTgt spid="6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75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1000"/>
                                        <p:tgtEl>
                                          <p:spTgt spid="67"/>
                                        </p:tgtEl>
                                      </p:cBhvr>
                                    </p:animEffect>
                                    <p:anim calcmode="lin" valueType="num">
                                      <p:cBhvr>
                                        <p:cTn id="17" dur="1000" fill="hold"/>
                                        <p:tgtEl>
                                          <p:spTgt spid="67"/>
                                        </p:tgtEl>
                                        <p:attrNameLst>
                                          <p:attrName>ppt_x</p:attrName>
                                        </p:attrNameLst>
                                      </p:cBhvr>
                                      <p:tavLst>
                                        <p:tav tm="0">
                                          <p:val>
                                            <p:strVal val="#ppt_x"/>
                                          </p:val>
                                        </p:tav>
                                        <p:tav tm="100000">
                                          <p:val>
                                            <p:strVal val="#ppt_x"/>
                                          </p:val>
                                        </p:tav>
                                      </p:tavLst>
                                    </p:anim>
                                    <p:anim calcmode="lin" valueType="num">
                                      <p:cBhvr>
                                        <p:cTn id="18" dur="1000" fill="hold"/>
                                        <p:tgtEl>
                                          <p:spTgt spid="67"/>
                                        </p:tgtEl>
                                        <p:attrNameLst>
                                          <p:attrName>ppt_y</p:attrName>
                                        </p:attrNameLst>
                                      </p:cBhvr>
                                      <p:tavLst>
                                        <p:tav tm="0">
                                          <p:val>
                                            <p:strVal val="#ppt_y+.1"/>
                                          </p:val>
                                        </p:tav>
                                        <p:tav tm="100000">
                                          <p:val>
                                            <p:strVal val="#ppt_y"/>
                                          </p:val>
                                        </p:tav>
                                      </p:tavLst>
                                    </p:anim>
                                  </p:childTnLst>
                                </p:cTn>
                              </p:par>
                            </p:childTnLst>
                          </p:cTn>
                        </p:par>
                        <p:par>
                          <p:cTn id="19" fill="hold">
                            <p:stCondLst>
                              <p:cond delay="2750"/>
                            </p:stCondLst>
                            <p:childTnLst>
                              <p:par>
                                <p:cTn id="20" presetID="42" presetClass="entr" presetSubtype="0" fill="hold" nodeType="afterEffect">
                                  <p:stCondLst>
                                    <p:cond delay="75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1000"/>
                                        <p:tgtEl>
                                          <p:spTgt spid="70"/>
                                        </p:tgtEl>
                                      </p:cBhvr>
                                    </p:animEffect>
                                    <p:anim calcmode="lin" valueType="num">
                                      <p:cBhvr>
                                        <p:cTn id="23" dur="1000" fill="hold"/>
                                        <p:tgtEl>
                                          <p:spTgt spid="70"/>
                                        </p:tgtEl>
                                        <p:attrNameLst>
                                          <p:attrName>ppt_x</p:attrName>
                                        </p:attrNameLst>
                                      </p:cBhvr>
                                      <p:tavLst>
                                        <p:tav tm="0">
                                          <p:val>
                                            <p:strVal val="#ppt_x"/>
                                          </p:val>
                                        </p:tav>
                                        <p:tav tm="100000">
                                          <p:val>
                                            <p:strVal val="#ppt_x"/>
                                          </p:val>
                                        </p:tav>
                                      </p:tavLst>
                                    </p:anim>
                                    <p:anim calcmode="lin" valueType="num">
                                      <p:cBhvr>
                                        <p:cTn id="24" dur="1000" fill="hold"/>
                                        <p:tgtEl>
                                          <p:spTgt spid="70"/>
                                        </p:tgtEl>
                                        <p:attrNameLst>
                                          <p:attrName>ppt_y</p:attrName>
                                        </p:attrNameLst>
                                      </p:cBhvr>
                                      <p:tavLst>
                                        <p:tav tm="0">
                                          <p:val>
                                            <p:strVal val="#ppt_y+.1"/>
                                          </p:val>
                                        </p:tav>
                                        <p:tav tm="100000">
                                          <p:val>
                                            <p:strVal val="#ppt_y"/>
                                          </p:val>
                                        </p:tav>
                                      </p:tavLst>
                                    </p:anim>
                                  </p:childTnLst>
                                </p:cTn>
                              </p:par>
                            </p:childTnLst>
                          </p:cTn>
                        </p:par>
                        <p:par>
                          <p:cTn id="25" fill="hold">
                            <p:stCondLst>
                              <p:cond delay="4500"/>
                            </p:stCondLst>
                            <p:childTnLst>
                              <p:par>
                                <p:cTn id="26" presetID="42" presetClass="entr" presetSubtype="0" fill="hold" nodeType="afterEffect">
                                  <p:stCondLst>
                                    <p:cond delay="75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1000"/>
                                        <p:tgtEl>
                                          <p:spTgt spid="68"/>
                                        </p:tgtEl>
                                      </p:cBhvr>
                                    </p:animEffect>
                                    <p:anim calcmode="lin" valueType="num">
                                      <p:cBhvr>
                                        <p:cTn id="29" dur="1000" fill="hold"/>
                                        <p:tgtEl>
                                          <p:spTgt spid="68"/>
                                        </p:tgtEl>
                                        <p:attrNameLst>
                                          <p:attrName>ppt_x</p:attrName>
                                        </p:attrNameLst>
                                      </p:cBhvr>
                                      <p:tavLst>
                                        <p:tav tm="0">
                                          <p:val>
                                            <p:strVal val="#ppt_x"/>
                                          </p:val>
                                        </p:tav>
                                        <p:tav tm="100000">
                                          <p:val>
                                            <p:strVal val="#ppt_x"/>
                                          </p:val>
                                        </p:tav>
                                      </p:tavLst>
                                    </p:anim>
                                    <p:anim calcmode="lin" valueType="num">
                                      <p:cBhvr>
                                        <p:cTn id="30"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56590" y="1575804"/>
            <a:ext cx="10913167" cy="5153982"/>
          </a:xfrm>
          <a:prstGeom prst="rect">
            <a:avLst/>
          </a:prstGeom>
        </p:spPr>
      </p:pic>
      <p:sp>
        <p:nvSpPr>
          <p:cNvPr id="3" name="矩形 2"/>
          <p:cNvSpPr/>
          <p:nvPr/>
        </p:nvSpPr>
        <p:spPr>
          <a:xfrm>
            <a:off x="0" y="302147"/>
            <a:ext cx="11589027" cy="523220"/>
          </a:xfrm>
          <a:prstGeom prst="rect">
            <a:avLst/>
          </a:prstGeom>
        </p:spPr>
        <p:txBody>
          <a:bodyPr wrap="square">
            <a:spAutoFit/>
          </a:bodyPr>
          <a:lstStyle/>
          <a:p>
            <a:pPr algn="ctr"/>
            <a:r>
              <a:rPr lang="zh-CN" altLang="en-US" sz="2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案例</a:t>
            </a:r>
            <a:r>
              <a:rPr lang="en-US" altLang="zh-CN" sz="2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 “</a:t>
            </a:r>
            <a:r>
              <a:rPr lang="zh-CN" altLang="en-US" sz="2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战疫</a:t>
            </a:r>
            <a:r>
              <a:rPr lang="en-US" altLang="zh-CN" sz="2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8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闭馆不停</a:t>
            </a:r>
            <a:r>
              <a:rPr lang="zh-CN" altLang="en-US" sz="2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服务</a:t>
            </a:r>
            <a:r>
              <a:rPr lang="en-US" altLang="zh-CN" sz="2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2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春季教材在线特别服务</a:t>
            </a:r>
            <a:endParaRPr lang="zh-CN" altLang="en-US" sz="28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pic>
        <p:nvPicPr>
          <p:cNvPr id="4" name="图片 3"/>
          <p:cNvPicPr>
            <a:picLocks noChangeAspect="1"/>
          </p:cNvPicPr>
          <p:nvPr/>
        </p:nvPicPr>
        <p:blipFill rotWithShape="1">
          <a:blip r:embed="rId3"/>
          <a:srcRect r="1458" b="5824"/>
          <a:stretch/>
        </p:blipFill>
        <p:spPr>
          <a:xfrm>
            <a:off x="475309" y="1584081"/>
            <a:ext cx="10913167" cy="5273919"/>
          </a:xfrm>
          <a:prstGeom prst="roundRect">
            <a:avLst>
              <a:gd name="adj" fmla="val 10152"/>
            </a:avLst>
          </a:prstGeom>
          <a:ln w="41275">
            <a:solidFill>
              <a:srgbClr val="FFC000"/>
            </a:solidFill>
          </a:ln>
        </p:spPr>
      </p:pic>
      <p:sp>
        <p:nvSpPr>
          <p:cNvPr id="5" name="矩形 4"/>
          <p:cNvSpPr/>
          <p:nvPr/>
        </p:nvSpPr>
        <p:spPr>
          <a:xfrm>
            <a:off x="4065453" y="921624"/>
            <a:ext cx="4168129" cy="461665"/>
          </a:xfrm>
          <a:prstGeom prst="rect">
            <a:avLst/>
          </a:prstGeom>
        </p:spPr>
        <p:txBody>
          <a:bodyPr wrap="none">
            <a:spAutoFit/>
          </a:bodyPr>
          <a:lstStyle/>
          <a:p>
            <a:r>
              <a:rPr lang="zh-CN" altLang="en-US" sz="2400" dirty="0">
                <a:solidFill>
                  <a:srgbClr val="EDF5FA"/>
                </a:solidFill>
                <a:latin typeface="微软雅黑" panose="020B0503020204020204" pitchFamily="34" charset="-122"/>
                <a:ea typeface="微软雅黑" panose="020B0503020204020204" pitchFamily="34" charset="-122"/>
              </a:rPr>
              <a:t>上线首日访问量突破</a:t>
            </a:r>
            <a:r>
              <a:rPr lang="en-US" altLang="zh-CN" sz="2400" dirty="0">
                <a:solidFill>
                  <a:srgbClr val="EDF5FA"/>
                </a:solidFill>
                <a:latin typeface="微软雅黑" panose="020B0503020204020204" pitchFamily="34" charset="-122"/>
                <a:ea typeface="微软雅黑" panose="020B0503020204020204" pitchFamily="34" charset="-122"/>
              </a:rPr>
              <a:t>12000</a:t>
            </a:r>
            <a:r>
              <a:rPr lang="zh-CN" altLang="en-US" sz="2400" dirty="0">
                <a:solidFill>
                  <a:srgbClr val="EDF5FA"/>
                </a:solidFill>
                <a:latin typeface="微软雅黑" panose="020B0503020204020204" pitchFamily="34" charset="-122"/>
                <a:ea typeface="微软雅黑" panose="020B0503020204020204" pitchFamily="34" charset="-122"/>
              </a:rPr>
              <a:t>次</a:t>
            </a:r>
            <a:endParaRPr lang="zh-CN" altLang="en-US" sz="2400" i="0" dirty="0">
              <a:solidFill>
                <a:srgbClr val="EDF5FA"/>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524011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r="4189"/>
          <a:stretch/>
        </p:blipFill>
        <p:spPr>
          <a:xfrm>
            <a:off x="299609" y="1054842"/>
            <a:ext cx="11508218" cy="5420269"/>
          </a:xfrm>
          <a:prstGeom prst="rect">
            <a:avLst/>
          </a:prstGeom>
        </p:spPr>
      </p:pic>
      <p:pic>
        <p:nvPicPr>
          <p:cNvPr id="3" name="图片 2"/>
          <p:cNvPicPr>
            <a:picLocks noChangeAspect="1"/>
          </p:cNvPicPr>
          <p:nvPr/>
        </p:nvPicPr>
        <p:blipFill rotWithShape="1">
          <a:blip r:embed="rId3"/>
          <a:srcRect t="20877"/>
          <a:stretch/>
        </p:blipFill>
        <p:spPr>
          <a:xfrm>
            <a:off x="289733" y="1054842"/>
            <a:ext cx="11508218" cy="5499233"/>
          </a:xfrm>
          <a:prstGeom prst="roundRect">
            <a:avLst>
              <a:gd name="adj" fmla="val 10152"/>
            </a:avLst>
          </a:prstGeom>
          <a:ln w="41275">
            <a:solidFill>
              <a:srgbClr val="FFC000"/>
            </a:solidFill>
          </a:ln>
        </p:spPr>
      </p:pic>
      <p:pic>
        <p:nvPicPr>
          <p:cNvPr id="6" name="图片 5"/>
          <p:cNvPicPr>
            <a:picLocks noChangeAspect="1"/>
          </p:cNvPicPr>
          <p:nvPr/>
        </p:nvPicPr>
        <p:blipFill>
          <a:blip r:embed="rId4"/>
          <a:stretch>
            <a:fillRect/>
          </a:stretch>
        </p:blipFill>
        <p:spPr>
          <a:xfrm>
            <a:off x="188790" y="1054842"/>
            <a:ext cx="11498342" cy="5685905"/>
          </a:xfrm>
          <a:prstGeom prst="roundRect">
            <a:avLst>
              <a:gd name="adj" fmla="val 10152"/>
            </a:avLst>
          </a:prstGeom>
          <a:ln w="41275">
            <a:solidFill>
              <a:srgbClr val="FFC000"/>
            </a:solidFill>
          </a:ln>
        </p:spPr>
      </p:pic>
      <p:pic>
        <p:nvPicPr>
          <p:cNvPr id="4" name="图片 3"/>
          <p:cNvPicPr>
            <a:picLocks noChangeAspect="1"/>
          </p:cNvPicPr>
          <p:nvPr/>
        </p:nvPicPr>
        <p:blipFill rotWithShape="1">
          <a:blip r:embed="rId5"/>
          <a:srcRect l="2278"/>
          <a:stretch/>
        </p:blipFill>
        <p:spPr>
          <a:xfrm>
            <a:off x="188790" y="1054842"/>
            <a:ext cx="11576312" cy="5685906"/>
          </a:xfrm>
          <a:prstGeom prst="roundRect">
            <a:avLst>
              <a:gd name="adj" fmla="val 10152"/>
            </a:avLst>
          </a:prstGeom>
          <a:ln w="41275">
            <a:solidFill>
              <a:srgbClr val="FFC000"/>
            </a:solidFill>
          </a:ln>
        </p:spPr>
      </p:pic>
      <p:sp>
        <p:nvSpPr>
          <p:cNvPr id="7" name="矩形 6"/>
          <p:cNvSpPr/>
          <p:nvPr/>
        </p:nvSpPr>
        <p:spPr>
          <a:xfrm>
            <a:off x="401217" y="227841"/>
            <a:ext cx="11709918"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案例：面向双一流建设的国防科大学科数字分馆</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131662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fltVal val="0"/>
                                          </p:val>
                                        </p:tav>
                                        <p:tav tm="100000">
                                          <p:val>
                                            <p:strVal val="#ppt_h"/>
                                          </p:val>
                                        </p:tav>
                                      </p:tavLst>
                                    </p:anim>
                                    <p:animEffect transition="in" filter="fade">
                                      <p:cBhvr>
                                        <p:cTn id="13" dur="75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750" fill="hold"/>
                                        <p:tgtEl>
                                          <p:spTgt spid="3"/>
                                        </p:tgtEl>
                                        <p:attrNameLst>
                                          <p:attrName>ppt_w</p:attrName>
                                        </p:attrNameLst>
                                      </p:cBhvr>
                                      <p:tavLst>
                                        <p:tav tm="0">
                                          <p:val>
                                            <p:fltVal val="0"/>
                                          </p:val>
                                        </p:tav>
                                        <p:tav tm="100000">
                                          <p:val>
                                            <p:strVal val="#ppt_w"/>
                                          </p:val>
                                        </p:tav>
                                      </p:tavLst>
                                    </p:anim>
                                    <p:anim calcmode="lin" valueType="num">
                                      <p:cBhvr>
                                        <p:cTn id="19" dur="750" fill="hold"/>
                                        <p:tgtEl>
                                          <p:spTgt spid="3"/>
                                        </p:tgtEl>
                                        <p:attrNameLst>
                                          <p:attrName>ppt_h</p:attrName>
                                        </p:attrNameLst>
                                      </p:cBhvr>
                                      <p:tavLst>
                                        <p:tav tm="0">
                                          <p:val>
                                            <p:fltVal val="0"/>
                                          </p:val>
                                        </p:tav>
                                        <p:tav tm="100000">
                                          <p:val>
                                            <p:strVal val="#ppt_h"/>
                                          </p:val>
                                        </p:tav>
                                      </p:tavLst>
                                    </p:anim>
                                    <p:animEffect transition="in" filter="fade">
                                      <p:cBhvr>
                                        <p:cTn id="20" dur="75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750" fill="hold"/>
                                        <p:tgtEl>
                                          <p:spTgt spid="6"/>
                                        </p:tgtEl>
                                        <p:attrNameLst>
                                          <p:attrName>ppt_w</p:attrName>
                                        </p:attrNameLst>
                                      </p:cBhvr>
                                      <p:tavLst>
                                        <p:tav tm="0">
                                          <p:val>
                                            <p:fltVal val="0"/>
                                          </p:val>
                                        </p:tav>
                                        <p:tav tm="100000">
                                          <p:val>
                                            <p:strVal val="#ppt_w"/>
                                          </p:val>
                                        </p:tav>
                                      </p:tavLst>
                                    </p:anim>
                                    <p:anim calcmode="lin" valueType="num">
                                      <p:cBhvr>
                                        <p:cTn id="26" dur="750" fill="hold"/>
                                        <p:tgtEl>
                                          <p:spTgt spid="6"/>
                                        </p:tgtEl>
                                        <p:attrNameLst>
                                          <p:attrName>ppt_h</p:attrName>
                                        </p:attrNameLst>
                                      </p:cBhvr>
                                      <p:tavLst>
                                        <p:tav tm="0">
                                          <p:val>
                                            <p:fltVal val="0"/>
                                          </p:val>
                                        </p:tav>
                                        <p:tav tm="100000">
                                          <p:val>
                                            <p:strVal val="#ppt_h"/>
                                          </p:val>
                                        </p:tav>
                                      </p:tavLst>
                                    </p:anim>
                                    <p:animEffect transition="in" filter="fade">
                                      <p:cBhvr>
                                        <p:cTn id="27" dur="7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750" fill="hold"/>
                                        <p:tgtEl>
                                          <p:spTgt spid="4"/>
                                        </p:tgtEl>
                                        <p:attrNameLst>
                                          <p:attrName>ppt_w</p:attrName>
                                        </p:attrNameLst>
                                      </p:cBhvr>
                                      <p:tavLst>
                                        <p:tav tm="0">
                                          <p:val>
                                            <p:fltVal val="0"/>
                                          </p:val>
                                        </p:tav>
                                        <p:tav tm="100000">
                                          <p:val>
                                            <p:strVal val="#ppt_w"/>
                                          </p:val>
                                        </p:tav>
                                      </p:tavLst>
                                    </p:anim>
                                    <p:anim calcmode="lin" valueType="num">
                                      <p:cBhvr>
                                        <p:cTn id="33" dur="750" fill="hold"/>
                                        <p:tgtEl>
                                          <p:spTgt spid="4"/>
                                        </p:tgtEl>
                                        <p:attrNameLst>
                                          <p:attrName>ppt_h</p:attrName>
                                        </p:attrNameLst>
                                      </p:cBhvr>
                                      <p:tavLst>
                                        <p:tav tm="0">
                                          <p:val>
                                            <p:fltVal val="0"/>
                                          </p:val>
                                        </p:tav>
                                        <p:tav tm="100000">
                                          <p:val>
                                            <p:strVal val="#ppt_h"/>
                                          </p:val>
                                        </p:tav>
                                      </p:tavLst>
                                    </p:anim>
                                    <p:animEffect transition="in" filter="fade">
                                      <p:cBhvr>
                                        <p:cTn id="34"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7120" y="864457"/>
            <a:ext cx="10963468" cy="5909310"/>
          </a:xfrm>
          <a:prstGeom prst="rect">
            <a:avLst/>
          </a:prstGeom>
        </p:spPr>
        <p:txBody>
          <a:bodyPr wrap="square">
            <a:spAutoFit/>
          </a:bodyPr>
          <a:lstStyle/>
          <a:p>
            <a:pPr marL="457200" indent="-457200">
              <a:lnSpc>
                <a:spcPct val="150000"/>
              </a:lnSpc>
              <a:buFont typeface="Wingdings" panose="05000000000000000000" pitchFamily="2" charset="2"/>
              <a:buChar char="u"/>
            </a:pPr>
            <a:r>
              <a:rPr lang="zh-CN" altLang="en-US" sz="2800" b="1" dirty="0" smtClean="0">
                <a:solidFill>
                  <a:srgbClr val="FFFF00"/>
                </a:solidFill>
              </a:rPr>
              <a:t>权威</a:t>
            </a:r>
            <a:endParaRPr lang="en-US" altLang="zh-CN" sz="2800" b="1" dirty="0" smtClean="0">
              <a:solidFill>
                <a:srgbClr val="FFFF00"/>
              </a:solidFill>
            </a:endParaRPr>
          </a:p>
          <a:p>
            <a:pPr>
              <a:lnSpc>
                <a:spcPct val="150000"/>
              </a:lnSpc>
            </a:pPr>
            <a:r>
              <a:rPr lang="zh-CN" altLang="en-US" sz="2400" b="1" dirty="0">
                <a:solidFill>
                  <a:srgbClr val="EDF5FA"/>
                </a:solidFill>
              </a:rPr>
              <a:t>依据</a:t>
            </a:r>
            <a:r>
              <a:rPr lang="zh-CN" altLang="en-US" sz="2400" b="1" dirty="0" smtClean="0">
                <a:solidFill>
                  <a:srgbClr val="EDF5FA"/>
                </a:solidFill>
              </a:rPr>
              <a:t>wos收录刊</a:t>
            </a:r>
            <a:r>
              <a:rPr lang="zh-CN" altLang="en-US" sz="2400" b="1" dirty="0">
                <a:solidFill>
                  <a:srgbClr val="EDF5FA"/>
                </a:solidFill>
              </a:rPr>
              <a:t>、</a:t>
            </a:r>
            <a:r>
              <a:rPr lang="zh-CN" altLang="en-US" sz="2400" b="1" dirty="0" smtClean="0">
                <a:solidFill>
                  <a:srgbClr val="EDF5FA"/>
                </a:solidFill>
              </a:rPr>
              <a:t>cscd收录刊、北大核心期刊等权威工具确定学科期刊信息源</a:t>
            </a:r>
            <a:endParaRPr lang="en-US" altLang="zh-CN" sz="2400" b="1" dirty="0" smtClean="0">
              <a:solidFill>
                <a:srgbClr val="EDF5FA"/>
              </a:solidFill>
            </a:endParaRPr>
          </a:p>
          <a:p>
            <a:pPr>
              <a:lnSpc>
                <a:spcPct val="150000"/>
              </a:lnSpc>
            </a:pPr>
            <a:r>
              <a:rPr lang="zh-CN" altLang="en-US" sz="2400" b="1" dirty="0" smtClean="0">
                <a:solidFill>
                  <a:srgbClr val="EDF5FA"/>
                </a:solidFill>
              </a:rPr>
              <a:t>该学科中外文最新</a:t>
            </a:r>
            <a:r>
              <a:rPr lang="zh-CN" altLang="en-US" sz="2400" b="1" dirty="0">
                <a:solidFill>
                  <a:srgbClr val="EDF5FA"/>
                </a:solidFill>
              </a:rPr>
              <a:t>博硕士</a:t>
            </a:r>
            <a:r>
              <a:rPr lang="zh-CN" altLang="en-US" sz="2400" b="1" dirty="0" smtClean="0">
                <a:solidFill>
                  <a:srgbClr val="EDF5FA"/>
                </a:solidFill>
              </a:rPr>
              <a:t>论文</a:t>
            </a:r>
            <a:endParaRPr lang="en-US" altLang="zh-CN" sz="2400" b="1" dirty="0" smtClean="0">
              <a:solidFill>
                <a:srgbClr val="EDF5FA"/>
              </a:solidFill>
            </a:endParaRPr>
          </a:p>
          <a:p>
            <a:pPr>
              <a:lnSpc>
                <a:spcPct val="150000"/>
              </a:lnSpc>
            </a:pPr>
            <a:r>
              <a:rPr lang="zh-CN" altLang="en-US" sz="2400" b="1" dirty="0">
                <a:solidFill>
                  <a:srgbClr val="EDF5FA"/>
                </a:solidFill>
              </a:rPr>
              <a:t>该</a:t>
            </a:r>
            <a:r>
              <a:rPr lang="zh-CN" altLang="en-US" sz="2400" b="1" dirty="0" smtClean="0">
                <a:solidFill>
                  <a:srgbClr val="EDF5FA"/>
                </a:solidFill>
              </a:rPr>
              <a:t>学科最主要学协会专业网站科技动态和会议预告信息</a:t>
            </a:r>
            <a:endParaRPr lang="en-US" altLang="zh-CN" sz="2400" b="1" dirty="0" smtClean="0">
              <a:solidFill>
                <a:srgbClr val="EDF5FA"/>
              </a:solidFill>
            </a:endParaRPr>
          </a:p>
          <a:p>
            <a:pPr marL="457200" indent="-457200">
              <a:lnSpc>
                <a:spcPct val="150000"/>
              </a:lnSpc>
              <a:buFont typeface="Wingdings" panose="05000000000000000000" pitchFamily="2" charset="2"/>
              <a:buChar char="u"/>
            </a:pPr>
            <a:r>
              <a:rPr lang="zh-CN" altLang="en-US" sz="2800" b="1" dirty="0">
                <a:solidFill>
                  <a:srgbClr val="FFFF00"/>
                </a:solidFill>
              </a:rPr>
              <a:t>最新</a:t>
            </a:r>
            <a:endParaRPr lang="en-US" altLang="zh-CN" sz="2800" b="1" dirty="0">
              <a:solidFill>
                <a:srgbClr val="FFFF00"/>
              </a:solidFill>
            </a:endParaRPr>
          </a:p>
          <a:p>
            <a:pPr>
              <a:lnSpc>
                <a:spcPct val="150000"/>
              </a:lnSpc>
            </a:pPr>
            <a:r>
              <a:rPr lang="zh-CN" altLang="en-US" sz="2400" b="1" dirty="0" smtClean="0">
                <a:solidFill>
                  <a:srgbClr val="EDF5FA"/>
                </a:solidFill>
              </a:rPr>
              <a:t>所有来源库</a:t>
            </a:r>
            <a:r>
              <a:rPr lang="zh-CN" altLang="en-US" sz="2400" b="1" dirty="0">
                <a:solidFill>
                  <a:srgbClr val="EDF5FA"/>
                </a:solidFill>
              </a:rPr>
              <a:t>只要更新</a:t>
            </a:r>
            <a:r>
              <a:rPr lang="zh-CN" altLang="en-US" sz="2400" b="1" dirty="0" smtClean="0">
                <a:solidFill>
                  <a:srgbClr val="EDF5FA"/>
                </a:solidFill>
              </a:rPr>
              <a:t>，中央知识库元数据</a:t>
            </a:r>
            <a:r>
              <a:rPr lang="zh-CN" altLang="en-US" sz="2400" b="1" dirty="0">
                <a:solidFill>
                  <a:srgbClr val="EDF5FA"/>
                </a:solidFill>
              </a:rPr>
              <a:t>就会同步更新</a:t>
            </a:r>
            <a:r>
              <a:rPr lang="zh-CN" altLang="en-US" sz="2400" b="1" dirty="0" smtClean="0">
                <a:solidFill>
                  <a:srgbClr val="EDF5FA"/>
                </a:solidFill>
              </a:rPr>
              <a:t>，自动</a:t>
            </a:r>
            <a:r>
              <a:rPr lang="zh-CN" altLang="en-US" sz="2400" b="1" dirty="0">
                <a:solidFill>
                  <a:srgbClr val="EDF5FA"/>
                </a:solidFill>
              </a:rPr>
              <a:t>提取最新各刊题录，放进学科推荐</a:t>
            </a:r>
            <a:r>
              <a:rPr lang="zh-CN" altLang="en-US" sz="2400" b="1" dirty="0" smtClean="0">
                <a:solidFill>
                  <a:srgbClr val="EDF5FA"/>
                </a:solidFill>
              </a:rPr>
              <a:t>池</a:t>
            </a:r>
            <a:endParaRPr lang="en-US" altLang="zh-CN" sz="2400" b="1" dirty="0" smtClean="0">
              <a:solidFill>
                <a:srgbClr val="EDF5FA"/>
              </a:solidFill>
            </a:endParaRPr>
          </a:p>
          <a:p>
            <a:pPr marL="457200" indent="-457200">
              <a:lnSpc>
                <a:spcPct val="150000"/>
              </a:lnSpc>
              <a:buFont typeface="Wingdings" panose="05000000000000000000" pitchFamily="2" charset="2"/>
              <a:buChar char="u"/>
            </a:pPr>
            <a:r>
              <a:rPr lang="zh-CN" altLang="en-US" sz="2800" b="1" dirty="0">
                <a:solidFill>
                  <a:srgbClr val="FFFF00"/>
                </a:solidFill>
              </a:rPr>
              <a:t>自动</a:t>
            </a:r>
            <a:endParaRPr lang="en-US" altLang="zh-CN" sz="2800" b="1" dirty="0">
              <a:solidFill>
                <a:srgbClr val="FFFF00"/>
              </a:solidFill>
            </a:endParaRPr>
          </a:p>
          <a:p>
            <a:pPr>
              <a:lnSpc>
                <a:spcPct val="150000"/>
              </a:lnSpc>
            </a:pPr>
            <a:r>
              <a:rPr lang="zh-CN" altLang="en-US" sz="2400" b="1" dirty="0" smtClean="0">
                <a:solidFill>
                  <a:srgbClr val="EDF5FA"/>
                </a:solidFill>
              </a:rPr>
              <a:t>用户每次</a:t>
            </a:r>
            <a:r>
              <a:rPr lang="zh-CN" altLang="en-US" sz="2400" b="1" dirty="0">
                <a:solidFill>
                  <a:srgbClr val="EDF5FA"/>
                </a:solidFill>
              </a:rPr>
              <a:t>登录或刷新</a:t>
            </a:r>
            <a:r>
              <a:rPr lang="zh-CN" altLang="en-US" sz="2400" b="1" dirty="0" smtClean="0">
                <a:solidFill>
                  <a:srgbClr val="EDF5FA"/>
                </a:solidFill>
              </a:rPr>
              <a:t>前端</a:t>
            </a:r>
            <a:r>
              <a:rPr lang="zh-CN" altLang="en-US" sz="2400" b="1" dirty="0">
                <a:solidFill>
                  <a:srgbClr val="EDF5FA"/>
                </a:solidFill>
              </a:rPr>
              <a:t>门户、</a:t>
            </a:r>
            <a:r>
              <a:rPr lang="zh-CN" altLang="en-US" sz="2400" b="1" dirty="0" smtClean="0">
                <a:solidFill>
                  <a:srgbClr val="EDF5FA"/>
                </a:solidFill>
              </a:rPr>
              <a:t>app，相应</a:t>
            </a:r>
            <a:r>
              <a:rPr lang="zh-CN" altLang="en-US" sz="2400" b="1" dirty="0">
                <a:solidFill>
                  <a:srgbClr val="EDF5FA"/>
                </a:solidFill>
              </a:rPr>
              <a:t>栏目就会更新内容，默认</a:t>
            </a:r>
            <a:r>
              <a:rPr lang="zh-CN" altLang="en-US" sz="2400" b="1" dirty="0" smtClean="0">
                <a:solidFill>
                  <a:srgbClr val="EDF5FA"/>
                </a:solidFill>
              </a:rPr>
              <a:t>是最新未读内容，再刷新</a:t>
            </a:r>
            <a:r>
              <a:rPr lang="zh-CN" altLang="en-US" sz="2400" b="1" dirty="0">
                <a:solidFill>
                  <a:srgbClr val="EDF5FA"/>
                </a:solidFill>
              </a:rPr>
              <a:t>内容就会更新，如今日头条</a:t>
            </a:r>
          </a:p>
        </p:txBody>
      </p:sp>
      <p:sp>
        <p:nvSpPr>
          <p:cNvPr id="3" name="矩形 2"/>
          <p:cNvSpPr/>
          <p:nvPr/>
        </p:nvSpPr>
        <p:spPr>
          <a:xfrm>
            <a:off x="168965" y="296137"/>
            <a:ext cx="11748051" cy="584775"/>
          </a:xfrm>
          <a:prstGeom prst="rect">
            <a:avLst/>
          </a:prstGeom>
        </p:spPr>
        <p:txBody>
          <a:bodyPr wrap="square">
            <a:spAutoFit/>
          </a:bodyPr>
          <a:lstStyle/>
          <a:p>
            <a:pPr algn="ctr"/>
            <a:r>
              <a:rPr lang="zh-CN" altLang="en-US" sz="32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学科前沿追踪：不搜即得的学术头条</a:t>
            </a:r>
            <a:endParaRPr lang="zh-CN" altLang="en-US" sz="32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6542556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508" y="30581"/>
            <a:ext cx="12192000" cy="977916"/>
            <a:chOff x="0" y="715625"/>
            <a:chExt cx="12192000" cy="1218461"/>
          </a:xfrm>
          <a:scene3d>
            <a:camera prst="orthographicFront"/>
            <a:lightRig rig="threePt" dir="t">
              <a:rot lat="0" lon="0" rev="7500000"/>
            </a:lightRig>
          </a:scene3d>
        </p:grpSpPr>
        <p:sp>
          <p:nvSpPr>
            <p:cNvPr id="7" name="圆角矩形 6"/>
            <p:cNvSpPr/>
            <p:nvPr/>
          </p:nvSpPr>
          <p:spPr>
            <a:xfrm>
              <a:off x="0" y="715625"/>
              <a:ext cx="12192000" cy="121846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圆角矩形 4"/>
            <p:cNvSpPr txBox="1"/>
            <p:nvPr/>
          </p:nvSpPr>
          <p:spPr>
            <a:xfrm>
              <a:off x="35688" y="751313"/>
              <a:ext cx="12120624" cy="11470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pPr>
              <a:r>
                <a:rPr lang="zh-CN" altLang="en-US" sz="3600" kern="1200" dirty="0" smtClean="0">
                  <a:latin typeface="华文隶书" panose="02010800040101010101" pitchFamily="2" charset="-122"/>
                  <a:ea typeface="华文隶书" panose="02010800040101010101" pitchFamily="2" charset="-122"/>
                </a:rPr>
                <a:t>计算机科学数字分馆</a:t>
              </a:r>
              <a:endParaRPr lang="en-US" altLang="zh-CN" sz="3600" kern="1200" dirty="0" smtClean="0">
                <a:latin typeface="华文隶书" panose="02010800040101010101" pitchFamily="2" charset="-122"/>
                <a:ea typeface="华文隶书" panose="02010800040101010101" pitchFamily="2" charset="-122"/>
              </a:endParaRPr>
            </a:p>
            <a:p>
              <a:pPr lvl="0" algn="ctr" defTabSz="1600200">
                <a:lnSpc>
                  <a:spcPct val="90000"/>
                </a:lnSpc>
                <a:spcBef>
                  <a:spcPct val="0"/>
                </a:spcBef>
              </a:pPr>
              <a:endParaRPr lang="zh-CN" altLang="en-US" sz="3600" kern="1200" dirty="0">
                <a:latin typeface="华文隶书" panose="02010800040101010101" pitchFamily="2" charset="-122"/>
                <a:ea typeface="华文隶书" panose="02010800040101010101" pitchFamily="2" charset="-122"/>
              </a:endParaRPr>
            </a:p>
          </p:txBody>
        </p:sp>
      </p:grpSp>
      <p:sp>
        <p:nvSpPr>
          <p:cNvPr id="9" name="圆角矩形 8"/>
          <p:cNvSpPr/>
          <p:nvPr/>
        </p:nvSpPr>
        <p:spPr>
          <a:xfrm>
            <a:off x="1836298" y="600590"/>
            <a:ext cx="8786191" cy="34923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pc="300" dirty="0" smtClean="0">
                <a:solidFill>
                  <a:srgbClr val="FF0000"/>
                </a:solidFill>
                <a:effectLst>
                  <a:outerShdw blurRad="38100" dist="38100" dir="2700000" algn="tl">
                    <a:srgbClr val="000000">
                      <a:alpha val="43137"/>
                    </a:srgbClr>
                  </a:outerShdw>
                </a:effectLst>
              </a:rPr>
              <a:t>搜索</a:t>
            </a:r>
            <a:endParaRPr lang="zh-CN" altLang="en-US" spc="300" dirty="0">
              <a:solidFill>
                <a:srgbClr val="FF0000"/>
              </a:solidFill>
              <a:effectLst>
                <a:outerShdw blurRad="38100" dist="38100" dir="2700000" algn="tl">
                  <a:srgbClr val="000000">
                    <a:alpha val="43137"/>
                  </a:srgbClr>
                </a:outerShdw>
              </a:effectLst>
            </a:endParaRPr>
          </a:p>
        </p:txBody>
      </p:sp>
      <p:sp>
        <p:nvSpPr>
          <p:cNvPr id="17" name="矩形 16"/>
          <p:cNvSpPr/>
          <p:nvPr/>
        </p:nvSpPr>
        <p:spPr>
          <a:xfrm>
            <a:off x="5348131" y="955162"/>
            <a:ext cx="1415772" cy="433965"/>
          </a:xfrm>
          <a:prstGeom prst="rect">
            <a:avLst/>
          </a:prstGeom>
        </p:spPr>
        <p:txBody>
          <a:bodyPr wrap="none">
            <a:spAutoFit/>
          </a:bodyPr>
          <a:lstStyle/>
          <a:p>
            <a:pPr lvl="0" algn="ctr" defTabSz="977900">
              <a:lnSpc>
                <a:spcPct val="90000"/>
              </a:lnSpc>
              <a:spcBef>
                <a:spcPct val="0"/>
              </a:spcBef>
              <a:spcAft>
                <a:spcPct val="35000"/>
              </a:spcAft>
            </a:pPr>
            <a:r>
              <a:rPr lang="zh-CN" altLang="en-US" sz="2400" dirty="0">
                <a:solidFill>
                  <a:srgbClr val="0070C0"/>
                </a:solidFill>
                <a:latin typeface="华文隶书" panose="02010800040101010101" pitchFamily="2" charset="-122"/>
                <a:ea typeface="华文隶书" panose="02010800040101010101" pitchFamily="2" charset="-122"/>
              </a:rPr>
              <a:t>学术头条</a:t>
            </a:r>
          </a:p>
        </p:txBody>
      </p:sp>
      <p:sp>
        <p:nvSpPr>
          <p:cNvPr id="20" name="矩形 19"/>
          <p:cNvSpPr/>
          <p:nvPr/>
        </p:nvSpPr>
        <p:spPr>
          <a:xfrm>
            <a:off x="5376708" y="2829625"/>
            <a:ext cx="1415772" cy="433965"/>
          </a:xfrm>
          <a:prstGeom prst="rect">
            <a:avLst/>
          </a:prstGeom>
        </p:spPr>
        <p:txBody>
          <a:bodyPr wrap="none">
            <a:spAutoFit/>
          </a:bodyPr>
          <a:lstStyle/>
          <a:p>
            <a:pPr algn="ctr" defTabSz="977900">
              <a:lnSpc>
                <a:spcPct val="90000"/>
              </a:lnSpc>
              <a:spcBef>
                <a:spcPct val="0"/>
              </a:spcBef>
              <a:spcAft>
                <a:spcPct val="35000"/>
              </a:spcAft>
            </a:pPr>
            <a:r>
              <a:rPr lang="zh-CN" altLang="en-US" sz="2400" dirty="0">
                <a:solidFill>
                  <a:srgbClr val="0070C0"/>
                </a:solidFill>
                <a:latin typeface="华文隶书" panose="02010800040101010101" pitchFamily="2" charset="-122"/>
                <a:ea typeface="华文隶书" panose="02010800040101010101" pitchFamily="2" charset="-122"/>
              </a:rPr>
              <a:t>学科导航</a:t>
            </a:r>
          </a:p>
        </p:txBody>
      </p:sp>
      <p:sp>
        <p:nvSpPr>
          <p:cNvPr id="61" name="矩形 60"/>
          <p:cNvSpPr/>
          <p:nvPr/>
        </p:nvSpPr>
        <p:spPr>
          <a:xfrm>
            <a:off x="5370981" y="4533350"/>
            <a:ext cx="1415772" cy="433965"/>
          </a:xfrm>
          <a:prstGeom prst="rect">
            <a:avLst/>
          </a:prstGeom>
        </p:spPr>
        <p:txBody>
          <a:bodyPr wrap="none">
            <a:spAutoFit/>
          </a:bodyPr>
          <a:lstStyle/>
          <a:p>
            <a:pPr algn="ctr" defTabSz="977900">
              <a:lnSpc>
                <a:spcPct val="90000"/>
              </a:lnSpc>
              <a:spcBef>
                <a:spcPct val="0"/>
              </a:spcBef>
              <a:spcAft>
                <a:spcPct val="35000"/>
              </a:spcAft>
            </a:pPr>
            <a:r>
              <a:rPr lang="zh-CN" altLang="en-US" sz="2400" dirty="0" smtClean="0">
                <a:solidFill>
                  <a:srgbClr val="0070C0"/>
                </a:solidFill>
                <a:latin typeface="华文隶书" panose="02010800040101010101" pitchFamily="2" charset="-122"/>
                <a:ea typeface="华文隶书" panose="02010800040101010101" pitchFamily="2" charset="-122"/>
              </a:rPr>
              <a:t>学科成就</a:t>
            </a:r>
            <a:endParaRPr lang="zh-CN" altLang="en-US" sz="2400" dirty="0">
              <a:solidFill>
                <a:srgbClr val="0070C0"/>
              </a:solidFill>
              <a:latin typeface="华文隶书" panose="02010800040101010101" pitchFamily="2" charset="-122"/>
              <a:ea typeface="华文隶书" panose="02010800040101010101" pitchFamily="2" charset="-122"/>
            </a:endParaRPr>
          </a:p>
        </p:txBody>
      </p:sp>
      <p:pic>
        <p:nvPicPr>
          <p:cNvPr id="71" name="图片 70"/>
          <p:cNvPicPr>
            <a:picLocks noChangeAspect="1"/>
          </p:cNvPicPr>
          <p:nvPr/>
        </p:nvPicPr>
        <p:blipFill>
          <a:blip r:embed="rId2"/>
          <a:stretch>
            <a:fillRect/>
          </a:stretch>
        </p:blipFill>
        <p:spPr>
          <a:xfrm>
            <a:off x="35689" y="3143072"/>
            <a:ext cx="12192000" cy="1436508"/>
          </a:xfrm>
          <a:prstGeom prst="rect">
            <a:avLst/>
          </a:prstGeom>
        </p:spPr>
      </p:pic>
      <p:pic>
        <p:nvPicPr>
          <p:cNvPr id="72" name="图片 71"/>
          <p:cNvPicPr>
            <a:picLocks noChangeAspect="1"/>
          </p:cNvPicPr>
          <p:nvPr/>
        </p:nvPicPr>
        <p:blipFill>
          <a:blip r:embed="rId3"/>
          <a:stretch>
            <a:fillRect/>
          </a:stretch>
        </p:blipFill>
        <p:spPr>
          <a:xfrm>
            <a:off x="5532" y="1288422"/>
            <a:ext cx="12222156" cy="1513145"/>
          </a:xfrm>
          <a:prstGeom prst="rect">
            <a:avLst/>
          </a:prstGeom>
        </p:spPr>
      </p:pic>
      <p:pic>
        <p:nvPicPr>
          <p:cNvPr id="79" name="图片 78"/>
          <p:cNvPicPr>
            <a:picLocks noChangeAspect="1"/>
          </p:cNvPicPr>
          <p:nvPr/>
        </p:nvPicPr>
        <p:blipFill>
          <a:blip r:embed="rId4"/>
          <a:stretch>
            <a:fillRect/>
          </a:stretch>
        </p:blipFill>
        <p:spPr>
          <a:xfrm>
            <a:off x="-23758" y="4834599"/>
            <a:ext cx="12205250" cy="2023401"/>
          </a:xfrm>
          <a:prstGeom prst="rect">
            <a:avLst/>
          </a:prstGeom>
        </p:spPr>
      </p:pic>
    </p:spTree>
    <p:extLst>
      <p:ext uri="{BB962C8B-B14F-4D97-AF65-F5344CB8AC3E}">
        <p14:creationId xmlns:p14="http://schemas.microsoft.com/office/powerpoint/2010/main" val="1854890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t="19797"/>
          <a:stretch/>
        </p:blipFill>
        <p:spPr>
          <a:xfrm>
            <a:off x="2504255" y="1511558"/>
            <a:ext cx="7313129" cy="4455527"/>
          </a:xfrm>
          <a:prstGeom prst="roundRect">
            <a:avLst>
              <a:gd name="adj" fmla="val 10152"/>
            </a:avLst>
          </a:prstGeom>
          <a:ln w="41275">
            <a:solidFill>
              <a:srgbClr val="FFC000"/>
            </a:solidFill>
          </a:ln>
        </p:spPr>
      </p:pic>
      <p:sp>
        <p:nvSpPr>
          <p:cNvPr id="3" name="矩形 2"/>
          <p:cNvSpPr/>
          <p:nvPr/>
        </p:nvSpPr>
        <p:spPr>
          <a:xfrm>
            <a:off x="168965" y="296137"/>
            <a:ext cx="11748051" cy="584775"/>
          </a:xfrm>
          <a:prstGeom prst="rect">
            <a:avLst/>
          </a:prstGeom>
        </p:spPr>
        <p:txBody>
          <a:bodyPr wrap="square">
            <a:spAutoFit/>
          </a:bodyPr>
          <a:lstStyle/>
          <a:p>
            <a:pPr algn="ct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通过配置平台</a:t>
            </a:r>
            <a:r>
              <a:rPr lang="en-US" altLang="zh-CN"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32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微应用</a:t>
            </a:r>
            <a:r>
              <a:rPr lang="zh-CN" altLang="en-US" sz="32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配出学科馆、学院馆</a:t>
            </a:r>
            <a:endParaRPr lang="zh-CN" altLang="en-US" sz="32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33499087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64369" y="1005752"/>
            <a:ext cx="10707397" cy="5491149"/>
          </a:xfrm>
          <a:prstGeom prst="roundRect">
            <a:avLst>
              <a:gd name="adj" fmla="val 10152"/>
            </a:avLst>
          </a:prstGeom>
          <a:ln w="41275">
            <a:solidFill>
              <a:srgbClr val="FFC000"/>
            </a:solidFill>
          </a:ln>
        </p:spPr>
      </p:pic>
      <p:sp>
        <p:nvSpPr>
          <p:cNvPr id="3" name="矩形 2"/>
          <p:cNvSpPr/>
          <p:nvPr/>
        </p:nvSpPr>
        <p:spPr>
          <a:xfrm>
            <a:off x="401217" y="227841"/>
            <a:ext cx="11709918"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rPr>
              <a:t>中山大学化工程与技术学院分馆</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652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827337" y="-199188"/>
            <a:ext cx="6946583" cy="7308647"/>
          </a:xfrm>
          <a:prstGeom prst="roundRect">
            <a:avLst>
              <a:gd name="adj" fmla="val 10152"/>
            </a:avLst>
          </a:prstGeom>
          <a:ln w="41275">
            <a:solidFill>
              <a:srgbClr val="FFC000"/>
            </a:solidFill>
          </a:ln>
        </p:spPr>
      </p:pic>
    </p:spTree>
    <p:extLst>
      <p:ext uri="{BB962C8B-B14F-4D97-AF65-F5344CB8AC3E}">
        <p14:creationId xmlns:p14="http://schemas.microsoft.com/office/powerpoint/2010/main" val="360890554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82351" y="2642804"/>
            <a:ext cx="9937102" cy="1015663"/>
            <a:chOff x="3194711" y="2542763"/>
            <a:chExt cx="6758837" cy="1703871"/>
          </a:xfrm>
        </p:grpSpPr>
        <p:cxnSp>
          <p:nvCxnSpPr>
            <p:cNvPr id="23" name="直接连接符 22"/>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194711" y="2542763"/>
              <a:ext cx="6758837" cy="1703871"/>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以屏为媒的融媒体展现场景</a:t>
              </a:r>
              <a:endParaRPr lang="en-US" altLang="zh-CN"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Tree>
    <p:extLst>
      <p:ext uri="{BB962C8B-B14F-4D97-AF65-F5344CB8AC3E}">
        <p14:creationId xmlns:p14="http://schemas.microsoft.com/office/powerpoint/2010/main" val="947317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D9F69D41-9CCD-4628-9467-A428E7A7FD5D}"/>
              </a:ext>
            </a:extLst>
          </p:cNvPr>
          <p:cNvSpPr txBox="1"/>
          <p:nvPr/>
        </p:nvSpPr>
        <p:spPr>
          <a:xfrm>
            <a:off x="1295650" y="398156"/>
            <a:ext cx="5079807" cy="666786"/>
          </a:xfrm>
          <a:prstGeom prst="rect">
            <a:avLst/>
          </a:prstGeom>
          <a:noFill/>
          <a:ln w="9525">
            <a:noFill/>
          </a:ln>
        </p:spPr>
        <p:txBody>
          <a:bodyPr>
            <a:spAutoFit/>
          </a:bodyPr>
          <a:lstStyle/>
          <a:p>
            <a:pPr>
              <a:defRPr/>
            </a:pPr>
            <a:r>
              <a:rPr lang="zh-CN" altLang="en-US" sz="3733" b="1" dirty="0">
                <a:solidFill>
                  <a:srgbClr val="FFFF00"/>
                </a:solidFill>
                <a:latin typeface="微软雅黑" panose="020B0503020204020204" pitchFamily="34" charset="-122"/>
                <a:ea typeface="微软雅黑" panose="020B0503020204020204" pitchFamily="34" charset="-122"/>
              </a:rPr>
              <a:t>书画长廊</a:t>
            </a:r>
          </a:p>
        </p:txBody>
      </p:sp>
      <p:sp>
        <p:nvSpPr>
          <p:cNvPr id="13" name="文本框 12">
            <a:extLst>
              <a:ext uri="{FF2B5EF4-FFF2-40B4-BE49-F238E27FC236}">
                <a16:creationId xmlns:a16="http://schemas.microsoft.com/office/drawing/2014/main" id="{36EEFDD4-F991-4CA4-8FED-3CFD3B1EBFBA}"/>
              </a:ext>
            </a:extLst>
          </p:cNvPr>
          <p:cNvSpPr txBox="1"/>
          <p:nvPr/>
        </p:nvSpPr>
        <p:spPr>
          <a:xfrm>
            <a:off x="-6117" y="1596039"/>
            <a:ext cx="1468911" cy="1869743"/>
          </a:xfrm>
          <a:prstGeom prst="rect">
            <a:avLst/>
          </a:prstGeom>
          <a:noFill/>
          <a:ln w="9525">
            <a:noFill/>
          </a:ln>
        </p:spPr>
        <p:txBody>
          <a:bodyPr>
            <a:spAutoFit/>
          </a:bodyPr>
          <a:lstStyle/>
          <a:p>
            <a:pPr>
              <a:lnSpc>
                <a:spcPct val="150000"/>
              </a:lnSpc>
              <a:defRPr/>
            </a:pPr>
            <a:r>
              <a:rPr lang="zh-CN" altLang="en-US" sz="1100" dirty="0">
                <a:solidFill>
                  <a:srgbClr val="FFFEFF"/>
                </a:solidFill>
                <a:latin typeface="微软雅黑" panose="020B0503020204020204" pitchFamily="34" charset="-122"/>
                <a:ea typeface="微软雅黑" panose="020B0503020204020204" pitchFamily="34" charset="-122"/>
                <a:cs typeface="Times New Roman" panose="02020603050405020304" pitchFamily="18" charset="0"/>
              </a:rPr>
              <a:t>书法国画、古籍素材的动态流动和数字化呈现，既展现了本馆的特色文化，也让读者在强交互中增加对本馆的熟悉感和归属感。</a:t>
            </a:r>
          </a:p>
        </p:txBody>
      </p:sp>
      <p:sp>
        <p:nvSpPr>
          <p:cNvPr id="10" name="文本框 9">
            <a:extLst>
              <a:ext uri="{FF2B5EF4-FFF2-40B4-BE49-F238E27FC236}">
                <a16:creationId xmlns:a16="http://schemas.microsoft.com/office/drawing/2014/main" id="{A92AAF93-BAE2-43F0-B029-AD4195B21B5D}"/>
              </a:ext>
            </a:extLst>
          </p:cNvPr>
          <p:cNvSpPr txBox="1"/>
          <p:nvPr/>
        </p:nvSpPr>
        <p:spPr>
          <a:xfrm>
            <a:off x="9993432" y="3718517"/>
            <a:ext cx="2163051" cy="666786"/>
          </a:xfrm>
          <a:prstGeom prst="rect">
            <a:avLst/>
          </a:prstGeom>
          <a:noFill/>
          <a:ln w="9525">
            <a:noFill/>
          </a:ln>
        </p:spPr>
        <p:txBody>
          <a:bodyPr wrap="square">
            <a:spAutoFit/>
          </a:bodyPr>
          <a:lstStyle/>
          <a:p>
            <a:pPr algn="ctr">
              <a:defRPr/>
            </a:pPr>
            <a:r>
              <a:rPr lang="zh-CN" altLang="en-US" sz="3733" b="1" dirty="0">
                <a:solidFill>
                  <a:srgbClr val="FFFF00"/>
                </a:solidFill>
                <a:latin typeface="微软雅黑" panose="020B0503020204020204" pitchFamily="34" charset="-122"/>
                <a:ea typeface="微软雅黑" panose="020B0503020204020204" pitchFamily="34" charset="-122"/>
              </a:rPr>
              <a:t>名人墙</a:t>
            </a:r>
          </a:p>
        </p:txBody>
      </p:sp>
      <p:sp>
        <p:nvSpPr>
          <p:cNvPr id="12" name="文本框 11">
            <a:extLst>
              <a:ext uri="{FF2B5EF4-FFF2-40B4-BE49-F238E27FC236}">
                <a16:creationId xmlns:a16="http://schemas.microsoft.com/office/drawing/2014/main" id="{1079D2C5-E581-4D4E-B967-111854F86A0B}"/>
              </a:ext>
            </a:extLst>
          </p:cNvPr>
          <p:cNvSpPr txBox="1"/>
          <p:nvPr/>
        </p:nvSpPr>
        <p:spPr>
          <a:xfrm>
            <a:off x="10568345" y="4309500"/>
            <a:ext cx="1614955" cy="1869743"/>
          </a:xfrm>
          <a:prstGeom prst="rect">
            <a:avLst/>
          </a:prstGeom>
          <a:noFill/>
          <a:ln w="9525">
            <a:noFill/>
          </a:ln>
        </p:spPr>
        <p:txBody>
          <a:bodyPr>
            <a:spAutoFit/>
          </a:bodyPr>
          <a:lstStyle/>
          <a:p>
            <a:pPr>
              <a:lnSpc>
                <a:spcPct val="150000"/>
              </a:lnSpc>
              <a:defRPr/>
            </a:pPr>
            <a:r>
              <a:rPr lang="zh-CN" altLang="en-US" sz="1100" dirty="0">
                <a:solidFill>
                  <a:srgbClr val="FFFEFF"/>
                </a:solidFill>
                <a:latin typeface="微软雅黑" panose="020B0503020204020204" pitchFamily="34" charset="-122"/>
                <a:ea typeface="微软雅黑" panose="020B0503020204020204" pitchFamily="34" charset="-122"/>
                <a:cs typeface="Times New Roman" panose="02020603050405020304" pitchFamily="18" charset="0"/>
              </a:rPr>
              <a:t>一面名人墙，叙述着当时当地的杰出人才、曾经的优秀校友和历史中的名人名家，一方面塑造典型，教化无声；一方面传播知识，弘扬人文。</a:t>
            </a:r>
          </a:p>
        </p:txBody>
      </p:sp>
      <p:pic>
        <p:nvPicPr>
          <p:cNvPr id="9" name="图片 8" descr="C:\Users\shali\Desktop\未标题-1.jpg未标题-1">
            <a:extLst>
              <a:ext uri="{FF2B5EF4-FFF2-40B4-BE49-F238E27FC236}">
                <a16:creationId xmlns:a16="http://schemas.microsoft.com/office/drawing/2014/main" id="{B6CB52B2-F622-45D4-A068-D1BAAA3630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7266" y="4476894"/>
            <a:ext cx="15753747" cy="1940908"/>
          </a:xfrm>
          <a:prstGeom prst="rect">
            <a:avLst/>
          </a:prstGeom>
          <a:solidFill>
            <a:srgbClr val="FFFFFF">
              <a:shade val="85000"/>
            </a:srgbClr>
          </a:solidFill>
          <a:ln w="50800">
            <a:solidFill>
              <a:schemeClr val="tx1">
                <a:lumMod val="50000"/>
                <a:lumOff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D:\文化长廊产品\设计图\国画墙\首页.jpg首页">
            <a:extLst>
              <a:ext uri="{FF2B5EF4-FFF2-40B4-BE49-F238E27FC236}">
                <a16:creationId xmlns:a16="http://schemas.microsoft.com/office/drawing/2014/main" id="{8696498E-DF28-4CB8-ABE1-83D8C0CAF1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48" y="1735915"/>
            <a:ext cx="21284387" cy="1995940"/>
          </a:xfrm>
          <a:prstGeom prst="rect">
            <a:avLst/>
          </a:prstGeom>
          <a:solidFill>
            <a:srgbClr val="FFFFFF">
              <a:shade val="85000"/>
            </a:srgbClr>
          </a:solidFill>
          <a:ln w="50800">
            <a:solidFill>
              <a:schemeClr val="tx1">
                <a:lumMod val="50000"/>
                <a:lumOff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8518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87496 -2.78628E-6 L 0.12677 -2.78628E-6 " pathEditMode="relative" rAng="0" ptsTypes="AA">
                                      <p:cBhvr>
                                        <p:cTn id="6" dur="5500" fill="hold"/>
                                        <p:tgtEl>
                                          <p:spTgt spid="7"/>
                                        </p:tgtEl>
                                        <p:attrNameLst>
                                          <p:attrName>ppt_x,ppt_y</p:attrName>
                                        </p:attrNameLst>
                                      </p:cBhvr>
                                      <p:rCtr x="50086" y="0"/>
                                    </p:animMotion>
                                  </p:childTnLst>
                                </p:cTn>
                              </p:par>
                              <p:par>
                                <p:cTn id="7" presetID="0" presetClass="path" presetSubtype="0" accel="50000" decel="50000" fill="hold" nodeType="withEffect">
                                  <p:stCondLst>
                                    <p:cond delay="0"/>
                                  </p:stCondLst>
                                  <p:childTnLst>
                                    <p:animMotion origin="layout" path="M 0.65139 -0.00367 L -0.15364 -0.00367 " pathEditMode="relative" rAng="0" ptsTypes="AA">
                                      <p:cBhvr>
                                        <p:cTn id="8" dur="5500" fill="hold"/>
                                        <p:tgtEl>
                                          <p:spTgt spid="9"/>
                                        </p:tgtEl>
                                        <p:attrNameLst>
                                          <p:attrName>ppt_x,ppt_y</p:attrName>
                                        </p:attrNameLst>
                                      </p:cBhvr>
                                      <p:rCtr x="-402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23830F3F-F590-43E8-A633-1261BA42E940}"/>
              </a:ext>
            </a:extLst>
          </p:cNvPr>
          <p:cNvSpPr txBox="1"/>
          <p:nvPr/>
        </p:nvSpPr>
        <p:spPr>
          <a:xfrm>
            <a:off x="1255367" y="330487"/>
            <a:ext cx="5079807" cy="666786"/>
          </a:xfrm>
          <a:prstGeom prst="rect">
            <a:avLst/>
          </a:prstGeom>
          <a:noFill/>
          <a:ln w="9525">
            <a:noFill/>
          </a:ln>
        </p:spPr>
        <p:txBody>
          <a:bodyPr>
            <a:spAutoFit/>
          </a:bodyPr>
          <a:lstStyle/>
          <a:p>
            <a:pPr>
              <a:defRPr/>
            </a:pPr>
            <a:r>
              <a:rPr lang="zh-CN" altLang="en-US" sz="3733" b="1" dirty="0">
                <a:solidFill>
                  <a:srgbClr val="FFFF00"/>
                </a:solidFill>
                <a:latin typeface="微软雅黑" panose="020B0503020204020204" pitchFamily="34" charset="-122"/>
                <a:ea typeface="微软雅黑" panose="020B0503020204020204" pitchFamily="34" charset="-122"/>
              </a:rPr>
              <a:t>动态图片墙</a:t>
            </a:r>
          </a:p>
        </p:txBody>
      </p:sp>
      <p:sp>
        <p:nvSpPr>
          <p:cNvPr id="13" name="文本框 12">
            <a:extLst>
              <a:ext uri="{FF2B5EF4-FFF2-40B4-BE49-F238E27FC236}">
                <a16:creationId xmlns:a16="http://schemas.microsoft.com/office/drawing/2014/main" id="{0A1E2546-BDDD-444A-9747-5B1343D6FB2F}"/>
              </a:ext>
            </a:extLst>
          </p:cNvPr>
          <p:cNvSpPr txBox="1"/>
          <p:nvPr/>
        </p:nvSpPr>
        <p:spPr>
          <a:xfrm>
            <a:off x="108183" y="1674352"/>
            <a:ext cx="1316516" cy="1938992"/>
          </a:xfrm>
          <a:prstGeom prst="rect">
            <a:avLst/>
          </a:prstGeom>
          <a:noFill/>
          <a:ln w="9525">
            <a:noFill/>
          </a:ln>
        </p:spPr>
        <p:txBody>
          <a:bodyPr>
            <a:spAutoFit/>
          </a:bodyPr>
          <a:lstStyle/>
          <a:p>
            <a:pPr>
              <a:lnSpc>
                <a:spcPct val="150000"/>
              </a:lnSpc>
              <a:defRPr/>
            </a:pPr>
            <a:r>
              <a:rPr lang="zh-CN" altLang="en-US" sz="1000" dirty="0">
                <a:solidFill>
                  <a:srgbClr val="FFFEFF"/>
                </a:solidFill>
                <a:latin typeface="微软雅黑" panose="020B0503020204020204" pitchFamily="34" charset="-122"/>
                <a:ea typeface="微软雅黑" panose="020B0503020204020204" pitchFamily="34" charset="-122"/>
                <a:cs typeface="Times New Roman" panose="02020603050405020304" pitchFamily="18" charset="0"/>
              </a:rPr>
              <a:t>荣誉资质、活动照片等图书馆自有内容以文化长廊为媒介面对面地展示在读者眼前，极大程度上拉近了与读者间的距离，增强了本馆与读者的互动。</a:t>
            </a:r>
          </a:p>
        </p:txBody>
      </p:sp>
      <p:sp>
        <p:nvSpPr>
          <p:cNvPr id="2" name="文本框 1">
            <a:extLst>
              <a:ext uri="{FF2B5EF4-FFF2-40B4-BE49-F238E27FC236}">
                <a16:creationId xmlns:a16="http://schemas.microsoft.com/office/drawing/2014/main" id="{54D10A2C-43A5-42BB-86BB-C97F4FD21CA8}"/>
              </a:ext>
            </a:extLst>
          </p:cNvPr>
          <p:cNvSpPr txBox="1"/>
          <p:nvPr/>
        </p:nvSpPr>
        <p:spPr>
          <a:xfrm>
            <a:off x="8784197" y="3923016"/>
            <a:ext cx="2923667" cy="584904"/>
          </a:xfrm>
          <a:prstGeom prst="rect">
            <a:avLst/>
          </a:prstGeom>
          <a:noFill/>
          <a:ln w="9525">
            <a:noFill/>
          </a:ln>
        </p:spPr>
        <p:txBody>
          <a:bodyPr wrap="square">
            <a:spAutoFit/>
          </a:bodyPr>
          <a:lstStyle/>
          <a:p>
            <a:pPr algn="ctr">
              <a:defRPr/>
            </a:pPr>
            <a:r>
              <a:rPr lang="zh-CN" altLang="en-US" sz="3201" b="1" dirty="0">
                <a:solidFill>
                  <a:srgbClr val="FFFF00"/>
                </a:solidFill>
                <a:latin typeface="微软雅黑" panose="020B0503020204020204" pitchFamily="34" charset="-122"/>
                <a:ea typeface="微软雅黑" panose="020B0503020204020204" pitchFamily="34" charset="-122"/>
              </a:rPr>
              <a:t>城市时间轴</a:t>
            </a:r>
          </a:p>
        </p:txBody>
      </p:sp>
      <p:pic>
        <p:nvPicPr>
          <p:cNvPr id="3" name="图片 2" descr="D:\文化长廊产品\设计图\设计风格\清华大学 时间轴\清华周刊-首页.jpg清华周刊-首页">
            <a:extLst>
              <a:ext uri="{FF2B5EF4-FFF2-40B4-BE49-F238E27FC236}">
                <a16:creationId xmlns:a16="http://schemas.microsoft.com/office/drawing/2014/main" id="{CDB9BF44-BBE1-49AA-929C-A8930F327D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7285" t="8578"/>
          <a:stretch>
            <a:fillRect/>
          </a:stretch>
        </p:blipFill>
        <p:spPr bwMode="auto">
          <a:xfrm>
            <a:off x="-9494770" y="4747500"/>
            <a:ext cx="21838931" cy="1672101"/>
          </a:xfrm>
          <a:prstGeom prst="rect">
            <a:avLst/>
          </a:prstGeom>
          <a:solidFill>
            <a:srgbClr val="FFFFFF">
              <a:shade val="85000"/>
            </a:srgbClr>
          </a:solidFill>
          <a:ln w="50800">
            <a:solidFill>
              <a:schemeClr val="tx1">
                <a:lumMod val="50000"/>
                <a:lumOff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D:\文化长廊产品\设计图\设计风格\国画墙\案例图.jpg案例图">
            <a:extLst>
              <a:ext uri="{FF2B5EF4-FFF2-40B4-BE49-F238E27FC236}">
                <a16:creationId xmlns:a16="http://schemas.microsoft.com/office/drawing/2014/main" id="{9A2B3F65-BC68-4FA0-8B7B-5FD71356D8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64" y="1458459"/>
            <a:ext cx="16905171" cy="2376925"/>
          </a:xfrm>
          <a:prstGeom prst="rect">
            <a:avLst/>
          </a:prstGeom>
          <a:solidFill>
            <a:srgbClr val="FFFFFF">
              <a:shade val="85000"/>
            </a:srgbClr>
          </a:solidFill>
          <a:ln w="50800">
            <a:solidFill>
              <a:schemeClr val="tx1">
                <a:lumMod val="50000"/>
                <a:lumOff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9921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576875 0.000000 L 0.126667 0.000000 " pathEditMode="relative" rAng="0" ptsTypes="">
                                      <p:cBhvr>
                                        <p:cTn id="6" dur="5250" fill="hold"/>
                                        <p:tgtEl>
                                          <p:spTgt spid="7"/>
                                        </p:tgtEl>
                                        <p:attrNameLst>
                                          <p:attrName>ppt_x,ppt_y</p:attrName>
                                        </p:attrNameLst>
                                      </p:cBhvr>
                                      <p:rCtr x="200" y="0"/>
                                    </p:animMotion>
                                  </p:childTnLst>
                                </p:cTn>
                              </p:par>
                              <p:par>
                                <p:cTn id="7" presetID="0" presetClass="path" presetSubtype="0" accel="50000" decel="50000" fill="hold" nodeType="withEffect">
                                  <p:stCondLst>
                                    <p:cond delay="0"/>
                                  </p:stCondLst>
                                  <p:childTnLst>
                                    <p:animMotion origin="layout" path="M 0.78263 4.40906E-7 L 0.17878 4.40906E-7 " pathEditMode="relative" rAng="0" ptsTypes="AA">
                                      <p:cBhvr>
                                        <p:cTn id="8" dur="5250" fill="hold"/>
                                        <p:tgtEl>
                                          <p:spTgt spid="3"/>
                                        </p:tgtEl>
                                        <p:attrNameLst>
                                          <p:attrName>ppt_x,ppt_y</p:attrName>
                                        </p:attrNameLst>
                                      </p:cBhvr>
                                      <p:rCtr x="-3021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766645" y="673712"/>
            <a:ext cx="6658708" cy="816267"/>
            <a:chOff x="2766645" y="673712"/>
            <a:chExt cx="6658708" cy="816267"/>
          </a:xfrm>
        </p:grpSpPr>
        <p:sp>
          <p:nvSpPr>
            <p:cNvPr id="15" name="矩形 14"/>
            <p:cNvSpPr/>
            <p:nvPr/>
          </p:nvSpPr>
          <p:spPr>
            <a:xfrm>
              <a:off x="2766645" y="673712"/>
              <a:ext cx="6658708"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图书馆面临的困境</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16" name="直接连接符 15"/>
            <p:cNvCxnSpPr/>
            <p:nvPr/>
          </p:nvCxnSpPr>
          <p:spPr>
            <a:xfrm>
              <a:off x="3151184" y="1489979"/>
              <a:ext cx="5889633" cy="0"/>
            </a:xfrm>
            <a:prstGeom prst="line">
              <a:avLst/>
            </a:prstGeom>
            <a:ln w="9525">
              <a:gradFill flip="none" rotWithShape="1">
                <a:gsLst>
                  <a:gs pos="0">
                    <a:schemeClr val="accent1">
                      <a:lumMod val="5000"/>
                      <a:lumOff val="95000"/>
                    </a:schemeClr>
                  </a:gs>
                  <a:gs pos="100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sp>
        <p:nvSpPr>
          <p:cNvPr id="22" name="矩形 21"/>
          <p:cNvSpPr/>
          <p:nvPr/>
        </p:nvSpPr>
        <p:spPr>
          <a:xfrm>
            <a:off x="1457853" y="5637426"/>
            <a:ext cx="9276291" cy="523220"/>
          </a:xfrm>
          <a:prstGeom prst="rect">
            <a:avLst/>
          </a:prstGeom>
        </p:spPr>
        <p:txBody>
          <a:bodyPr wrap="square">
            <a:spAutoFit/>
          </a:bodyPr>
          <a:lstStyle/>
          <a:p>
            <a:pPr algn="ctr"/>
            <a:r>
              <a:rPr lang="zh-CN" altLang="en-US" sz="2800" b="1" dirty="0" smtClean="0">
                <a:solidFill>
                  <a:srgbClr val="22C589"/>
                </a:solidFill>
                <a:latin typeface="Microsoft YaHei" panose="020B0503020204020204" pitchFamily="34" charset="-122"/>
                <a:ea typeface="Microsoft YaHei" panose="020B0503020204020204" pitchFamily="34" charset="-122"/>
                <a:sym typeface="Microsoft YaHei" panose="020B0503020204020204" pitchFamily="34" charset="-122"/>
              </a:rPr>
              <a:t>管理缺乏统一，服务孤岛严重</a:t>
            </a:r>
            <a:endParaRPr lang="da-DK" altLang="zh-CN" sz="2800" b="1" dirty="0">
              <a:solidFill>
                <a:srgbClr val="22C589"/>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nvGrpSpPr>
          <p:cNvPr id="80" name="组合 79"/>
          <p:cNvGrpSpPr/>
          <p:nvPr/>
        </p:nvGrpSpPr>
        <p:grpSpPr>
          <a:xfrm>
            <a:off x="8697098" y="2790838"/>
            <a:ext cx="1974206" cy="1808322"/>
            <a:chOff x="8697098" y="2790838"/>
            <a:chExt cx="1974206" cy="1808322"/>
          </a:xfrm>
          <a:effectLst>
            <a:outerShdw blurRad="63500" sx="102000" sy="102000" algn="ctr" rotWithShape="0">
              <a:srgbClr val="00FFCC">
                <a:alpha val="40000"/>
              </a:srgbClr>
            </a:outerShdw>
          </a:effectLst>
        </p:grpSpPr>
        <p:sp>
          <p:nvSpPr>
            <p:cNvPr id="25" name="椭圆 24"/>
            <p:cNvSpPr/>
            <p:nvPr/>
          </p:nvSpPr>
          <p:spPr>
            <a:xfrm>
              <a:off x="9206229" y="2790838"/>
              <a:ext cx="955943" cy="955944"/>
            </a:xfrm>
            <a:prstGeom prst="ellipse">
              <a:avLst/>
            </a:prstGeom>
            <a:solidFill>
              <a:srgbClr val="00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sp>
          <p:nvSpPr>
            <p:cNvPr id="26" name="椭圆 25"/>
            <p:cNvSpPr/>
            <p:nvPr/>
          </p:nvSpPr>
          <p:spPr>
            <a:xfrm>
              <a:off x="9715361" y="3643216"/>
              <a:ext cx="955943" cy="955944"/>
            </a:xfrm>
            <a:prstGeom prst="ellipse">
              <a:avLst/>
            </a:prstGeom>
            <a:solidFill>
              <a:srgbClr val="00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sp>
          <p:nvSpPr>
            <p:cNvPr id="27" name="椭圆 26"/>
            <p:cNvSpPr/>
            <p:nvPr/>
          </p:nvSpPr>
          <p:spPr>
            <a:xfrm>
              <a:off x="8697098" y="3643216"/>
              <a:ext cx="955943" cy="955944"/>
            </a:xfrm>
            <a:prstGeom prst="ellipse">
              <a:avLst/>
            </a:prstGeom>
            <a:solidFill>
              <a:srgbClr val="00FF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grpSp>
          <p:nvGrpSpPr>
            <p:cNvPr id="28" name="组合 27"/>
            <p:cNvGrpSpPr/>
            <p:nvPr/>
          </p:nvGrpSpPr>
          <p:grpSpPr>
            <a:xfrm rot="10800000">
              <a:off x="9042520" y="3246481"/>
              <a:ext cx="1283362" cy="1283362"/>
              <a:chOff x="4859059" y="2229127"/>
              <a:chExt cx="2473884" cy="2473883"/>
            </a:xfrm>
          </p:grpSpPr>
          <p:sp>
            <p:nvSpPr>
              <p:cNvPr id="32" name="弧形 31"/>
              <p:cNvSpPr/>
              <p:nvPr/>
            </p:nvSpPr>
            <p:spPr>
              <a:xfrm>
                <a:off x="4859060" y="2229127"/>
                <a:ext cx="2473883" cy="2473882"/>
              </a:xfrm>
              <a:prstGeom prst="arc">
                <a:avLst>
                  <a:gd name="adj1" fmla="val 15240205"/>
                  <a:gd name="adj2" fmla="val 17191644"/>
                </a:avLst>
              </a:prstGeom>
              <a:noFill/>
              <a:ln>
                <a:solidFill>
                  <a:srgbClr val="007E66"/>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弧形 32"/>
              <p:cNvSpPr/>
              <p:nvPr/>
            </p:nvSpPr>
            <p:spPr>
              <a:xfrm rot="14358212">
                <a:off x="4859060" y="2229127"/>
                <a:ext cx="2473882" cy="2473883"/>
              </a:xfrm>
              <a:prstGeom prst="arc">
                <a:avLst>
                  <a:gd name="adj1" fmla="val 15445652"/>
                  <a:gd name="adj2" fmla="val 16675112"/>
                </a:avLst>
              </a:prstGeom>
              <a:noFill/>
              <a:ln>
                <a:solidFill>
                  <a:srgbClr val="007E66"/>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弧形 33"/>
              <p:cNvSpPr/>
              <p:nvPr/>
            </p:nvSpPr>
            <p:spPr>
              <a:xfrm rot="14358212">
                <a:off x="4859060" y="2229127"/>
                <a:ext cx="2473882" cy="2473883"/>
              </a:xfrm>
              <a:prstGeom prst="arc">
                <a:avLst>
                  <a:gd name="adj1" fmla="val 8685575"/>
                  <a:gd name="adj2" fmla="val 9842024"/>
                </a:avLst>
              </a:prstGeom>
              <a:noFill/>
              <a:ln>
                <a:solidFill>
                  <a:srgbClr val="007E66"/>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椭圆 28"/>
            <p:cNvSpPr/>
            <p:nvPr/>
          </p:nvSpPr>
          <p:spPr>
            <a:xfrm>
              <a:off x="8766415" y="3712533"/>
              <a:ext cx="817310" cy="817310"/>
            </a:xfrm>
            <a:prstGeom prst="ellipse">
              <a:avLst/>
            </a:prstGeom>
            <a:solidFill>
              <a:srgbClr val="219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sp>
          <p:nvSpPr>
            <p:cNvPr id="30" name="椭圆 29"/>
            <p:cNvSpPr/>
            <p:nvPr/>
          </p:nvSpPr>
          <p:spPr>
            <a:xfrm>
              <a:off x="9784677" y="3712533"/>
              <a:ext cx="817310" cy="817310"/>
            </a:xfrm>
            <a:prstGeom prst="ellipse">
              <a:avLst/>
            </a:prstGeom>
            <a:solidFill>
              <a:srgbClr val="219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sp>
          <p:nvSpPr>
            <p:cNvPr id="31" name="椭圆 30"/>
            <p:cNvSpPr/>
            <p:nvPr/>
          </p:nvSpPr>
          <p:spPr>
            <a:xfrm>
              <a:off x="9275546" y="2860155"/>
              <a:ext cx="817310" cy="817310"/>
            </a:xfrm>
            <a:prstGeom prst="ellipse">
              <a:avLst/>
            </a:prstGeom>
            <a:solidFill>
              <a:srgbClr val="229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90204"/>
                <a:ea typeface="微软雅黑 Light"/>
                <a:cs typeface="+mn-cs"/>
              </a:endParaRPr>
            </a:p>
          </p:txBody>
        </p:sp>
      </p:grpSp>
      <p:sp>
        <p:nvSpPr>
          <p:cNvPr id="2" name="文本框 1"/>
          <p:cNvSpPr txBox="1"/>
          <p:nvPr/>
        </p:nvSpPr>
        <p:spPr>
          <a:xfrm>
            <a:off x="8330704" y="4854512"/>
            <a:ext cx="2907945" cy="461665"/>
          </a:xfrm>
          <a:prstGeom prst="rect">
            <a:avLst/>
          </a:prstGeom>
          <a:noFill/>
        </p:spPr>
        <p:txBody>
          <a:bodyPr wrap="square" rtlCol="0">
            <a:spAutoFit/>
          </a:bodyPr>
          <a:lstStyle>
            <a:defPPr>
              <a:defRPr lang="zh-CN"/>
            </a:defPPr>
            <a:lvl1pPr>
              <a:defRPr sz="2000" b="1">
                <a:solidFill>
                  <a:srgbClr val="FFFF00"/>
                </a:solidFill>
              </a:defRPr>
            </a:lvl1pPr>
          </a:lstStyle>
          <a:p>
            <a:pPr algn="ctr"/>
            <a:r>
              <a:rPr lang="zh-CN" altLang="en-US" sz="2400" dirty="0">
                <a:solidFill>
                  <a:srgbClr val="EDF5FA"/>
                </a:solidFill>
              </a:rPr>
              <a:t>线下服务难</a:t>
            </a:r>
            <a:r>
              <a:rPr lang="zh-CN" altLang="en-US" sz="2400" dirty="0" smtClean="0">
                <a:solidFill>
                  <a:srgbClr val="EDF5FA"/>
                </a:solidFill>
              </a:rPr>
              <a:t>有建树</a:t>
            </a:r>
            <a:endParaRPr lang="zh-CN" altLang="en-US" sz="2400" dirty="0">
              <a:solidFill>
                <a:srgbClr val="EDF5FA"/>
              </a:solidFill>
            </a:endParaRPr>
          </a:p>
        </p:txBody>
      </p:sp>
      <p:sp>
        <p:nvSpPr>
          <p:cNvPr id="86" name="文本框 85"/>
          <p:cNvSpPr txBox="1"/>
          <p:nvPr/>
        </p:nvSpPr>
        <p:spPr>
          <a:xfrm>
            <a:off x="989603" y="4939562"/>
            <a:ext cx="2807560" cy="461665"/>
          </a:xfrm>
          <a:prstGeom prst="rect">
            <a:avLst/>
          </a:prstGeom>
          <a:noFill/>
        </p:spPr>
        <p:txBody>
          <a:bodyPr wrap="square" rtlCol="0">
            <a:spAutoFit/>
          </a:bodyPr>
          <a:lstStyle/>
          <a:p>
            <a:r>
              <a:rPr lang="zh-CN" altLang="en-US" sz="2400" b="1" dirty="0" smtClean="0">
                <a:solidFill>
                  <a:srgbClr val="EDF5FA"/>
                </a:solidFill>
              </a:rPr>
              <a:t>线上服务未成主体</a:t>
            </a:r>
            <a:endParaRPr lang="zh-CN" altLang="en-US" sz="2400" b="1" dirty="0">
              <a:solidFill>
                <a:srgbClr val="EDF5FA"/>
              </a:solidFill>
            </a:endParaRPr>
          </a:p>
        </p:txBody>
      </p:sp>
      <p:pic>
        <p:nvPicPr>
          <p:cNvPr id="4" name="图片 3"/>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3946973" y="1456773"/>
            <a:ext cx="4298053" cy="3944454"/>
          </a:xfrm>
          <a:prstGeom prst="rect">
            <a:avLst/>
          </a:prstGeom>
        </p:spPr>
      </p:pic>
      <p:pic>
        <p:nvPicPr>
          <p:cNvPr id="5" name="图片 4"/>
          <p:cNvPicPr>
            <a:picLocks noChangeAspect="1"/>
          </p:cNvPicPr>
          <p:nvPr/>
        </p:nvPicPr>
        <p:blipFill>
          <a:blip r:embed="rId4"/>
          <a:stretch>
            <a:fillRect/>
          </a:stretch>
        </p:blipFill>
        <p:spPr>
          <a:xfrm>
            <a:off x="1320394" y="2724895"/>
            <a:ext cx="2145978" cy="1975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31" presetClass="entr" presetSubtype="0" fill="hold" nodeType="afterEffect">
                                  <p:stCondLst>
                                    <p:cond delay="500"/>
                                  </p:stCondLst>
                                  <p:childTnLst>
                                    <p:set>
                                      <p:cBhvr>
                                        <p:cTn id="11" dur="1" fill="hold">
                                          <p:stCondLst>
                                            <p:cond delay="0"/>
                                          </p:stCondLst>
                                        </p:cTn>
                                        <p:tgtEl>
                                          <p:spTgt spid="80"/>
                                        </p:tgtEl>
                                        <p:attrNameLst>
                                          <p:attrName>style.visibility</p:attrName>
                                        </p:attrNameLst>
                                      </p:cBhvr>
                                      <p:to>
                                        <p:strVal val="visible"/>
                                      </p:to>
                                    </p:set>
                                    <p:anim calcmode="lin" valueType="num">
                                      <p:cBhvr>
                                        <p:cTn id="12" dur="1000" fill="hold"/>
                                        <p:tgtEl>
                                          <p:spTgt spid="80"/>
                                        </p:tgtEl>
                                        <p:attrNameLst>
                                          <p:attrName>ppt_w</p:attrName>
                                        </p:attrNameLst>
                                      </p:cBhvr>
                                      <p:tavLst>
                                        <p:tav tm="0">
                                          <p:val>
                                            <p:fltVal val="0"/>
                                          </p:val>
                                        </p:tav>
                                        <p:tav tm="100000">
                                          <p:val>
                                            <p:strVal val="#ppt_w"/>
                                          </p:val>
                                        </p:tav>
                                      </p:tavLst>
                                    </p:anim>
                                    <p:anim calcmode="lin" valueType="num">
                                      <p:cBhvr>
                                        <p:cTn id="13" dur="1000" fill="hold"/>
                                        <p:tgtEl>
                                          <p:spTgt spid="80"/>
                                        </p:tgtEl>
                                        <p:attrNameLst>
                                          <p:attrName>ppt_h</p:attrName>
                                        </p:attrNameLst>
                                      </p:cBhvr>
                                      <p:tavLst>
                                        <p:tav tm="0">
                                          <p:val>
                                            <p:fltVal val="0"/>
                                          </p:val>
                                        </p:tav>
                                        <p:tav tm="100000">
                                          <p:val>
                                            <p:strVal val="#ppt_h"/>
                                          </p:val>
                                        </p:tav>
                                      </p:tavLst>
                                    </p:anim>
                                    <p:anim calcmode="lin" valueType="num">
                                      <p:cBhvr>
                                        <p:cTn id="14" dur="1000" fill="hold"/>
                                        <p:tgtEl>
                                          <p:spTgt spid="80"/>
                                        </p:tgtEl>
                                        <p:attrNameLst>
                                          <p:attrName>style.rotation</p:attrName>
                                        </p:attrNameLst>
                                      </p:cBhvr>
                                      <p:tavLst>
                                        <p:tav tm="0">
                                          <p:val>
                                            <p:fltVal val="90"/>
                                          </p:val>
                                        </p:tav>
                                        <p:tav tm="100000">
                                          <p:val>
                                            <p:fltVal val="0"/>
                                          </p:val>
                                        </p:tav>
                                      </p:tavLst>
                                    </p:anim>
                                    <p:animEffect transition="in" filter="fade">
                                      <p:cBhvr>
                                        <p:cTn id="15" dur="1000"/>
                                        <p:tgtEl>
                                          <p:spTgt spid="80"/>
                                        </p:tgtEl>
                                      </p:cBhvr>
                                    </p:animEffect>
                                  </p:childTnLst>
                                </p:cTn>
                              </p:par>
                            </p:childTnLst>
                          </p:cTn>
                        </p:par>
                        <p:par>
                          <p:cTn id="16" fill="hold">
                            <p:stCondLst>
                              <p:cond delay="225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750"/>
                                        <p:tgtEl>
                                          <p:spTgt spid="2"/>
                                        </p:tgtEl>
                                      </p:cBhvr>
                                    </p:animEffect>
                                  </p:childTnLst>
                                </p:cTn>
                              </p:par>
                            </p:childTnLst>
                          </p:cTn>
                        </p:par>
                        <p:par>
                          <p:cTn id="20" fill="hold">
                            <p:stCondLst>
                              <p:cond delay="3000"/>
                            </p:stCondLst>
                            <p:childTnLst>
                              <p:par>
                                <p:cTn id="21" presetID="3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par>
                          <p:cTn id="27" fill="hold">
                            <p:stCondLst>
                              <p:cond delay="4000"/>
                            </p:stCondLst>
                            <p:childTnLst>
                              <p:par>
                                <p:cTn id="28" presetID="22" presetClass="entr" presetSubtype="8"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left)">
                                      <p:cBhvr>
                                        <p:cTn id="30" dur="500"/>
                                        <p:tgtEl>
                                          <p:spTgt spid="86"/>
                                        </p:tgtEl>
                                      </p:cBhvr>
                                    </p:animEffect>
                                  </p:childTnLst>
                                </p:cTn>
                              </p:par>
                            </p:childTnLst>
                          </p:cTn>
                        </p:par>
                        <p:par>
                          <p:cTn id="31" fill="hold">
                            <p:stCondLst>
                              <p:cond delay="4500"/>
                            </p:stCondLst>
                            <p:childTnLst>
                              <p:par>
                                <p:cTn id="32" presetID="16" presetClass="entr" presetSubtype="37"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outVertical)">
                                      <p:cBhvr>
                                        <p:cTn id="34" dur="1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8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1206499" y="2704978"/>
            <a:ext cx="13296899" cy="3682742"/>
          </a:xfrm>
          <a:prstGeom prst="rect">
            <a:avLst/>
          </a:prstGeom>
        </p:spPr>
      </p:pic>
      <p:sp>
        <p:nvSpPr>
          <p:cNvPr id="17" name="文本框 16"/>
          <p:cNvSpPr txBox="1"/>
          <p:nvPr/>
        </p:nvSpPr>
        <p:spPr>
          <a:xfrm>
            <a:off x="214086" y="2327119"/>
            <a:ext cx="11876314" cy="1754326"/>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endParaRPr lang="en-US" altLang="zh-CN" sz="3600" b="1"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endParaRPr>
          </a:p>
          <a:p>
            <a:pPr lvl="0"/>
            <a:r>
              <a:rPr lang="zh-CN" altLang="en-US" sz="3600"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全场景、全时空的</a:t>
            </a:r>
            <a:endParaRPr lang="en-US" altLang="zh-CN" sz="3600"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endParaRPr>
          </a:p>
          <a:p>
            <a:pPr lvl="0"/>
            <a:r>
              <a:rPr lang="zh-CN" altLang="en-US" sz="3600"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信息发布器和数据采集器</a:t>
            </a:r>
          </a:p>
        </p:txBody>
      </p:sp>
      <p:sp>
        <p:nvSpPr>
          <p:cNvPr id="4" name="文本框 3"/>
          <p:cNvSpPr txBox="1"/>
          <p:nvPr/>
        </p:nvSpPr>
        <p:spPr>
          <a:xfrm>
            <a:off x="214086" y="1037751"/>
            <a:ext cx="11876314" cy="646331"/>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r>
              <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微服务</a:t>
            </a: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架构下的全终端服务理念</a:t>
            </a:r>
            <a:endParaRPr lang="en-US" altLang="zh-CN"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2" name="矩形 1"/>
          <p:cNvSpPr/>
          <p:nvPr/>
        </p:nvSpPr>
        <p:spPr>
          <a:xfrm>
            <a:off x="1595534" y="4649807"/>
            <a:ext cx="8920065" cy="707886"/>
          </a:xfrm>
          <a:prstGeom prst="rect">
            <a:avLst/>
          </a:prstGeom>
        </p:spPr>
        <p:txBody>
          <a:bodyPr wrap="square">
            <a:spAutoFit/>
          </a:bodyPr>
          <a:lstStyle/>
          <a:p>
            <a:pPr lvl="0" algn="ctr"/>
            <a:r>
              <a:rPr lang="zh-CN" altLang="en-US" sz="40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泛在图书馆服务的普遍要求</a:t>
            </a:r>
            <a:endParaRPr lang="en-US" altLang="zh-CN" sz="40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235616483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604158" y="2865928"/>
            <a:ext cx="13296899" cy="3115959"/>
          </a:xfrm>
          <a:prstGeom prst="rect">
            <a:avLst/>
          </a:prstGeom>
        </p:spPr>
      </p:pic>
      <p:grpSp>
        <p:nvGrpSpPr>
          <p:cNvPr id="15" name="组合 14"/>
          <p:cNvGrpSpPr/>
          <p:nvPr/>
        </p:nvGrpSpPr>
        <p:grpSpPr>
          <a:xfrm>
            <a:off x="2754951" y="2865928"/>
            <a:ext cx="5903858" cy="1059399"/>
            <a:chOff x="3264521" y="2586500"/>
            <a:chExt cx="6603379" cy="1059399"/>
          </a:xfrm>
        </p:grpSpPr>
        <p:cxnSp>
          <p:nvCxnSpPr>
            <p:cNvPr id="23" name="直接连接符 22"/>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571196" y="2586500"/>
              <a:ext cx="6296704" cy="1015663"/>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r>
                <a:rPr lang="zh-CN" altLang="en-US"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结语</a:t>
              </a:r>
              <a:endParaRPr lang="zh-CN" altLang="en-US" sz="6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Tree>
    <p:extLst>
      <p:ext uri="{BB962C8B-B14F-4D97-AF65-F5344CB8AC3E}">
        <p14:creationId xmlns:p14="http://schemas.microsoft.com/office/powerpoint/2010/main" val="513088128"/>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96751" y="2698467"/>
            <a:ext cx="7380515" cy="707886"/>
            <a:chOff x="3264521" y="2586500"/>
            <a:chExt cx="6603379" cy="1327737"/>
          </a:xfrm>
        </p:grpSpPr>
        <p:cxnSp>
          <p:nvCxnSpPr>
            <p:cNvPr id="5" name="直接连接符 4"/>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571196" y="2586500"/>
              <a:ext cx="6296704" cy="1327737"/>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r>
                <a:rPr lang="zh-CN" altLang="en-US" sz="4000"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大馆大做 小馆小做</a:t>
              </a:r>
              <a:endParaRPr lang="zh-CN" altLang="en-US" sz="4000"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nvGrpSpPr>
          <p:cNvPr id="7" name="组合 6"/>
          <p:cNvGrpSpPr/>
          <p:nvPr/>
        </p:nvGrpSpPr>
        <p:grpSpPr>
          <a:xfrm>
            <a:off x="1996751" y="4121214"/>
            <a:ext cx="7380515" cy="707886"/>
            <a:chOff x="3264521" y="2586500"/>
            <a:chExt cx="6603379" cy="1327737"/>
          </a:xfrm>
        </p:grpSpPr>
        <p:cxnSp>
          <p:nvCxnSpPr>
            <p:cNvPr id="8" name="直接连接符 7"/>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571196" y="2586500"/>
              <a:ext cx="6296704" cy="1327737"/>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r>
                <a:rPr lang="zh-CN" altLang="en-US" sz="4000"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既</a:t>
              </a:r>
              <a:r>
                <a:rPr lang="zh-CN" altLang="en-US" sz="4000" spc="300" dirty="0" smtClean="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rPr>
                <a:t>可全做 也可单做</a:t>
              </a:r>
              <a:endParaRPr lang="zh-CN" altLang="en-US" sz="4000" spc="300" dirty="0">
                <a:solidFill>
                  <a:srgbClr val="EDF5FA"/>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
        <p:nvSpPr>
          <p:cNvPr id="10" name="文本框 9"/>
          <p:cNvSpPr txBox="1"/>
          <p:nvPr/>
        </p:nvSpPr>
        <p:spPr>
          <a:xfrm>
            <a:off x="2339518" y="1021817"/>
            <a:ext cx="7037748" cy="830997"/>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lvl="0"/>
            <a:r>
              <a:rPr lang="zh-CN" altLang="en-US" sz="4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千里之行 始于足下</a:t>
            </a:r>
            <a:endParaRPr lang="zh-CN" altLang="en-US" sz="48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Tree>
    <p:extLst>
      <p:ext uri="{BB962C8B-B14F-4D97-AF65-F5344CB8AC3E}">
        <p14:creationId xmlns:p14="http://schemas.microsoft.com/office/powerpoint/2010/main" val="1452890081"/>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2656250" y="396468"/>
            <a:ext cx="6658708" cy="1407708"/>
            <a:chOff x="2805540" y="82271"/>
            <a:chExt cx="6658708" cy="1407708"/>
          </a:xfrm>
        </p:grpSpPr>
        <p:sp>
          <p:nvSpPr>
            <p:cNvPr id="53" name="矩形 52"/>
            <p:cNvSpPr/>
            <p:nvPr/>
          </p:nvSpPr>
          <p:spPr>
            <a:xfrm>
              <a:off x="2805540" y="82271"/>
              <a:ext cx="6658708"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智慧图书馆建设了什么？</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60" name="直接连接符 59"/>
            <p:cNvCxnSpPr/>
            <p:nvPr/>
          </p:nvCxnSpPr>
          <p:spPr>
            <a:xfrm>
              <a:off x="3151184" y="1489979"/>
              <a:ext cx="5889633" cy="0"/>
            </a:xfrm>
            <a:prstGeom prst="line">
              <a:avLst/>
            </a:prstGeom>
            <a:ln w="9525">
              <a:gradFill flip="none" rotWithShape="1">
                <a:gsLst>
                  <a:gs pos="0">
                    <a:schemeClr val="accent1">
                      <a:lumMod val="5000"/>
                      <a:lumOff val="95000"/>
                    </a:schemeClr>
                  </a:gs>
                  <a:gs pos="100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graphicFrame>
        <p:nvGraphicFramePr>
          <p:cNvPr id="37" name="图示 36"/>
          <p:cNvGraphicFramePr/>
          <p:nvPr>
            <p:extLst>
              <p:ext uri="{D42A27DB-BD31-4B8C-83A1-F6EECF244321}">
                <p14:modId xmlns:p14="http://schemas.microsoft.com/office/powerpoint/2010/main" val="737397793"/>
              </p:ext>
            </p:extLst>
          </p:nvPr>
        </p:nvGraphicFramePr>
        <p:xfrm>
          <a:off x="5728997" y="1232851"/>
          <a:ext cx="6469470" cy="5625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图示 1"/>
          <p:cNvGraphicFramePr/>
          <p:nvPr>
            <p:extLst>
              <p:ext uri="{D42A27DB-BD31-4B8C-83A1-F6EECF244321}">
                <p14:modId xmlns:p14="http://schemas.microsoft.com/office/powerpoint/2010/main" val="154991184"/>
              </p:ext>
            </p:extLst>
          </p:nvPr>
        </p:nvGraphicFramePr>
        <p:xfrm>
          <a:off x="1" y="1232850"/>
          <a:ext cx="5728996" cy="56251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24120979"/>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graphicEl>
                                              <a:dgm id="{EF995415-DEC4-4D61-91BB-405B84C62C7B}"/>
                                            </p:graphicEl>
                                          </p:spTgt>
                                        </p:tgtEl>
                                        <p:attrNameLst>
                                          <p:attrName>style.visibility</p:attrName>
                                        </p:attrNameLst>
                                      </p:cBhvr>
                                      <p:to>
                                        <p:strVal val="visible"/>
                                      </p:to>
                                    </p:set>
                                    <p:animEffect transition="in" filter="wipe(up)">
                                      <p:cBhvr>
                                        <p:cTn id="7" dur="250"/>
                                        <p:tgtEl>
                                          <p:spTgt spid="2">
                                            <p:graphicEl>
                                              <a:dgm id="{EF995415-DEC4-4D61-91BB-405B84C62C7B}"/>
                                            </p:graphicEl>
                                          </p:spTgt>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
                                            <p:graphicEl>
                                              <a:dgm id="{5668CDAC-243F-40F6-BD88-09BBC04F013B}"/>
                                            </p:graphicEl>
                                          </p:spTgt>
                                        </p:tgtEl>
                                        <p:attrNameLst>
                                          <p:attrName>style.visibility</p:attrName>
                                        </p:attrNameLst>
                                      </p:cBhvr>
                                      <p:to>
                                        <p:strVal val="visible"/>
                                      </p:to>
                                    </p:set>
                                    <p:animEffect transition="in" filter="wipe(up)">
                                      <p:cBhvr>
                                        <p:cTn id="11" dur="250"/>
                                        <p:tgtEl>
                                          <p:spTgt spid="2">
                                            <p:graphicEl>
                                              <a:dgm id="{5668CDAC-243F-40F6-BD88-09BBC04F013B}"/>
                                            </p:graphicEl>
                                          </p:spTgt>
                                        </p:tgtEl>
                                      </p:cBhvr>
                                    </p:animEffect>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2">
                                            <p:graphicEl>
                                              <a:dgm id="{8E0067A0-A78F-4954-84E9-6625AB44AD24}"/>
                                            </p:graphicEl>
                                          </p:spTgt>
                                        </p:tgtEl>
                                        <p:attrNameLst>
                                          <p:attrName>style.visibility</p:attrName>
                                        </p:attrNameLst>
                                      </p:cBhvr>
                                      <p:to>
                                        <p:strVal val="visible"/>
                                      </p:to>
                                    </p:set>
                                    <p:animEffect transition="in" filter="wipe(up)">
                                      <p:cBhvr>
                                        <p:cTn id="15" dur="250"/>
                                        <p:tgtEl>
                                          <p:spTgt spid="2">
                                            <p:graphicEl>
                                              <a:dgm id="{8E0067A0-A78F-4954-84E9-6625AB44AD24}"/>
                                            </p:graphicEl>
                                          </p:spTgt>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2">
                                            <p:graphicEl>
                                              <a:dgm id="{0CF1EB78-F904-4DD7-AE4A-C77F8EEE4D60}"/>
                                            </p:graphicEl>
                                          </p:spTgt>
                                        </p:tgtEl>
                                        <p:attrNameLst>
                                          <p:attrName>style.visibility</p:attrName>
                                        </p:attrNameLst>
                                      </p:cBhvr>
                                      <p:to>
                                        <p:strVal val="visible"/>
                                      </p:to>
                                    </p:set>
                                    <p:animEffect transition="in" filter="wipe(up)">
                                      <p:cBhvr>
                                        <p:cTn id="19" dur="250"/>
                                        <p:tgtEl>
                                          <p:spTgt spid="2">
                                            <p:graphicEl>
                                              <a:dgm id="{0CF1EB78-F904-4DD7-AE4A-C77F8EEE4D60}"/>
                                            </p:graphicEl>
                                          </p:spTgt>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2">
                                            <p:graphicEl>
                                              <a:dgm id="{5A7E0AC6-0BB2-4DEB-B879-CFEF8B53B63E}"/>
                                            </p:graphicEl>
                                          </p:spTgt>
                                        </p:tgtEl>
                                        <p:attrNameLst>
                                          <p:attrName>style.visibility</p:attrName>
                                        </p:attrNameLst>
                                      </p:cBhvr>
                                      <p:to>
                                        <p:strVal val="visible"/>
                                      </p:to>
                                    </p:set>
                                    <p:animEffect transition="in" filter="wipe(up)">
                                      <p:cBhvr>
                                        <p:cTn id="23" dur="250"/>
                                        <p:tgtEl>
                                          <p:spTgt spid="2">
                                            <p:graphicEl>
                                              <a:dgm id="{5A7E0AC6-0BB2-4DEB-B879-CFEF8B53B63E}"/>
                                            </p:graphicEl>
                                          </p:spTgt>
                                        </p:tgtEl>
                                      </p:cBhvr>
                                    </p:animEffect>
                                  </p:childTnLst>
                                </p:cTn>
                              </p:par>
                            </p:childTnLst>
                          </p:cTn>
                        </p:par>
                        <p:par>
                          <p:cTn id="24" fill="hold">
                            <p:stCondLst>
                              <p:cond delay="1250"/>
                            </p:stCondLst>
                            <p:childTnLst>
                              <p:par>
                                <p:cTn id="25" presetID="22" presetClass="entr" presetSubtype="1" fill="hold" grpId="0" nodeType="afterEffect">
                                  <p:stCondLst>
                                    <p:cond delay="0"/>
                                  </p:stCondLst>
                                  <p:childTnLst>
                                    <p:set>
                                      <p:cBhvr>
                                        <p:cTn id="26" dur="1" fill="hold">
                                          <p:stCondLst>
                                            <p:cond delay="0"/>
                                          </p:stCondLst>
                                        </p:cTn>
                                        <p:tgtEl>
                                          <p:spTgt spid="2">
                                            <p:graphicEl>
                                              <a:dgm id="{5B98132C-8A5D-4ACC-BA73-69B11A176040}"/>
                                            </p:graphicEl>
                                          </p:spTgt>
                                        </p:tgtEl>
                                        <p:attrNameLst>
                                          <p:attrName>style.visibility</p:attrName>
                                        </p:attrNameLst>
                                      </p:cBhvr>
                                      <p:to>
                                        <p:strVal val="visible"/>
                                      </p:to>
                                    </p:set>
                                    <p:animEffect transition="in" filter="wipe(up)">
                                      <p:cBhvr>
                                        <p:cTn id="27" dur="250"/>
                                        <p:tgtEl>
                                          <p:spTgt spid="2">
                                            <p:graphicEl>
                                              <a:dgm id="{5B98132C-8A5D-4ACC-BA73-69B11A176040}"/>
                                            </p:graphicEl>
                                          </p:spTgt>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2">
                                            <p:graphicEl>
                                              <a:dgm id="{2784FC46-8C43-42D9-8114-247A4269858B}"/>
                                            </p:graphicEl>
                                          </p:spTgt>
                                        </p:tgtEl>
                                        <p:attrNameLst>
                                          <p:attrName>style.visibility</p:attrName>
                                        </p:attrNameLst>
                                      </p:cBhvr>
                                      <p:to>
                                        <p:strVal val="visible"/>
                                      </p:to>
                                    </p:set>
                                    <p:animEffect transition="in" filter="wipe(up)">
                                      <p:cBhvr>
                                        <p:cTn id="31" dur="250"/>
                                        <p:tgtEl>
                                          <p:spTgt spid="2">
                                            <p:graphicEl>
                                              <a:dgm id="{2784FC46-8C43-42D9-8114-247A4269858B}"/>
                                            </p:graphicEl>
                                          </p:spTgt>
                                        </p:tgtEl>
                                      </p:cBhvr>
                                    </p:animEffect>
                                  </p:childTnLst>
                                </p:cTn>
                              </p:par>
                            </p:childTnLst>
                          </p:cTn>
                        </p:par>
                        <p:par>
                          <p:cTn id="32" fill="hold">
                            <p:stCondLst>
                              <p:cond delay="1750"/>
                            </p:stCondLst>
                            <p:childTnLst>
                              <p:par>
                                <p:cTn id="33" presetID="22" presetClass="entr" presetSubtype="1" fill="hold" grpId="0" nodeType="afterEffect">
                                  <p:stCondLst>
                                    <p:cond delay="0"/>
                                  </p:stCondLst>
                                  <p:childTnLst>
                                    <p:set>
                                      <p:cBhvr>
                                        <p:cTn id="34" dur="1" fill="hold">
                                          <p:stCondLst>
                                            <p:cond delay="0"/>
                                          </p:stCondLst>
                                        </p:cTn>
                                        <p:tgtEl>
                                          <p:spTgt spid="2">
                                            <p:graphicEl>
                                              <a:dgm id="{0A520B61-025F-4622-97CE-ECC47C1B61FE}"/>
                                            </p:graphicEl>
                                          </p:spTgt>
                                        </p:tgtEl>
                                        <p:attrNameLst>
                                          <p:attrName>style.visibility</p:attrName>
                                        </p:attrNameLst>
                                      </p:cBhvr>
                                      <p:to>
                                        <p:strVal val="visible"/>
                                      </p:to>
                                    </p:set>
                                    <p:animEffect transition="in" filter="wipe(up)">
                                      <p:cBhvr>
                                        <p:cTn id="35" dur="250"/>
                                        <p:tgtEl>
                                          <p:spTgt spid="2">
                                            <p:graphicEl>
                                              <a:dgm id="{0A520B61-025F-4622-97CE-ECC47C1B61FE}"/>
                                            </p:graphicEl>
                                          </p:spTgt>
                                        </p:tgtEl>
                                      </p:cBhvr>
                                    </p:animEffect>
                                  </p:childTnLst>
                                </p:cTn>
                              </p:par>
                            </p:childTnLst>
                          </p:cTn>
                        </p:par>
                        <p:par>
                          <p:cTn id="36" fill="hold">
                            <p:stCondLst>
                              <p:cond delay="2000"/>
                            </p:stCondLst>
                            <p:childTnLst>
                              <p:par>
                                <p:cTn id="37" presetID="22" presetClass="entr" presetSubtype="1" fill="hold" grpId="0" nodeType="afterEffect">
                                  <p:stCondLst>
                                    <p:cond delay="0"/>
                                  </p:stCondLst>
                                  <p:childTnLst>
                                    <p:set>
                                      <p:cBhvr>
                                        <p:cTn id="38" dur="1" fill="hold">
                                          <p:stCondLst>
                                            <p:cond delay="0"/>
                                          </p:stCondLst>
                                        </p:cTn>
                                        <p:tgtEl>
                                          <p:spTgt spid="2">
                                            <p:graphicEl>
                                              <a:dgm id="{5B496F9A-939E-435D-9D66-85CF980ADEC3}"/>
                                            </p:graphicEl>
                                          </p:spTgt>
                                        </p:tgtEl>
                                        <p:attrNameLst>
                                          <p:attrName>style.visibility</p:attrName>
                                        </p:attrNameLst>
                                      </p:cBhvr>
                                      <p:to>
                                        <p:strVal val="visible"/>
                                      </p:to>
                                    </p:set>
                                    <p:animEffect transition="in" filter="wipe(up)">
                                      <p:cBhvr>
                                        <p:cTn id="39" dur="250"/>
                                        <p:tgtEl>
                                          <p:spTgt spid="2">
                                            <p:graphicEl>
                                              <a:dgm id="{5B496F9A-939E-435D-9D66-85CF980ADEC3}"/>
                                            </p:graphicEl>
                                          </p:spTgt>
                                        </p:tgtEl>
                                      </p:cBhvr>
                                    </p:animEffect>
                                  </p:childTnLst>
                                </p:cTn>
                              </p:par>
                            </p:childTnLst>
                          </p:cTn>
                        </p:par>
                        <p:par>
                          <p:cTn id="40" fill="hold">
                            <p:stCondLst>
                              <p:cond delay="2250"/>
                            </p:stCondLst>
                            <p:childTnLst>
                              <p:par>
                                <p:cTn id="41" presetID="22" presetClass="entr" presetSubtype="1" fill="hold" grpId="0" nodeType="afterEffect">
                                  <p:stCondLst>
                                    <p:cond delay="0"/>
                                  </p:stCondLst>
                                  <p:childTnLst>
                                    <p:set>
                                      <p:cBhvr>
                                        <p:cTn id="42" dur="1" fill="hold">
                                          <p:stCondLst>
                                            <p:cond delay="0"/>
                                          </p:stCondLst>
                                        </p:cTn>
                                        <p:tgtEl>
                                          <p:spTgt spid="2">
                                            <p:graphicEl>
                                              <a:dgm id="{A4D408E2-5D47-4043-8CC9-B72F10FF01A3}"/>
                                            </p:graphicEl>
                                          </p:spTgt>
                                        </p:tgtEl>
                                        <p:attrNameLst>
                                          <p:attrName>style.visibility</p:attrName>
                                        </p:attrNameLst>
                                      </p:cBhvr>
                                      <p:to>
                                        <p:strVal val="visible"/>
                                      </p:to>
                                    </p:set>
                                    <p:animEffect transition="in" filter="wipe(up)">
                                      <p:cBhvr>
                                        <p:cTn id="43" dur="250"/>
                                        <p:tgtEl>
                                          <p:spTgt spid="2">
                                            <p:graphicEl>
                                              <a:dgm id="{A4D408E2-5D47-4043-8CC9-B72F10FF01A3}"/>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7">
                                            <p:graphicEl>
                                              <a:dgm id="{EF995415-DEC4-4D61-91BB-405B84C62C7B}"/>
                                            </p:graphicEl>
                                          </p:spTgt>
                                        </p:tgtEl>
                                        <p:attrNameLst>
                                          <p:attrName>style.visibility</p:attrName>
                                        </p:attrNameLst>
                                      </p:cBhvr>
                                      <p:to>
                                        <p:strVal val="visible"/>
                                      </p:to>
                                    </p:set>
                                    <p:animEffect transition="in" filter="wipe(up)">
                                      <p:cBhvr>
                                        <p:cTn id="48" dur="250"/>
                                        <p:tgtEl>
                                          <p:spTgt spid="37">
                                            <p:graphicEl>
                                              <a:dgm id="{EF995415-DEC4-4D61-91BB-405B84C62C7B}"/>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7">
                                            <p:graphicEl>
                                              <a:dgm id="{9343BDA1-39BB-465B-904F-1518F999B6F5}"/>
                                            </p:graphicEl>
                                          </p:spTgt>
                                        </p:tgtEl>
                                        <p:attrNameLst>
                                          <p:attrName>style.visibility</p:attrName>
                                        </p:attrNameLst>
                                      </p:cBhvr>
                                      <p:to>
                                        <p:strVal val="visible"/>
                                      </p:to>
                                    </p:set>
                                    <p:animEffect transition="in" filter="wipe(up)">
                                      <p:cBhvr>
                                        <p:cTn id="53" dur="250"/>
                                        <p:tgtEl>
                                          <p:spTgt spid="37">
                                            <p:graphicEl>
                                              <a:dgm id="{9343BDA1-39BB-465B-904F-1518F999B6F5}"/>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7">
                                            <p:graphicEl>
                                              <a:dgm id="{07A168AE-032E-4FBB-BD38-CAA6861E3C22}"/>
                                            </p:graphicEl>
                                          </p:spTgt>
                                        </p:tgtEl>
                                        <p:attrNameLst>
                                          <p:attrName>style.visibility</p:attrName>
                                        </p:attrNameLst>
                                      </p:cBhvr>
                                      <p:to>
                                        <p:strVal val="visible"/>
                                      </p:to>
                                    </p:set>
                                    <p:animEffect transition="in" filter="wipe(up)">
                                      <p:cBhvr>
                                        <p:cTn id="58" dur="250"/>
                                        <p:tgtEl>
                                          <p:spTgt spid="37">
                                            <p:graphicEl>
                                              <a:dgm id="{07A168AE-032E-4FBB-BD38-CAA6861E3C22}"/>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7">
                                            <p:graphicEl>
                                              <a:dgm id="{7549B2FC-594E-4359-B1D0-6BDEAE2B78A6}"/>
                                            </p:graphicEl>
                                          </p:spTgt>
                                        </p:tgtEl>
                                        <p:attrNameLst>
                                          <p:attrName>style.visibility</p:attrName>
                                        </p:attrNameLst>
                                      </p:cBhvr>
                                      <p:to>
                                        <p:strVal val="visible"/>
                                      </p:to>
                                    </p:set>
                                    <p:animEffect transition="in" filter="wipe(up)">
                                      <p:cBhvr>
                                        <p:cTn id="63" dur="250"/>
                                        <p:tgtEl>
                                          <p:spTgt spid="37">
                                            <p:graphicEl>
                                              <a:dgm id="{7549B2FC-594E-4359-B1D0-6BDEAE2B78A6}"/>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37">
                                            <p:graphicEl>
                                              <a:dgm id="{938A9D39-1A4C-46E1-BCF2-3FBEF0112A48}"/>
                                            </p:graphicEl>
                                          </p:spTgt>
                                        </p:tgtEl>
                                        <p:attrNameLst>
                                          <p:attrName>style.visibility</p:attrName>
                                        </p:attrNameLst>
                                      </p:cBhvr>
                                      <p:to>
                                        <p:strVal val="visible"/>
                                      </p:to>
                                    </p:set>
                                    <p:animEffect transition="in" filter="wipe(up)">
                                      <p:cBhvr>
                                        <p:cTn id="68" dur="250"/>
                                        <p:tgtEl>
                                          <p:spTgt spid="37">
                                            <p:graphicEl>
                                              <a:dgm id="{938A9D39-1A4C-46E1-BCF2-3FBEF0112A48}"/>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37">
                                            <p:graphicEl>
                                              <a:dgm id="{FB177F65-4CB3-41B6-821C-7EF8DA1D3D91}"/>
                                            </p:graphicEl>
                                          </p:spTgt>
                                        </p:tgtEl>
                                        <p:attrNameLst>
                                          <p:attrName>style.visibility</p:attrName>
                                        </p:attrNameLst>
                                      </p:cBhvr>
                                      <p:to>
                                        <p:strVal val="visible"/>
                                      </p:to>
                                    </p:set>
                                    <p:animEffect transition="in" filter="wipe(up)">
                                      <p:cBhvr>
                                        <p:cTn id="73" dur="250"/>
                                        <p:tgtEl>
                                          <p:spTgt spid="37">
                                            <p:graphicEl>
                                              <a:dgm id="{FB177F65-4CB3-41B6-821C-7EF8DA1D3D91}"/>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37">
                                            <p:graphicEl>
                                              <a:dgm id="{E9D6CAB5-76B2-487C-B85A-9AD36C201BC5}"/>
                                            </p:graphicEl>
                                          </p:spTgt>
                                        </p:tgtEl>
                                        <p:attrNameLst>
                                          <p:attrName>style.visibility</p:attrName>
                                        </p:attrNameLst>
                                      </p:cBhvr>
                                      <p:to>
                                        <p:strVal val="visible"/>
                                      </p:to>
                                    </p:set>
                                    <p:animEffect transition="in" filter="wipe(up)">
                                      <p:cBhvr>
                                        <p:cTn id="78" dur="250"/>
                                        <p:tgtEl>
                                          <p:spTgt spid="37">
                                            <p:graphicEl>
                                              <a:dgm id="{E9D6CAB5-76B2-487C-B85A-9AD36C201BC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7">
                                            <p:graphicEl>
                                              <a:dgm id="{D00CA696-A33B-4667-814B-615BECB5C57A}"/>
                                            </p:graphicEl>
                                          </p:spTgt>
                                        </p:tgtEl>
                                        <p:attrNameLst>
                                          <p:attrName>style.visibility</p:attrName>
                                        </p:attrNameLst>
                                      </p:cBhvr>
                                      <p:to>
                                        <p:strVal val="visible"/>
                                      </p:to>
                                    </p:set>
                                    <p:animEffect transition="in" filter="wipe(up)">
                                      <p:cBhvr>
                                        <p:cTn id="83" dur="250"/>
                                        <p:tgtEl>
                                          <p:spTgt spid="37">
                                            <p:graphicEl>
                                              <a:dgm id="{D00CA696-A33B-4667-814B-615BECB5C57A}"/>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7">
                                            <p:graphicEl>
                                              <a:dgm id="{A5355729-911A-48B6-8532-566F9D9898AB}"/>
                                            </p:graphicEl>
                                          </p:spTgt>
                                        </p:tgtEl>
                                        <p:attrNameLst>
                                          <p:attrName>style.visibility</p:attrName>
                                        </p:attrNameLst>
                                      </p:cBhvr>
                                      <p:to>
                                        <p:strVal val="visible"/>
                                      </p:to>
                                    </p:set>
                                    <p:animEffect transition="in" filter="wipe(up)">
                                      <p:cBhvr>
                                        <p:cTn id="88" dur="250"/>
                                        <p:tgtEl>
                                          <p:spTgt spid="37">
                                            <p:graphicEl>
                                              <a:dgm id="{A5355729-911A-48B6-8532-566F9D9898A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37">
                                            <p:graphicEl>
                                              <a:dgm id="{A9C1BA11-A140-4136-8BC9-F1A3202600BE}"/>
                                            </p:graphicEl>
                                          </p:spTgt>
                                        </p:tgtEl>
                                        <p:attrNameLst>
                                          <p:attrName>style.visibility</p:attrName>
                                        </p:attrNameLst>
                                      </p:cBhvr>
                                      <p:to>
                                        <p:strVal val="visible"/>
                                      </p:to>
                                    </p:set>
                                    <p:animEffect transition="in" filter="wipe(up)">
                                      <p:cBhvr>
                                        <p:cTn id="93" dur="250"/>
                                        <p:tgtEl>
                                          <p:spTgt spid="37">
                                            <p:graphicEl>
                                              <a:dgm id="{A9C1BA11-A140-4136-8BC9-F1A3202600BE}"/>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37">
                                            <p:graphicEl>
                                              <a:dgm id="{29C4770E-6213-4599-A562-D5DA027189B6}"/>
                                            </p:graphicEl>
                                          </p:spTgt>
                                        </p:tgtEl>
                                        <p:attrNameLst>
                                          <p:attrName>style.visibility</p:attrName>
                                        </p:attrNameLst>
                                      </p:cBhvr>
                                      <p:to>
                                        <p:strVal val="visible"/>
                                      </p:to>
                                    </p:set>
                                    <p:animEffect transition="in" filter="wipe(up)">
                                      <p:cBhvr>
                                        <p:cTn id="98" dur="250"/>
                                        <p:tgtEl>
                                          <p:spTgt spid="37">
                                            <p:graphicEl>
                                              <a:dgm id="{29C4770E-6213-4599-A562-D5DA027189B6}"/>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37">
                                            <p:graphicEl>
                                              <a:dgm id="{B3FD23F2-6188-41EE-AB9A-388DE83D0AA1}"/>
                                            </p:graphicEl>
                                          </p:spTgt>
                                        </p:tgtEl>
                                        <p:attrNameLst>
                                          <p:attrName>style.visibility</p:attrName>
                                        </p:attrNameLst>
                                      </p:cBhvr>
                                      <p:to>
                                        <p:strVal val="visible"/>
                                      </p:to>
                                    </p:set>
                                    <p:animEffect transition="in" filter="wipe(up)">
                                      <p:cBhvr>
                                        <p:cTn id="103" dur="250"/>
                                        <p:tgtEl>
                                          <p:spTgt spid="37">
                                            <p:graphicEl>
                                              <a:dgm id="{B3FD23F2-6188-41EE-AB9A-388DE83D0AA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p:bldSub>
          <a:bldDgm bld="one"/>
        </p:bldSub>
      </p:bldGraphic>
      <p:bldGraphic spid="2" grpId="0">
        <p:bldSub>
          <a:bldDgm bld="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590165"/>
            <a:ext cx="12191535" cy="3508653"/>
          </a:xfrm>
          <a:prstGeom prst="rect">
            <a:avLst/>
          </a:prstGeom>
        </p:spPr>
        <p:txBody>
          <a:bodyPr wrap="square">
            <a:spAutoFit/>
          </a:bodyPr>
          <a:lstStyle/>
          <a:p>
            <a:pPr algn="ctr" defTabSz="914364">
              <a:defRPr/>
            </a:pPr>
            <a:r>
              <a:rPr lang="zh-CN" altLang="en-US" sz="6600" dirty="0" smtClean="0">
                <a:solidFill>
                  <a:srgbClr val="FFFEFF"/>
                </a:solidFill>
                <a:latin typeface="华文楷体" panose="02010600040101010101" pitchFamily="2" charset="-122"/>
                <a:ea typeface="华文楷体" panose="02010600040101010101" pitchFamily="2" charset="-122"/>
              </a:rPr>
              <a:t>结论</a:t>
            </a:r>
            <a:endParaRPr lang="en-US" altLang="zh-CN" sz="6600" dirty="0" smtClean="0">
              <a:solidFill>
                <a:srgbClr val="FFFEFF"/>
              </a:solidFill>
              <a:latin typeface="华文楷体" panose="02010600040101010101" pitchFamily="2" charset="-122"/>
              <a:ea typeface="华文楷体" panose="02010600040101010101" pitchFamily="2" charset="-122"/>
            </a:endParaRPr>
          </a:p>
          <a:p>
            <a:pPr algn="ctr" defTabSz="914364">
              <a:defRPr/>
            </a:pPr>
            <a:endParaRPr lang="en-US" altLang="zh-CN" sz="2400" dirty="0" smtClean="0">
              <a:solidFill>
                <a:srgbClr val="FFFEFF"/>
              </a:solidFill>
              <a:latin typeface="华文楷体" panose="02010600040101010101" pitchFamily="2" charset="-122"/>
              <a:ea typeface="华文楷体" panose="02010600040101010101" pitchFamily="2" charset="-122"/>
            </a:endParaRPr>
          </a:p>
          <a:p>
            <a:pPr algn="ctr" defTabSz="914364">
              <a:defRPr/>
            </a:pPr>
            <a:r>
              <a:rPr lang="zh-CN" altLang="en-US" sz="4400" b="1" dirty="0" smtClean="0">
                <a:solidFill>
                  <a:schemeClr val="bg1">
                    <a:lumMod val="95000"/>
                  </a:schemeClr>
                </a:solidFill>
                <a:latin typeface="黑体" panose="02010609060101010101" pitchFamily="49" charset="-122"/>
                <a:ea typeface="黑体" panose="02010609060101010101" pitchFamily="49" charset="-122"/>
              </a:rPr>
              <a:t>统一管理的微</a:t>
            </a:r>
            <a:r>
              <a:rPr lang="zh-CN" altLang="en-US" sz="4400" b="1" dirty="0">
                <a:solidFill>
                  <a:schemeClr val="bg1">
                    <a:lumMod val="95000"/>
                  </a:schemeClr>
                </a:solidFill>
                <a:latin typeface="黑体" panose="02010609060101010101" pitchFamily="49" charset="-122"/>
                <a:ea typeface="黑体" panose="02010609060101010101" pitchFamily="49" charset="-122"/>
              </a:rPr>
              <a:t>服务</a:t>
            </a:r>
            <a:r>
              <a:rPr lang="zh-CN" altLang="en-US" sz="4400" b="1" dirty="0" smtClean="0">
                <a:solidFill>
                  <a:schemeClr val="bg1">
                    <a:lumMod val="95000"/>
                  </a:schemeClr>
                </a:solidFill>
                <a:latin typeface="黑体" panose="02010609060101010101" pitchFamily="49" charset="-122"/>
                <a:ea typeface="黑体" panose="02010609060101010101" pitchFamily="49" charset="-122"/>
              </a:rPr>
              <a:t>架构平台</a:t>
            </a:r>
            <a:endParaRPr lang="en-US" altLang="zh-CN" sz="4400" b="1" dirty="0" smtClean="0">
              <a:solidFill>
                <a:schemeClr val="bg1">
                  <a:lumMod val="95000"/>
                </a:schemeClr>
              </a:solidFill>
              <a:latin typeface="黑体" panose="02010609060101010101" pitchFamily="49" charset="-122"/>
              <a:ea typeface="黑体" panose="02010609060101010101" pitchFamily="49" charset="-122"/>
            </a:endParaRPr>
          </a:p>
          <a:p>
            <a:pPr algn="ctr" defTabSz="914364">
              <a:defRPr/>
            </a:pPr>
            <a:r>
              <a:rPr lang="zh-CN" altLang="en-US" sz="4400" b="1" dirty="0" smtClean="0">
                <a:solidFill>
                  <a:schemeClr val="bg1">
                    <a:lumMod val="95000"/>
                  </a:schemeClr>
                </a:solidFill>
                <a:latin typeface="黑体" panose="02010609060101010101" pitchFamily="49" charset="-122"/>
                <a:ea typeface="黑体" panose="02010609060101010101" pitchFamily="49" charset="-122"/>
              </a:rPr>
              <a:t>数据驱动的智慧应用</a:t>
            </a:r>
            <a:endParaRPr lang="en-US" altLang="zh-CN" sz="4400" b="1" dirty="0" smtClean="0">
              <a:solidFill>
                <a:schemeClr val="bg1">
                  <a:lumMod val="95000"/>
                </a:schemeClr>
              </a:solidFill>
              <a:latin typeface="黑体" panose="02010609060101010101" pitchFamily="49" charset="-122"/>
              <a:ea typeface="黑体" panose="02010609060101010101" pitchFamily="49" charset="-122"/>
            </a:endParaRPr>
          </a:p>
          <a:p>
            <a:pPr algn="ctr" defTabSz="914364">
              <a:defRPr/>
            </a:pPr>
            <a:r>
              <a:rPr lang="zh-CN" altLang="en-US" sz="4400" b="1" dirty="0" smtClean="0">
                <a:solidFill>
                  <a:schemeClr val="bg1">
                    <a:lumMod val="95000"/>
                  </a:schemeClr>
                </a:solidFill>
                <a:latin typeface="黑体" panose="02010609060101010101" pitchFamily="49" charset="-122"/>
                <a:ea typeface="黑体" panose="02010609060101010101" pitchFamily="49" charset="-122"/>
              </a:rPr>
              <a:t>即</a:t>
            </a:r>
            <a:r>
              <a:rPr lang="zh-CN" altLang="en-US" sz="4400" b="1" dirty="0">
                <a:solidFill>
                  <a:schemeClr val="bg1">
                    <a:lumMod val="95000"/>
                  </a:schemeClr>
                </a:solidFill>
                <a:latin typeface="黑体" panose="02010609060101010101" pitchFamily="49" charset="-122"/>
                <a:ea typeface="黑体" panose="02010609060101010101" pitchFamily="49" charset="-122"/>
              </a:rPr>
              <a:t>开即</a:t>
            </a:r>
            <a:r>
              <a:rPr lang="zh-CN" altLang="en-US" sz="4400" b="1" dirty="0" smtClean="0">
                <a:solidFill>
                  <a:schemeClr val="bg1">
                    <a:lumMod val="95000"/>
                  </a:schemeClr>
                </a:solidFill>
                <a:latin typeface="黑体" panose="02010609060101010101" pitchFamily="49" charset="-122"/>
                <a:ea typeface="黑体" panose="02010609060101010101" pitchFamily="49" charset="-122"/>
              </a:rPr>
              <a:t>用的全</a:t>
            </a:r>
            <a:r>
              <a:rPr lang="zh-CN" altLang="en-US" sz="4400" b="1" dirty="0">
                <a:solidFill>
                  <a:schemeClr val="bg1">
                    <a:lumMod val="95000"/>
                  </a:schemeClr>
                </a:solidFill>
                <a:latin typeface="黑体" panose="02010609060101010101" pitchFamily="49" charset="-122"/>
                <a:ea typeface="黑体" panose="02010609060101010101" pitchFamily="49" charset="-122"/>
              </a:rPr>
              <a:t>终端</a:t>
            </a:r>
            <a:r>
              <a:rPr lang="zh-CN" altLang="en-US" sz="4400" b="1" dirty="0" smtClean="0">
                <a:solidFill>
                  <a:schemeClr val="bg1">
                    <a:lumMod val="95000"/>
                  </a:schemeClr>
                </a:solidFill>
                <a:latin typeface="黑体" panose="02010609060101010101" pitchFamily="49" charset="-122"/>
                <a:ea typeface="黑体" panose="02010609060101010101" pitchFamily="49" charset="-122"/>
              </a:rPr>
              <a:t>部署</a:t>
            </a:r>
            <a:endParaRPr lang="en-US" altLang="zh-CN" sz="4400" b="1" dirty="0">
              <a:solidFill>
                <a:schemeClr val="bg1">
                  <a:lumMod val="95000"/>
                </a:schemeClr>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094964563"/>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255744" y="-411256"/>
            <a:ext cx="7680510" cy="7680510"/>
            <a:chOff x="2255744" y="-411256"/>
            <a:chExt cx="7680510" cy="7680510"/>
          </a:xfrm>
        </p:grpSpPr>
        <p:sp>
          <p:nvSpPr>
            <p:cNvPr id="6" name="椭圆 5"/>
            <p:cNvSpPr/>
            <p:nvPr/>
          </p:nvSpPr>
          <p:spPr>
            <a:xfrm>
              <a:off x="4234057" y="1567057"/>
              <a:ext cx="3723884" cy="3723884"/>
            </a:xfrm>
            <a:prstGeom prst="ellipse">
              <a:avLst/>
            </a:prstGeom>
            <a:noFill/>
            <a:ln>
              <a:gradFill>
                <a:gsLst>
                  <a:gs pos="0">
                    <a:srgbClr val="66FFCC">
                      <a:alpha val="0"/>
                    </a:srgbClr>
                  </a:gs>
                  <a:gs pos="50000">
                    <a:srgbClr val="66FFCC"/>
                  </a:gs>
                  <a:gs pos="100000">
                    <a:srgbClr val="66FFCC">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4" name="椭圆 13"/>
            <p:cNvSpPr/>
            <p:nvPr/>
          </p:nvSpPr>
          <p:spPr>
            <a:xfrm>
              <a:off x="3338893" y="671893"/>
              <a:ext cx="5514212" cy="5514212"/>
            </a:xfrm>
            <a:prstGeom prst="ellipse">
              <a:avLst/>
            </a:prstGeom>
            <a:noFill/>
            <a:ln>
              <a:gradFill>
                <a:gsLst>
                  <a:gs pos="0">
                    <a:srgbClr val="66FFCC">
                      <a:alpha val="0"/>
                    </a:srgbClr>
                  </a:gs>
                  <a:gs pos="50000">
                    <a:srgbClr val="66FFCC">
                      <a:alpha val="50000"/>
                    </a:srgbClr>
                  </a:gs>
                  <a:gs pos="100000">
                    <a:srgbClr val="66FFCC">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5" name="椭圆 14"/>
            <p:cNvSpPr/>
            <p:nvPr/>
          </p:nvSpPr>
          <p:spPr>
            <a:xfrm>
              <a:off x="2255744" y="-411256"/>
              <a:ext cx="7680510" cy="7680510"/>
            </a:xfrm>
            <a:prstGeom prst="ellipse">
              <a:avLst/>
            </a:prstGeom>
            <a:noFill/>
            <a:ln>
              <a:gradFill>
                <a:gsLst>
                  <a:gs pos="0">
                    <a:srgbClr val="66FFCC">
                      <a:alpha val="0"/>
                    </a:srgbClr>
                  </a:gs>
                  <a:gs pos="50000">
                    <a:srgbClr val="66FFCC">
                      <a:alpha val="30000"/>
                    </a:srgbClr>
                  </a:gs>
                  <a:gs pos="100000">
                    <a:srgbClr val="66FFCC">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grpSp>
        <p:nvGrpSpPr>
          <p:cNvPr id="45" name="组合 44"/>
          <p:cNvGrpSpPr/>
          <p:nvPr/>
        </p:nvGrpSpPr>
        <p:grpSpPr>
          <a:xfrm>
            <a:off x="3038048" y="688022"/>
            <a:ext cx="6658708" cy="801957"/>
            <a:chOff x="3038048" y="688022"/>
            <a:chExt cx="6658708" cy="801957"/>
          </a:xfrm>
        </p:grpSpPr>
        <p:sp>
          <p:nvSpPr>
            <p:cNvPr id="46" name="矩形 45"/>
            <p:cNvSpPr/>
            <p:nvPr/>
          </p:nvSpPr>
          <p:spPr>
            <a:xfrm>
              <a:off x="3038048" y="688022"/>
              <a:ext cx="6658708" cy="646331"/>
            </a:xfrm>
            <a:prstGeom prst="rect">
              <a:avLst/>
            </a:prstGeom>
          </p:spPr>
          <p:txBody>
            <a:bodyPr wrap="square">
              <a:spAutoFit/>
            </a:bodyPr>
            <a:lstStyle/>
            <a:p>
              <a:pPr algn="ctr"/>
              <a:r>
                <a:rPr lang="zh-CN" altLang="en-US" sz="36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现代图书馆发展进入新时代</a:t>
              </a:r>
              <a:endParaRPr lang="zh-CN" altLang="en-US" sz="36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47" name="直接连接符 46"/>
            <p:cNvCxnSpPr/>
            <p:nvPr/>
          </p:nvCxnSpPr>
          <p:spPr>
            <a:xfrm>
              <a:off x="3151184" y="1489979"/>
              <a:ext cx="5889633" cy="0"/>
            </a:xfrm>
            <a:prstGeom prst="line">
              <a:avLst/>
            </a:prstGeom>
            <a:ln w="9525">
              <a:gradFill flip="none" rotWithShape="1">
                <a:gsLst>
                  <a:gs pos="0">
                    <a:schemeClr val="accent1">
                      <a:lumMod val="5000"/>
                      <a:lumOff val="95000"/>
                    </a:schemeClr>
                  </a:gs>
                  <a:gs pos="100000">
                    <a:schemeClr val="bg1">
                      <a:alpha val="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pic>
        <p:nvPicPr>
          <p:cNvPr id="49" name="图片 48"/>
          <p:cNvPicPr>
            <a:picLocks noChangeAspect="1"/>
          </p:cNvPicPr>
          <p:nvPr/>
        </p:nvPicPr>
        <p:blipFill>
          <a:blip r:embed="rId2"/>
          <a:stretch>
            <a:fillRect/>
          </a:stretch>
        </p:blipFill>
        <p:spPr>
          <a:xfrm>
            <a:off x="3660129" y="1645606"/>
            <a:ext cx="5184465" cy="4767729"/>
          </a:xfrm>
          <a:prstGeom prst="rect">
            <a:avLst/>
          </a:prstGeom>
        </p:spPr>
      </p:pic>
      <p:pic>
        <p:nvPicPr>
          <p:cNvPr id="50" name="图片 49"/>
          <p:cNvPicPr>
            <a:picLocks noChangeAspect="1"/>
          </p:cNvPicPr>
          <p:nvPr/>
        </p:nvPicPr>
        <p:blipFill>
          <a:blip r:embed="rId3"/>
          <a:stretch>
            <a:fillRect/>
          </a:stretch>
        </p:blipFill>
        <p:spPr>
          <a:xfrm>
            <a:off x="4334020" y="2831001"/>
            <a:ext cx="3836685" cy="3582334"/>
          </a:xfrm>
          <a:prstGeom prst="rect">
            <a:avLst/>
          </a:prstGeom>
        </p:spPr>
      </p:pic>
      <p:pic>
        <p:nvPicPr>
          <p:cNvPr id="51" name="图片 50"/>
          <p:cNvPicPr>
            <a:picLocks noChangeAspect="1"/>
          </p:cNvPicPr>
          <p:nvPr/>
        </p:nvPicPr>
        <p:blipFill>
          <a:blip r:embed="rId4">
            <a:extLst/>
          </a:blip>
          <a:stretch>
            <a:fillRect/>
          </a:stretch>
        </p:blipFill>
        <p:spPr>
          <a:xfrm>
            <a:off x="5060514" y="4013884"/>
            <a:ext cx="2488902" cy="2405655"/>
          </a:xfrm>
          <a:prstGeom prst="rect">
            <a:avLst/>
          </a:prstGeom>
        </p:spPr>
      </p:pic>
      <p:sp>
        <p:nvSpPr>
          <p:cNvPr id="2" name="右箭头 1"/>
          <p:cNvSpPr/>
          <p:nvPr/>
        </p:nvSpPr>
        <p:spPr>
          <a:xfrm>
            <a:off x="2010198" y="5134994"/>
            <a:ext cx="3099939" cy="890367"/>
          </a:xfrm>
          <a:prstGeom prst="rightArrow">
            <a:avLst>
              <a:gd name="adj1" fmla="val 64173"/>
              <a:gd name="adj2" fmla="val 4468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0000"/>
                </a:solidFill>
              </a:rPr>
              <a:t>第一代图书馆</a:t>
            </a:r>
          </a:p>
        </p:txBody>
      </p:sp>
      <p:sp>
        <p:nvSpPr>
          <p:cNvPr id="13" name="右箭头 12"/>
          <p:cNvSpPr/>
          <p:nvPr/>
        </p:nvSpPr>
        <p:spPr>
          <a:xfrm>
            <a:off x="1238730" y="3717409"/>
            <a:ext cx="3099939" cy="890367"/>
          </a:xfrm>
          <a:prstGeom prst="rightArrow">
            <a:avLst>
              <a:gd name="adj1" fmla="val 64173"/>
              <a:gd name="adj2" fmla="val 4468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FF0000"/>
                </a:solidFill>
              </a:rPr>
              <a:t>第二代图书馆</a:t>
            </a:r>
          </a:p>
        </p:txBody>
      </p:sp>
      <p:sp>
        <p:nvSpPr>
          <p:cNvPr id="16" name="右箭头 15"/>
          <p:cNvSpPr/>
          <p:nvPr/>
        </p:nvSpPr>
        <p:spPr>
          <a:xfrm>
            <a:off x="1046369" y="2189076"/>
            <a:ext cx="3099939" cy="890367"/>
          </a:xfrm>
          <a:prstGeom prst="rightArrow">
            <a:avLst>
              <a:gd name="adj1" fmla="val 64173"/>
              <a:gd name="adj2" fmla="val 4468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FF0000"/>
                </a:solidFill>
              </a:rPr>
              <a:t>第三代图书馆！</a:t>
            </a:r>
            <a:endParaRPr lang="zh-CN" altLang="en-US" sz="2400" b="1" dirty="0">
              <a:solidFill>
                <a:srgbClr val="FF0000"/>
              </a:solidFill>
            </a:endParaRPr>
          </a:p>
        </p:txBody>
      </p:sp>
      <p:sp>
        <p:nvSpPr>
          <p:cNvPr id="3" name="虚尾箭头 2"/>
          <p:cNvSpPr/>
          <p:nvPr/>
        </p:nvSpPr>
        <p:spPr>
          <a:xfrm>
            <a:off x="7599874" y="4953130"/>
            <a:ext cx="2897965" cy="122450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FF0000"/>
                </a:solidFill>
              </a:rPr>
              <a:t>纸质资源</a:t>
            </a:r>
            <a:endParaRPr lang="zh-CN" altLang="en-US" sz="2400" b="1" dirty="0">
              <a:solidFill>
                <a:srgbClr val="FF0000"/>
              </a:solidFill>
            </a:endParaRPr>
          </a:p>
        </p:txBody>
      </p:sp>
      <p:sp>
        <p:nvSpPr>
          <p:cNvPr id="17" name="虚尾箭头 16"/>
          <p:cNvSpPr/>
          <p:nvPr/>
        </p:nvSpPr>
        <p:spPr>
          <a:xfrm>
            <a:off x="8161566" y="3550340"/>
            <a:ext cx="2897965" cy="122450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FF0000"/>
                </a:solidFill>
              </a:rPr>
              <a:t>数字资源</a:t>
            </a:r>
            <a:endParaRPr lang="zh-CN" altLang="en-US" sz="2400" b="1" dirty="0">
              <a:solidFill>
                <a:srgbClr val="FF0000"/>
              </a:solidFill>
            </a:endParaRPr>
          </a:p>
        </p:txBody>
      </p:sp>
      <p:sp>
        <p:nvSpPr>
          <p:cNvPr id="18" name="虚尾箭头 17"/>
          <p:cNvSpPr/>
          <p:nvPr/>
        </p:nvSpPr>
        <p:spPr>
          <a:xfrm>
            <a:off x="8575020" y="2082169"/>
            <a:ext cx="2897965" cy="1224504"/>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FF0000"/>
                </a:solidFill>
              </a:rPr>
              <a:t>数据资源</a:t>
            </a:r>
            <a:endParaRPr lang="zh-CN" altLang="en-US" sz="2400" b="1" dirty="0">
              <a:solidFill>
                <a:srgbClr val="FF0000"/>
              </a:solidFill>
            </a:endParaRPr>
          </a:p>
        </p:txBody>
      </p:sp>
    </p:spTree>
    <p:extLst>
      <p:ext uri="{BB962C8B-B14F-4D97-AF65-F5344CB8AC3E}">
        <p14:creationId xmlns:p14="http://schemas.microsoft.com/office/powerpoint/2010/main" val="3464636965"/>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down)">
                                      <p:cBhvr>
                                        <p:cTn id="13" dur="1500"/>
                                        <p:tgtEl>
                                          <p:spTgt spid="51"/>
                                        </p:tgtEl>
                                      </p:cBhvr>
                                    </p:animEffect>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22" presetClass="entr" presetSubtype="8" fill="hold" grpId="0" nodeType="after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75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1500"/>
                                        <p:tgtEl>
                                          <p:spTgt spid="50"/>
                                        </p:tgtEl>
                                      </p:cBhvr>
                                    </p:animEffect>
                                  </p:childTnLst>
                                </p:cTn>
                              </p:par>
                            </p:childTnLst>
                          </p:cTn>
                        </p:par>
                        <p:par>
                          <p:cTn id="28" fill="hold">
                            <p:stCondLst>
                              <p:cond delay="1500"/>
                            </p:stCondLst>
                            <p:childTnLst>
                              <p:par>
                                <p:cTn id="29" presetID="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8" fill="hold" grpId="0" nodeType="afterEffect">
                                  <p:stCondLst>
                                    <p:cond delay="25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75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down)">
                                      <p:cBhvr>
                                        <p:cTn id="41" dur="1500"/>
                                        <p:tgtEl>
                                          <p:spTgt spid="49"/>
                                        </p:tgtEl>
                                      </p:cBhvr>
                                    </p:animEffect>
                                  </p:childTnLst>
                                </p:cTn>
                              </p:par>
                            </p:childTnLst>
                          </p:cTn>
                        </p:par>
                        <p:par>
                          <p:cTn id="42" fill="hold">
                            <p:stCondLst>
                              <p:cond delay="1500"/>
                            </p:stCondLst>
                            <p:childTnLst>
                              <p:par>
                                <p:cTn id="43" presetID="2" presetClass="entr" presetSubtype="8" repeatCount="300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750" fill="hold"/>
                                        <p:tgtEl>
                                          <p:spTgt spid="16"/>
                                        </p:tgtEl>
                                        <p:attrNameLst>
                                          <p:attrName>ppt_x</p:attrName>
                                        </p:attrNameLst>
                                      </p:cBhvr>
                                      <p:tavLst>
                                        <p:tav tm="0">
                                          <p:val>
                                            <p:strVal val="0-#ppt_w/2"/>
                                          </p:val>
                                        </p:tav>
                                        <p:tav tm="100000">
                                          <p:val>
                                            <p:strVal val="#ppt_x"/>
                                          </p:val>
                                        </p:tav>
                                      </p:tavLst>
                                    </p:anim>
                                    <p:anim calcmode="lin" valueType="num">
                                      <p:cBhvr additive="base">
                                        <p:cTn id="46" dur="750" fill="hold"/>
                                        <p:tgtEl>
                                          <p:spTgt spid="16"/>
                                        </p:tgtEl>
                                        <p:attrNameLst>
                                          <p:attrName>ppt_y</p:attrName>
                                        </p:attrNameLst>
                                      </p:cBhvr>
                                      <p:tavLst>
                                        <p:tav tm="0">
                                          <p:val>
                                            <p:strVal val="#ppt_y"/>
                                          </p:val>
                                        </p:tav>
                                        <p:tav tm="100000">
                                          <p:val>
                                            <p:strVal val="#ppt_y"/>
                                          </p:val>
                                        </p:tav>
                                      </p:tavLst>
                                    </p:anim>
                                  </p:childTnLst>
                                </p:cTn>
                              </p:par>
                            </p:childTnLst>
                          </p:cTn>
                        </p:par>
                        <p:par>
                          <p:cTn id="47" fill="hold">
                            <p:stCondLst>
                              <p:cond delay="3750"/>
                            </p:stCondLst>
                            <p:childTnLst>
                              <p:par>
                                <p:cTn id="48" presetID="22" presetClass="entr" presetSubtype="8" repeatCount="3000" fill="hold" grpId="0" nodeType="afterEffect">
                                  <p:stCondLst>
                                    <p:cond delay="25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6" grpId="0" animBg="1"/>
      <p:bldP spid="3" grpId="0" animBg="1"/>
      <p:bldP spid="17"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82351" y="1194853"/>
            <a:ext cx="10245012" cy="3416320"/>
            <a:chOff x="1330829" y="1320195"/>
            <a:chExt cx="8844519" cy="3416320"/>
          </a:xfrm>
        </p:grpSpPr>
        <p:sp>
          <p:nvSpPr>
            <p:cNvPr id="19" name="文本框 18"/>
            <p:cNvSpPr txBox="1"/>
            <p:nvPr/>
          </p:nvSpPr>
          <p:spPr>
            <a:xfrm>
              <a:off x="1330829" y="1320195"/>
              <a:ext cx="8844519" cy="3416320"/>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pPr>
                <a:lnSpc>
                  <a:spcPct val="150000"/>
                </a:lnSpc>
              </a:pPr>
              <a:r>
                <a:rPr lang="zh-CN" altLang="en-US"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智慧图书馆</a:t>
              </a:r>
              <a:endParaRPr lang="en-US" altLang="zh-CN"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a:p>
              <a:pPr>
                <a:lnSpc>
                  <a:spcPct val="150000"/>
                </a:lnSpc>
              </a:pPr>
              <a:r>
                <a:rPr lang="zh-CN" altLang="en-US"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一个懂您心思的图书馆！</a:t>
              </a:r>
              <a:endParaRPr lang="zh-CN" altLang="en-US"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9" name="直接连接符 8"/>
            <p:cNvCxnSpPr/>
            <p:nvPr/>
          </p:nvCxnSpPr>
          <p:spPr>
            <a:xfrm>
              <a:off x="2016652" y="4082361"/>
              <a:ext cx="8158696" cy="0"/>
            </a:xfrm>
            <a:prstGeom prst="line">
              <a:avLst/>
            </a:prstGeom>
            <a:ln>
              <a:gradFill flip="none" rotWithShape="1">
                <a:gsLst>
                  <a:gs pos="0">
                    <a:schemeClr val="accent1">
                      <a:lumMod val="5000"/>
                      <a:lumOff val="95000"/>
                    </a:schemeClr>
                  </a:gs>
                  <a:gs pos="100000">
                    <a:schemeClr val="bg1">
                      <a:alpha val="3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647624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68174" y="2510469"/>
            <a:ext cx="8399556" cy="1916574"/>
            <a:chOff x="2016652" y="2635811"/>
            <a:chExt cx="8399556" cy="1916574"/>
          </a:xfrm>
        </p:grpSpPr>
        <p:sp>
          <p:nvSpPr>
            <p:cNvPr id="19" name="文本框 18"/>
            <p:cNvSpPr txBox="1"/>
            <p:nvPr/>
          </p:nvSpPr>
          <p:spPr>
            <a:xfrm>
              <a:off x="3098799" y="2635811"/>
              <a:ext cx="7317409" cy="1446550"/>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8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谢谢您的垂听！</a:t>
              </a:r>
              <a:endParaRPr lang="zh-CN" altLang="en-US" sz="88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8" name="文本框 7"/>
            <p:cNvSpPr txBox="1"/>
            <p:nvPr/>
          </p:nvSpPr>
          <p:spPr>
            <a:xfrm>
              <a:off x="3822702" y="4152275"/>
              <a:ext cx="4546598" cy="400110"/>
            </a:xfrm>
            <a:prstGeom prst="rect">
              <a:avLst/>
            </a:prstGeom>
            <a:noFill/>
          </p:spPr>
          <p:txBody>
            <a:bodyPr wrap="square" rtlCol="0">
              <a:spAutoFit/>
            </a:bodyPr>
            <a:lstStyle/>
            <a:p>
              <a:pPr algn="dist"/>
              <a:r>
                <a:rPr lang="en-US" altLang="zh-CN" sz="200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THANK YOU FOR </a:t>
              </a:r>
              <a:r>
                <a:rPr lang="en-US" altLang="zh-CN" sz="2000" dirty="0" smtClean="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rPr>
                <a:t>LISTENING</a:t>
              </a:r>
              <a:endParaRPr lang="zh-CN" altLang="en-US" sz="2000" dirty="0">
                <a:solidFill>
                  <a:schemeClr val="bg1"/>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9" name="直接连接符 8"/>
            <p:cNvCxnSpPr/>
            <p:nvPr/>
          </p:nvCxnSpPr>
          <p:spPr>
            <a:xfrm>
              <a:off x="2016652" y="4082361"/>
              <a:ext cx="8158696" cy="0"/>
            </a:xfrm>
            <a:prstGeom prst="line">
              <a:avLst/>
            </a:prstGeom>
            <a:ln>
              <a:gradFill flip="none" rotWithShape="1">
                <a:gsLst>
                  <a:gs pos="0">
                    <a:schemeClr val="accent1">
                      <a:lumMod val="5000"/>
                      <a:lumOff val="95000"/>
                    </a:schemeClr>
                  </a:gs>
                  <a:gs pos="100000">
                    <a:schemeClr val="bg1">
                      <a:alpha val="3000"/>
                    </a:schemeClr>
                  </a:gs>
                </a:gsLst>
                <a:path path="circle">
                  <a:fillToRect l="50000" t="50000" r="50000" b="50000"/>
                </a:path>
                <a:tileRect/>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片包含 棒球, 动物, 无脊椎动物&#10;&#10;已生成极高可信度的说明"/>
          <p:cNvPicPr>
            <a:picLocks noChangeAspect="1"/>
          </p:cNvPicPr>
          <p:nvPr/>
        </p:nvPicPr>
        <p:blipFill>
          <a:blip r:embed="rId3" cstate="email">
            <a:duotone>
              <a:schemeClr val="bg2">
                <a:shade val="45000"/>
                <a:satMod val="135000"/>
              </a:schemeClr>
              <a:prstClr val="white"/>
            </a:duotone>
          </a:blip>
          <a:stretch>
            <a:fillRect/>
          </a:stretch>
        </p:blipFill>
        <p:spPr>
          <a:xfrm>
            <a:off x="-342901" y="2642804"/>
            <a:ext cx="13296899" cy="3115959"/>
          </a:xfrm>
          <a:prstGeom prst="rect">
            <a:avLst/>
          </a:prstGeom>
        </p:spPr>
      </p:pic>
      <p:grpSp>
        <p:nvGrpSpPr>
          <p:cNvPr id="15" name="组合 14"/>
          <p:cNvGrpSpPr/>
          <p:nvPr/>
        </p:nvGrpSpPr>
        <p:grpSpPr>
          <a:xfrm>
            <a:off x="597159" y="1978433"/>
            <a:ext cx="10767527" cy="2308324"/>
            <a:chOff x="3264521" y="2510277"/>
            <a:chExt cx="6453117" cy="2308324"/>
          </a:xfrm>
        </p:grpSpPr>
        <p:cxnSp>
          <p:nvCxnSpPr>
            <p:cNvPr id="23" name="直接连接符 22"/>
            <p:cNvCxnSpPr/>
            <p:nvPr/>
          </p:nvCxnSpPr>
          <p:spPr>
            <a:xfrm>
              <a:off x="3264521" y="2672590"/>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3420934" y="2510277"/>
              <a:ext cx="6296704" cy="2308324"/>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4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图书馆亟需构建</a:t>
              </a:r>
              <a:endParaRPr lang="en-US" altLang="zh-CN" sz="4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a:p>
              <a:r>
                <a:rPr lang="zh-CN" altLang="en-US" sz="48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高度统一</a:t>
              </a:r>
              <a:r>
                <a:rPr lang="zh-CN" altLang="en-US" sz="48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、灵活</a:t>
              </a:r>
              <a:r>
                <a:rPr lang="zh-CN" altLang="en-US" sz="48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自主</a:t>
              </a:r>
              <a:r>
                <a:rPr lang="zh-CN" altLang="en-US" sz="48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a:t>
              </a:r>
              <a:r>
                <a:rPr lang="zh-CN" altLang="en-US" sz="48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紧贴</a:t>
              </a:r>
              <a:r>
                <a:rPr lang="zh-CN" altLang="en-US" sz="4800" b="1" spc="300" dirty="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rPr>
                <a:t>需求</a:t>
              </a:r>
              <a:endParaRPr lang="en-US" altLang="zh-CN" sz="4800" b="1" spc="300" dirty="0" smtClean="0">
                <a:solidFill>
                  <a:srgbClr val="FFFF00"/>
                </a:solidFill>
                <a:latin typeface="Microsoft YaHei" panose="020B0503020204020204" pitchFamily="34" charset="-122"/>
                <a:ea typeface="Microsoft YaHei" panose="020B0503020204020204" pitchFamily="34" charset="-122"/>
                <a:sym typeface="Microsoft YaHei" panose="020B0503020204020204" pitchFamily="34" charset="-122"/>
              </a:endParaRPr>
            </a:p>
            <a:p>
              <a:r>
                <a:rPr lang="zh-CN" altLang="en-US" sz="48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的全新服务管理体系</a:t>
              </a:r>
              <a:endParaRPr lang="zh-CN" altLang="en-US" sz="48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Tree>
    <p:extLst>
      <p:ext uri="{BB962C8B-B14F-4D97-AF65-F5344CB8AC3E}">
        <p14:creationId xmlns:p14="http://schemas.microsoft.com/office/powerpoint/2010/main" val="12927028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108937" y="2520461"/>
            <a:ext cx="8528670" cy="1103136"/>
            <a:chOff x="1291605" y="2542763"/>
            <a:chExt cx="8528670" cy="1103136"/>
          </a:xfrm>
        </p:grpSpPr>
        <p:grpSp>
          <p:nvGrpSpPr>
            <p:cNvPr id="16" name="组合 15"/>
            <p:cNvGrpSpPr/>
            <p:nvPr/>
          </p:nvGrpSpPr>
          <p:grpSpPr>
            <a:xfrm>
              <a:off x="1291605" y="2542763"/>
              <a:ext cx="1972916" cy="1103136"/>
              <a:chOff x="1291605" y="2530196"/>
              <a:chExt cx="1972916" cy="1103136"/>
            </a:xfrm>
          </p:grpSpPr>
          <p:sp>
            <p:nvSpPr>
              <p:cNvPr id="22" name="文本框 21"/>
              <p:cNvSpPr txBox="1"/>
              <p:nvPr/>
            </p:nvSpPr>
            <p:spPr>
              <a:xfrm>
                <a:off x="1291605" y="2530196"/>
                <a:ext cx="1713867" cy="646331"/>
              </a:xfrm>
              <a:prstGeom prst="rect">
                <a:avLst/>
              </a:prstGeom>
            </p:spPr>
            <p:txBody>
              <a:bodyPr wrap="none">
                <a:spAutoFit/>
              </a:bodyPr>
              <a:lstStyle>
                <a:defPPr>
                  <a:defRPr lang="zh-CN"/>
                </a:defPPr>
                <a:lvl1pPr>
                  <a:defRPr sz="5400">
                    <a:solidFill>
                      <a:srgbClr val="00FFCC"/>
                    </a:solidFill>
                    <a:latin typeface="禹卫书法行书简体" panose="02000603000000000000" pitchFamily="2" charset="-122"/>
                    <a:ea typeface="禹卫书法行书简体" panose="02000603000000000000" pitchFamily="2" charset="-122"/>
                  </a:defRPr>
                </a:lvl1pPr>
              </a:lstStyle>
              <a:p>
                <a:r>
                  <a:rPr lang="en-US" altLang="zh-CN" sz="3600" dirty="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rPr>
                  <a:t>PART </a:t>
                </a:r>
                <a:r>
                  <a:rPr lang="en-US" altLang="zh-CN" sz="3600" dirty="0" smtClean="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rPr>
                  <a:t>2</a:t>
                </a:r>
                <a:endParaRPr lang="zh-CN" altLang="en-US" sz="3600" dirty="0">
                  <a:solidFill>
                    <a:schemeClr val="bg1">
                      <a:lumMod val="95000"/>
                    </a:schemeClr>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cxnSp>
            <p:nvCxnSpPr>
              <p:cNvPr id="23" name="直接连接符 22"/>
              <p:cNvCxnSpPr/>
              <p:nvPr/>
            </p:nvCxnSpPr>
            <p:spPr>
              <a:xfrm>
                <a:off x="3264521" y="2660023"/>
                <a:ext cx="0" cy="97330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3523571" y="2542763"/>
              <a:ext cx="6296704" cy="1015663"/>
            </a:xfrm>
            <a:prstGeom prst="rect">
              <a:avLst/>
            </a:prstGeom>
            <a:noFill/>
          </p:spPr>
          <p:txBody>
            <a:bodyPr wrap="square" rtlCol="0">
              <a:spAutoFit/>
            </a:bodyPr>
            <a:lstStyle>
              <a:defPPr>
                <a:defRPr lang="zh-CN"/>
              </a:defPPr>
              <a:lvl1pPr algn="ctr">
                <a:defRPr sz="7200">
                  <a:solidFill>
                    <a:srgbClr val="00FFCC"/>
                  </a:solidFill>
                  <a:latin typeface="思源宋体 Heavy" panose="02020900000000000000" pitchFamily="18" charset="-122"/>
                  <a:ea typeface="思源宋体 Heavy" panose="02020900000000000000" pitchFamily="18" charset="-122"/>
                </a:defRPr>
              </a:lvl1pPr>
            </a:lstStyle>
            <a:p>
              <a:r>
                <a:rPr lang="zh-CN" altLang="en-US" sz="6000" b="1" spc="300" dirty="0" smtClean="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rPr>
                <a:t>建设思路</a:t>
              </a:r>
              <a:endParaRPr lang="zh-CN" altLang="en-US" sz="6000" b="1" spc="300" dirty="0">
                <a:gradFill flip="none" rotWithShape="1">
                  <a:gsLst>
                    <a:gs pos="100000">
                      <a:srgbClr val="178AA1"/>
                    </a:gs>
                    <a:gs pos="0">
                      <a:srgbClr val="00FFCC"/>
                    </a:gs>
                  </a:gsLst>
                  <a:lin ang="2700000" scaled="1"/>
                  <a:tileRect/>
                </a:gra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VECTOR" val="4388d29a-ec01-4c92-beb6-90f98acd48ec"/>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9731</TotalTime>
  <Words>2260</Words>
  <Application>Microsoft Office PowerPoint</Application>
  <PresentationFormat>宽屏</PresentationFormat>
  <Paragraphs>421</Paragraphs>
  <Slides>77</Slides>
  <Notes>32</Notes>
  <HiddenSlides>0</HiddenSlides>
  <MMClips>3</MMClips>
  <ScaleCrop>false</ScaleCrop>
  <HeadingPairs>
    <vt:vector size="6" baseType="variant">
      <vt:variant>
        <vt:lpstr>已用的字体</vt:lpstr>
      </vt:variant>
      <vt:variant>
        <vt:i4>28</vt:i4>
      </vt:variant>
      <vt:variant>
        <vt:lpstr>主题</vt:lpstr>
      </vt:variant>
      <vt:variant>
        <vt:i4>3</vt:i4>
      </vt:variant>
      <vt:variant>
        <vt:lpstr>幻灯片标题</vt:lpstr>
      </vt:variant>
      <vt:variant>
        <vt:i4>77</vt:i4>
      </vt:variant>
    </vt:vector>
  </HeadingPairs>
  <TitlesOfParts>
    <vt:vector size="108" baseType="lpstr">
      <vt:lpstr>Helvetica Neue</vt:lpstr>
      <vt:lpstr>Lato</vt:lpstr>
      <vt:lpstr>PingFangSC-light</vt:lpstr>
      <vt:lpstr>Source Sans Pro</vt:lpstr>
      <vt:lpstr>等线</vt:lpstr>
      <vt:lpstr>方正正粗黑简体</vt:lpstr>
      <vt:lpstr>仿宋</vt:lpstr>
      <vt:lpstr>黑体</vt:lpstr>
      <vt:lpstr>华文仿宋</vt:lpstr>
      <vt:lpstr>华文黑体</vt:lpstr>
      <vt:lpstr>华文楷体</vt:lpstr>
      <vt:lpstr>华文隶书</vt:lpstr>
      <vt:lpstr>华文宋体</vt:lpstr>
      <vt:lpstr>华文中宋</vt:lpstr>
      <vt:lpstr>楷体</vt:lpstr>
      <vt:lpstr>宋体</vt:lpstr>
      <vt:lpstr>微软雅黑</vt:lpstr>
      <vt:lpstr>微软雅黑</vt:lpstr>
      <vt:lpstr>微软雅黑 Light</vt:lpstr>
      <vt:lpstr>Angsana New</vt:lpstr>
      <vt:lpstr>Arial</vt:lpstr>
      <vt:lpstr>Calibri</vt:lpstr>
      <vt:lpstr>Calibri Light</vt:lpstr>
      <vt:lpstr>Century Schoolbook</vt:lpstr>
      <vt:lpstr>Impact</vt:lpstr>
      <vt:lpstr>Roboto</vt:lpstr>
      <vt:lpstr>Times New Roman</vt:lpstr>
      <vt:lpstr>Wingdings</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以后的采购系统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打造共赢平台 共享“亚运经济”</dc:title>
  <dc:creator>PC</dc:creator>
  <cp:lastModifiedBy>YYM</cp:lastModifiedBy>
  <cp:revision>1215</cp:revision>
  <dcterms:created xsi:type="dcterms:W3CDTF">2020-04-26T08:50:56Z</dcterms:created>
  <dcterms:modified xsi:type="dcterms:W3CDTF">2020-09-25T02:38:05Z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2052-2.1.2.3417</vt:lpwstr>
  </property>
</Properties>
</file>