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sldIdLst>
    <p:sldId id="335" r:id="rId2"/>
    <p:sldId id="328" r:id="rId3"/>
    <p:sldId id="337" r:id="rId4"/>
    <p:sldId id="330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7" r:id="rId23"/>
    <p:sldId id="358" r:id="rId24"/>
    <p:sldId id="356" r:id="rId25"/>
    <p:sldId id="359" r:id="rId26"/>
    <p:sldId id="360" r:id="rId27"/>
    <p:sldId id="338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00000"/>
    <a:srgbClr val="0D849C"/>
    <a:srgbClr val="BF3633"/>
    <a:srgbClr val="E9E9E9"/>
    <a:srgbClr val="546E7D"/>
    <a:srgbClr val="9E8F7A"/>
    <a:srgbClr val="6A656C"/>
    <a:srgbClr val="70625F"/>
    <a:srgbClr val="7B8294"/>
    <a:srgbClr val="2A34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748" autoAdjust="0"/>
    <p:restoredTop sz="94660"/>
  </p:normalViewPr>
  <p:slideViewPr>
    <p:cSldViewPr>
      <p:cViewPr varScale="1">
        <p:scale>
          <a:sx n="113" d="100"/>
          <a:sy n="113" d="100"/>
        </p:scale>
        <p:origin x="-624" y="-102"/>
      </p:cViewPr>
      <p:guideLst>
        <p:guide orient="horz" pos="2160"/>
        <p:guide orient="horz" pos="1620"/>
        <p:guide pos="384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35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E73306-9C58-47C7-B30D-8C1BBA300AE8}" type="doc">
      <dgm:prSet loTypeId="urn:microsoft.com/office/officeart/2005/8/layout/cycle4#1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B6AF706B-3BD1-4B5D-BE63-94705534D949}">
      <dgm:prSet phldrT="[文本]"/>
      <dgm:spPr/>
      <dgm:t>
        <a:bodyPr/>
        <a:lstStyle/>
        <a:p>
          <a:r>
            <a:rPr lang="zh-CN" altLang="en-US" dirty="0" smtClean="0"/>
            <a:t>输入</a:t>
          </a:r>
          <a:endParaRPr lang="zh-CN" altLang="en-US" dirty="0"/>
        </a:p>
      </dgm:t>
    </dgm:pt>
    <dgm:pt modelId="{11DBECAC-74E0-4839-A8F3-6E2F084CA27D}" type="parTrans" cxnId="{DC3F876E-B9E8-4992-92DC-D416E48E2B7C}">
      <dgm:prSet/>
      <dgm:spPr/>
      <dgm:t>
        <a:bodyPr/>
        <a:lstStyle/>
        <a:p>
          <a:endParaRPr lang="zh-CN" altLang="en-US"/>
        </a:p>
      </dgm:t>
    </dgm:pt>
    <dgm:pt modelId="{B9DFF20B-D481-4221-BD91-6837A6293E28}" type="sibTrans" cxnId="{DC3F876E-B9E8-4992-92DC-D416E48E2B7C}">
      <dgm:prSet/>
      <dgm:spPr/>
      <dgm:t>
        <a:bodyPr/>
        <a:lstStyle/>
        <a:p>
          <a:endParaRPr lang="zh-CN" altLang="en-US"/>
        </a:p>
      </dgm:t>
    </dgm:pt>
    <dgm:pt modelId="{A725F153-AD72-4E33-B487-A1F734F1FFD4}">
      <dgm:prSet phldrT="[文本]"/>
      <dgm:spPr/>
      <dgm:t>
        <a:bodyPr/>
        <a:lstStyle/>
        <a:p>
          <a:r>
            <a:rPr lang="zh-CN" altLang="en-US" dirty="0" smtClean="0"/>
            <a:t>输入：采访购买</a:t>
          </a:r>
          <a:endParaRPr lang="zh-CN" altLang="en-US" dirty="0"/>
        </a:p>
      </dgm:t>
    </dgm:pt>
    <dgm:pt modelId="{008EC719-7CBF-4044-B886-700757873900}" type="parTrans" cxnId="{0D7A8907-2FBD-4EC5-AC91-209439E8A46D}">
      <dgm:prSet/>
      <dgm:spPr/>
      <dgm:t>
        <a:bodyPr/>
        <a:lstStyle/>
        <a:p>
          <a:endParaRPr lang="zh-CN" altLang="en-US"/>
        </a:p>
      </dgm:t>
    </dgm:pt>
    <dgm:pt modelId="{A8AB6F69-5C10-4837-A30B-ECDB9D4DD119}" type="sibTrans" cxnId="{0D7A8907-2FBD-4EC5-AC91-209439E8A46D}">
      <dgm:prSet/>
      <dgm:spPr/>
      <dgm:t>
        <a:bodyPr/>
        <a:lstStyle/>
        <a:p>
          <a:endParaRPr lang="zh-CN" altLang="en-US"/>
        </a:p>
      </dgm:t>
    </dgm:pt>
    <dgm:pt modelId="{47B1EC9C-FFB8-46D2-9590-CCCA6CDE8D15}">
      <dgm:prSet phldrT="[文本]"/>
      <dgm:spPr/>
      <dgm:t>
        <a:bodyPr/>
        <a:lstStyle/>
        <a:p>
          <a:r>
            <a:rPr lang="zh-CN" altLang="en-US" dirty="0" smtClean="0"/>
            <a:t>转换</a:t>
          </a:r>
          <a:endParaRPr lang="zh-CN" altLang="en-US" dirty="0"/>
        </a:p>
      </dgm:t>
    </dgm:pt>
    <dgm:pt modelId="{3DAE68FF-A7B3-4BAA-9721-2CEF0E6BF04B}" type="parTrans" cxnId="{060155BE-54BA-4114-8080-36DC7013137D}">
      <dgm:prSet/>
      <dgm:spPr/>
      <dgm:t>
        <a:bodyPr/>
        <a:lstStyle/>
        <a:p>
          <a:endParaRPr lang="zh-CN" altLang="en-US"/>
        </a:p>
      </dgm:t>
    </dgm:pt>
    <dgm:pt modelId="{BE9A2480-38A8-4281-AD37-7A85C9C54B4F}" type="sibTrans" cxnId="{060155BE-54BA-4114-8080-36DC7013137D}">
      <dgm:prSet/>
      <dgm:spPr/>
      <dgm:t>
        <a:bodyPr/>
        <a:lstStyle/>
        <a:p>
          <a:endParaRPr lang="zh-CN" altLang="en-US"/>
        </a:p>
      </dgm:t>
    </dgm:pt>
    <dgm:pt modelId="{E4946DDD-27A9-44E0-B6A9-EA54C0A27323}">
      <dgm:prSet phldrT="[文本]"/>
      <dgm:spPr/>
      <dgm:t>
        <a:bodyPr/>
        <a:lstStyle/>
        <a:p>
          <a:r>
            <a:rPr lang="zh-CN" altLang="en-US" dirty="0" smtClean="0"/>
            <a:t>转换：加工组织</a:t>
          </a:r>
          <a:endParaRPr lang="zh-CN" altLang="en-US" dirty="0"/>
        </a:p>
      </dgm:t>
    </dgm:pt>
    <dgm:pt modelId="{38BD347B-1EE9-4335-A323-9A7CE9029E96}" type="parTrans" cxnId="{C1DABEBB-246D-45DF-B34A-2FD695C0F197}">
      <dgm:prSet/>
      <dgm:spPr/>
      <dgm:t>
        <a:bodyPr/>
        <a:lstStyle/>
        <a:p>
          <a:endParaRPr lang="zh-CN" altLang="en-US"/>
        </a:p>
      </dgm:t>
    </dgm:pt>
    <dgm:pt modelId="{E2AE137B-8A89-44EE-A654-368A8DF947E4}" type="sibTrans" cxnId="{C1DABEBB-246D-45DF-B34A-2FD695C0F197}">
      <dgm:prSet/>
      <dgm:spPr/>
      <dgm:t>
        <a:bodyPr/>
        <a:lstStyle/>
        <a:p>
          <a:endParaRPr lang="zh-CN" altLang="en-US"/>
        </a:p>
      </dgm:t>
    </dgm:pt>
    <dgm:pt modelId="{24AAE927-02AD-44C1-A80D-E6262EF5C097}">
      <dgm:prSet phldrT="[文本]"/>
      <dgm:spPr/>
      <dgm:t>
        <a:bodyPr/>
        <a:lstStyle/>
        <a:p>
          <a:r>
            <a:rPr lang="zh-CN" altLang="en-US" dirty="0" smtClean="0"/>
            <a:t>输出</a:t>
          </a:r>
          <a:endParaRPr lang="zh-CN" altLang="en-US" dirty="0"/>
        </a:p>
      </dgm:t>
    </dgm:pt>
    <dgm:pt modelId="{B1903149-5CD1-4D3D-8A95-18F56F65BFCE}" type="parTrans" cxnId="{F1B9F1D5-117D-434D-AEDA-4AB290DED345}">
      <dgm:prSet/>
      <dgm:spPr/>
      <dgm:t>
        <a:bodyPr/>
        <a:lstStyle/>
        <a:p>
          <a:endParaRPr lang="zh-CN" altLang="en-US"/>
        </a:p>
      </dgm:t>
    </dgm:pt>
    <dgm:pt modelId="{E3C9846C-D211-4B7A-83D7-A4F134DA05F9}" type="sibTrans" cxnId="{F1B9F1D5-117D-434D-AEDA-4AB290DED345}">
      <dgm:prSet/>
      <dgm:spPr/>
      <dgm:t>
        <a:bodyPr/>
        <a:lstStyle/>
        <a:p>
          <a:endParaRPr lang="zh-CN" altLang="en-US"/>
        </a:p>
      </dgm:t>
    </dgm:pt>
    <dgm:pt modelId="{08A1376B-9412-457F-98EB-6F8C5EEAC5E4}">
      <dgm:prSet phldrT="[文本]"/>
      <dgm:spPr/>
      <dgm:t>
        <a:bodyPr/>
        <a:lstStyle/>
        <a:p>
          <a:r>
            <a:rPr lang="zh-CN" altLang="en-US" dirty="0" smtClean="0"/>
            <a:t>输出：藏书体系与服务</a:t>
          </a:r>
          <a:endParaRPr lang="zh-CN" altLang="en-US" dirty="0"/>
        </a:p>
      </dgm:t>
    </dgm:pt>
    <dgm:pt modelId="{D70ECFA5-C624-4EED-B111-82CA18AF4F6B}" type="parTrans" cxnId="{0C66A452-9FA0-437D-B4C0-F260EB020196}">
      <dgm:prSet/>
      <dgm:spPr/>
      <dgm:t>
        <a:bodyPr/>
        <a:lstStyle/>
        <a:p>
          <a:endParaRPr lang="zh-CN" altLang="en-US"/>
        </a:p>
      </dgm:t>
    </dgm:pt>
    <dgm:pt modelId="{203CB938-F0D1-4256-8A32-7E8F87A185D1}" type="sibTrans" cxnId="{0C66A452-9FA0-437D-B4C0-F260EB020196}">
      <dgm:prSet/>
      <dgm:spPr/>
      <dgm:t>
        <a:bodyPr/>
        <a:lstStyle/>
        <a:p>
          <a:endParaRPr lang="zh-CN" altLang="en-US"/>
        </a:p>
      </dgm:t>
    </dgm:pt>
    <dgm:pt modelId="{8D70DCEC-3DD4-47F0-B40B-B5C73F207DB7}">
      <dgm:prSet phldrT="[文本]"/>
      <dgm:spPr/>
      <dgm:t>
        <a:bodyPr/>
        <a:lstStyle/>
        <a:p>
          <a:r>
            <a:rPr lang="zh-CN" altLang="en-US" dirty="0" smtClean="0"/>
            <a:t>反馈</a:t>
          </a:r>
          <a:endParaRPr lang="zh-CN" altLang="en-US" dirty="0"/>
        </a:p>
      </dgm:t>
    </dgm:pt>
    <dgm:pt modelId="{3FA454F6-AE53-4BDA-892B-7E2E2010FFF9}" type="parTrans" cxnId="{16893E4A-73C7-48D8-A818-78C356FD8ADC}">
      <dgm:prSet/>
      <dgm:spPr/>
      <dgm:t>
        <a:bodyPr/>
        <a:lstStyle/>
        <a:p>
          <a:endParaRPr lang="zh-CN" altLang="en-US"/>
        </a:p>
      </dgm:t>
    </dgm:pt>
    <dgm:pt modelId="{C02F985E-C1C0-4E35-9F40-577B47B7DD5C}" type="sibTrans" cxnId="{16893E4A-73C7-48D8-A818-78C356FD8ADC}">
      <dgm:prSet/>
      <dgm:spPr/>
      <dgm:t>
        <a:bodyPr/>
        <a:lstStyle/>
        <a:p>
          <a:endParaRPr lang="zh-CN" altLang="en-US"/>
        </a:p>
      </dgm:t>
    </dgm:pt>
    <dgm:pt modelId="{2CED424C-2B81-4A87-BBE5-86D446F951D6}">
      <dgm:prSet phldrT="[文本]"/>
      <dgm:spPr/>
      <dgm:t>
        <a:bodyPr/>
        <a:lstStyle/>
        <a:p>
          <a:r>
            <a:rPr lang="zh-CN" altLang="en-US" dirty="0" smtClean="0"/>
            <a:t>反馈：评估与改进</a:t>
          </a:r>
          <a:endParaRPr lang="zh-CN" altLang="en-US" dirty="0"/>
        </a:p>
      </dgm:t>
    </dgm:pt>
    <dgm:pt modelId="{623935AE-E4A6-4C03-833B-4C1A9AE9D4D9}" type="parTrans" cxnId="{1F9A5DDC-97B4-4569-9D79-9B4790053921}">
      <dgm:prSet/>
      <dgm:spPr/>
      <dgm:t>
        <a:bodyPr/>
        <a:lstStyle/>
        <a:p>
          <a:endParaRPr lang="zh-CN" altLang="en-US"/>
        </a:p>
      </dgm:t>
    </dgm:pt>
    <dgm:pt modelId="{383A22BE-6963-42FA-9D17-F9200DCD6A1D}" type="sibTrans" cxnId="{1F9A5DDC-97B4-4569-9D79-9B4790053921}">
      <dgm:prSet/>
      <dgm:spPr/>
      <dgm:t>
        <a:bodyPr/>
        <a:lstStyle/>
        <a:p>
          <a:endParaRPr lang="zh-CN" altLang="en-US"/>
        </a:p>
      </dgm:t>
    </dgm:pt>
    <dgm:pt modelId="{B63487EB-8375-47E0-88FE-B7B120CF2465}" type="pres">
      <dgm:prSet presAssocID="{C7E73306-9C58-47C7-B30D-8C1BBA300AE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6871B1-1BF3-4029-B27C-A6B2D4A91A34}" type="pres">
      <dgm:prSet presAssocID="{C7E73306-9C58-47C7-B30D-8C1BBA300AE8}" presName="children" presStyleCnt="0"/>
      <dgm:spPr/>
    </dgm:pt>
    <dgm:pt modelId="{6465D472-C043-4742-BB32-8E7E298EE0DD}" type="pres">
      <dgm:prSet presAssocID="{C7E73306-9C58-47C7-B30D-8C1BBA300AE8}" presName="child1group" presStyleCnt="0"/>
      <dgm:spPr/>
    </dgm:pt>
    <dgm:pt modelId="{DB342523-AE51-4473-8228-EBDAEA91BA94}" type="pres">
      <dgm:prSet presAssocID="{C7E73306-9C58-47C7-B30D-8C1BBA300AE8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F8136D72-1B23-4AFD-AFC2-B704F91C4CC8}" type="pres">
      <dgm:prSet presAssocID="{C7E73306-9C58-47C7-B30D-8C1BBA300AE8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358D01-DDF5-411C-854D-9DD5F1F0A434}" type="pres">
      <dgm:prSet presAssocID="{C7E73306-9C58-47C7-B30D-8C1BBA300AE8}" presName="child2group" presStyleCnt="0"/>
      <dgm:spPr/>
    </dgm:pt>
    <dgm:pt modelId="{00985A16-2FDC-4603-B690-314D0A426B34}" type="pres">
      <dgm:prSet presAssocID="{C7E73306-9C58-47C7-B30D-8C1BBA300AE8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CC71F377-1CF7-42ED-984F-F5FE74A70DD4}" type="pres">
      <dgm:prSet presAssocID="{C7E73306-9C58-47C7-B30D-8C1BBA300AE8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0EDE59-FD90-4C51-8E23-FEB834446FD7}" type="pres">
      <dgm:prSet presAssocID="{C7E73306-9C58-47C7-B30D-8C1BBA300AE8}" presName="child3group" presStyleCnt="0"/>
      <dgm:spPr/>
    </dgm:pt>
    <dgm:pt modelId="{76E505B9-CD18-453D-908D-C5CDE9D38C9C}" type="pres">
      <dgm:prSet presAssocID="{C7E73306-9C58-47C7-B30D-8C1BBA300AE8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1856ADB7-7216-472F-826D-51E841D341D5}" type="pres">
      <dgm:prSet presAssocID="{C7E73306-9C58-47C7-B30D-8C1BBA300AE8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571814-3121-47F7-939B-2013F8387853}" type="pres">
      <dgm:prSet presAssocID="{C7E73306-9C58-47C7-B30D-8C1BBA300AE8}" presName="child4group" presStyleCnt="0"/>
      <dgm:spPr/>
    </dgm:pt>
    <dgm:pt modelId="{02924AAE-21A7-4634-B99E-2FD566D88772}" type="pres">
      <dgm:prSet presAssocID="{C7E73306-9C58-47C7-B30D-8C1BBA300AE8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CB03D95D-DBD8-44CB-90DA-0BC308033A18}" type="pres">
      <dgm:prSet presAssocID="{C7E73306-9C58-47C7-B30D-8C1BBA300AE8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A19C5B-8DAD-4DD2-81B9-6F2891AA4BA4}" type="pres">
      <dgm:prSet presAssocID="{C7E73306-9C58-47C7-B30D-8C1BBA300AE8}" presName="childPlaceholder" presStyleCnt="0"/>
      <dgm:spPr/>
    </dgm:pt>
    <dgm:pt modelId="{68C763FD-ABCC-4FDA-B1F0-D7B2C885E9E6}" type="pres">
      <dgm:prSet presAssocID="{C7E73306-9C58-47C7-B30D-8C1BBA300AE8}" presName="circle" presStyleCnt="0"/>
      <dgm:spPr/>
    </dgm:pt>
    <dgm:pt modelId="{D16D48E3-0C54-47BB-8776-0488135B8E47}" type="pres">
      <dgm:prSet presAssocID="{C7E73306-9C58-47C7-B30D-8C1BBA300AE8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32B38-CC38-41ED-9403-E3EC4617750A}" type="pres">
      <dgm:prSet presAssocID="{C7E73306-9C58-47C7-B30D-8C1BBA300AE8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EE3367-CE6F-4634-93CA-6EB83461370D}" type="pres">
      <dgm:prSet presAssocID="{C7E73306-9C58-47C7-B30D-8C1BBA300AE8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1DE0CA-1323-4862-91BE-392716C3D77E}" type="pres">
      <dgm:prSet presAssocID="{C7E73306-9C58-47C7-B30D-8C1BBA300AE8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949949-C17C-4A26-A7E1-3F2E667F67A9}" type="pres">
      <dgm:prSet presAssocID="{C7E73306-9C58-47C7-B30D-8C1BBA300AE8}" presName="quadrantPlaceholder" presStyleCnt="0"/>
      <dgm:spPr/>
    </dgm:pt>
    <dgm:pt modelId="{C5DA3660-4E00-45B9-9CD0-815A794C6516}" type="pres">
      <dgm:prSet presAssocID="{C7E73306-9C58-47C7-B30D-8C1BBA300AE8}" presName="center1" presStyleLbl="fgShp" presStyleIdx="0" presStyleCnt="2"/>
      <dgm:spPr/>
    </dgm:pt>
    <dgm:pt modelId="{9BBF374D-547E-4310-B6FD-08115C71A730}" type="pres">
      <dgm:prSet presAssocID="{C7E73306-9C58-47C7-B30D-8C1BBA300AE8}" presName="center2" presStyleLbl="fgShp" presStyleIdx="1" presStyleCnt="2"/>
      <dgm:spPr/>
    </dgm:pt>
  </dgm:ptLst>
  <dgm:cxnLst>
    <dgm:cxn modelId="{C1DABEBB-246D-45DF-B34A-2FD695C0F197}" srcId="{47B1EC9C-FFB8-46D2-9590-CCCA6CDE8D15}" destId="{E4946DDD-27A9-44E0-B6A9-EA54C0A27323}" srcOrd="0" destOrd="0" parTransId="{38BD347B-1EE9-4335-A323-9A7CE9029E96}" sibTransId="{E2AE137B-8A89-44EE-A654-368A8DF947E4}"/>
    <dgm:cxn modelId="{EBB213CA-A4AD-46DD-931E-4ACEA4FAAF0E}" type="presOf" srcId="{2CED424C-2B81-4A87-BBE5-86D446F951D6}" destId="{02924AAE-21A7-4634-B99E-2FD566D88772}" srcOrd="0" destOrd="0" presId="urn:microsoft.com/office/officeart/2005/8/layout/cycle4#1"/>
    <dgm:cxn modelId="{C5AB76AA-638D-45D2-B23D-F4BD409C61DD}" type="presOf" srcId="{C7E73306-9C58-47C7-B30D-8C1BBA300AE8}" destId="{B63487EB-8375-47E0-88FE-B7B120CF2465}" srcOrd="0" destOrd="0" presId="urn:microsoft.com/office/officeart/2005/8/layout/cycle4#1"/>
    <dgm:cxn modelId="{16893E4A-73C7-48D8-A818-78C356FD8ADC}" srcId="{C7E73306-9C58-47C7-B30D-8C1BBA300AE8}" destId="{8D70DCEC-3DD4-47F0-B40B-B5C73F207DB7}" srcOrd="3" destOrd="0" parTransId="{3FA454F6-AE53-4BDA-892B-7E2E2010FFF9}" sibTransId="{C02F985E-C1C0-4E35-9F40-577B47B7DD5C}"/>
    <dgm:cxn modelId="{7AFEB1A2-9109-4B16-B08A-157E88269454}" type="presOf" srcId="{2CED424C-2B81-4A87-BBE5-86D446F951D6}" destId="{CB03D95D-DBD8-44CB-90DA-0BC308033A18}" srcOrd="1" destOrd="0" presId="urn:microsoft.com/office/officeart/2005/8/layout/cycle4#1"/>
    <dgm:cxn modelId="{1F74E8A0-6616-45AF-B6BA-48C3F459074D}" type="presOf" srcId="{24AAE927-02AD-44C1-A80D-E6262EF5C097}" destId="{71EE3367-CE6F-4634-93CA-6EB83461370D}" srcOrd="0" destOrd="0" presId="urn:microsoft.com/office/officeart/2005/8/layout/cycle4#1"/>
    <dgm:cxn modelId="{B32EA45D-A39D-4C96-9794-06370858A203}" type="presOf" srcId="{E4946DDD-27A9-44E0-B6A9-EA54C0A27323}" destId="{00985A16-2FDC-4603-B690-314D0A426B34}" srcOrd="0" destOrd="0" presId="urn:microsoft.com/office/officeart/2005/8/layout/cycle4#1"/>
    <dgm:cxn modelId="{825DD3B5-948F-4F80-8449-EF0FB41A1BF4}" type="presOf" srcId="{08A1376B-9412-457F-98EB-6F8C5EEAC5E4}" destId="{1856ADB7-7216-472F-826D-51E841D341D5}" srcOrd="1" destOrd="0" presId="urn:microsoft.com/office/officeart/2005/8/layout/cycle4#1"/>
    <dgm:cxn modelId="{DC3F876E-B9E8-4992-92DC-D416E48E2B7C}" srcId="{C7E73306-9C58-47C7-B30D-8C1BBA300AE8}" destId="{B6AF706B-3BD1-4B5D-BE63-94705534D949}" srcOrd="0" destOrd="0" parTransId="{11DBECAC-74E0-4839-A8F3-6E2F084CA27D}" sibTransId="{B9DFF20B-D481-4221-BD91-6837A6293E28}"/>
    <dgm:cxn modelId="{060155BE-54BA-4114-8080-36DC7013137D}" srcId="{C7E73306-9C58-47C7-B30D-8C1BBA300AE8}" destId="{47B1EC9C-FFB8-46D2-9590-CCCA6CDE8D15}" srcOrd="1" destOrd="0" parTransId="{3DAE68FF-A7B3-4BAA-9721-2CEF0E6BF04B}" sibTransId="{BE9A2480-38A8-4281-AD37-7A85C9C54B4F}"/>
    <dgm:cxn modelId="{0D7A8907-2FBD-4EC5-AC91-209439E8A46D}" srcId="{B6AF706B-3BD1-4B5D-BE63-94705534D949}" destId="{A725F153-AD72-4E33-B487-A1F734F1FFD4}" srcOrd="0" destOrd="0" parTransId="{008EC719-7CBF-4044-B886-700757873900}" sibTransId="{A8AB6F69-5C10-4837-A30B-ECDB9D4DD119}"/>
    <dgm:cxn modelId="{546A15A7-9467-4D47-BBF9-0BE645E24421}" type="presOf" srcId="{47B1EC9C-FFB8-46D2-9590-CCCA6CDE8D15}" destId="{FB632B38-CC38-41ED-9403-E3EC4617750A}" srcOrd="0" destOrd="0" presId="urn:microsoft.com/office/officeart/2005/8/layout/cycle4#1"/>
    <dgm:cxn modelId="{ECE103EC-16B7-46D2-AB53-AC0D58C7A97B}" type="presOf" srcId="{8D70DCEC-3DD4-47F0-B40B-B5C73F207DB7}" destId="{0C1DE0CA-1323-4862-91BE-392716C3D77E}" srcOrd="0" destOrd="0" presId="urn:microsoft.com/office/officeart/2005/8/layout/cycle4#1"/>
    <dgm:cxn modelId="{9ADFFDCF-0D6F-4C8E-BFD5-F6ADD693911B}" type="presOf" srcId="{A725F153-AD72-4E33-B487-A1F734F1FFD4}" destId="{F8136D72-1B23-4AFD-AFC2-B704F91C4CC8}" srcOrd="1" destOrd="0" presId="urn:microsoft.com/office/officeart/2005/8/layout/cycle4#1"/>
    <dgm:cxn modelId="{F1B9F1D5-117D-434D-AEDA-4AB290DED345}" srcId="{C7E73306-9C58-47C7-B30D-8C1BBA300AE8}" destId="{24AAE927-02AD-44C1-A80D-E6262EF5C097}" srcOrd="2" destOrd="0" parTransId="{B1903149-5CD1-4D3D-8A95-18F56F65BFCE}" sibTransId="{E3C9846C-D211-4B7A-83D7-A4F134DA05F9}"/>
    <dgm:cxn modelId="{0C66A452-9FA0-437D-B4C0-F260EB020196}" srcId="{24AAE927-02AD-44C1-A80D-E6262EF5C097}" destId="{08A1376B-9412-457F-98EB-6F8C5EEAC5E4}" srcOrd="0" destOrd="0" parTransId="{D70ECFA5-C624-4EED-B111-82CA18AF4F6B}" sibTransId="{203CB938-F0D1-4256-8A32-7E8F87A185D1}"/>
    <dgm:cxn modelId="{7CB10255-53F2-40AA-A4AE-1CB21CFC11D7}" type="presOf" srcId="{A725F153-AD72-4E33-B487-A1F734F1FFD4}" destId="{DB342523-AE51-4473-8228-EBDAEA91BA94}" srcOrd="0" destOrd="0" presId="urn:microsoft.com/office/officeart/2005/8/layout/cycle4#1"/>
    <dgm:cxn modelId="{9369C3D1-7280-4871-8356-A54F33886093}" type="presOf" srcId="{E4946DDD-27A9-44E0-B6A9-EA54C0A27323}" destId="{CC71F377-1CF7-42ED-984F-F5FE74A70DD4}" srcOrd="1" destOrd="0" presId="urn:microsoft.com/office/officeart/2005/8/layout/cycle4#1"/>
    <dgm:cxn modelId="{1F9A5DDC-97B4-4569-9D79-9B4790053921}" srcId="{8D70DCEC-3DD4-47F0-B40B-B5C73F207DB7}" destId="{2CED424C-2B81-4A87-BBE5-86D446F951D6}" srcOrd="0" destOrd="0" parTransId="{623935AE-E4A6-4C03-833B-4C1A9AE9D4D9}" sibTransId="{383A22BE-6963-42FA-9D17-F9200DCD6A1D}"/>
    <dgm:cxn modelId="{BDD487D9-045B-4FB7-90E6-656D5D37AA73}" type="presOf" srcId="{08A1376B-9412-457F-98EB-6F8C5EEAC5E4}" destId="{76E505B9-CD18-453D-908D-C5CDE9D38C9C}" srcOrd="0" destOrd="0" presId="urn:microsoft.com/office/officeart/2005/8/layout/cycle4#1"/>
    <dgm:cxn modelId="{1EDFF671-873D-4B12-A885-F5D47842C4E9}" type="presOf" srcId="{B6AF706B-3BD1-4B5D-BE63-94705534D949}" destId="{D16D48E3-0C54-47BB-8776-0488135B8E47}" srcOrd="0" destOrd="0" presId="urn:microsoft.com/office/officeart/2005/8/layout/cycle4#1"/>
    <dgm:cxn modelId="{522726F7-0019-4AA1-BF69-2FF23DCA0772}" type="presParOf" srcId="{B63487EB-8375-47E0-88FE-B7B120CF2465}" destId="{2B6871B1-1BF3-4029-B27C-A6B2D4A91A34}" srcOrd="0" destOrd="0" presId="urn:microsoft.com/office/officeart/2005/8/layout/cycle4#1"/>
    <dgm:cxn modelId="{343DF6CC-45F3-4299-8CFE-C0D1382D17FE}" type="presParOf" srcId="{2B6871B1-1BF3-4029-B27C-A6B2D4A91A34}" destId="{6465D472-C043-4742-BB32-8E7E298EE0DD}" srcOrd="0" destOrd="0" presId="urn:microsoft.com/office/officeart/2005/8/layout/cycle4#1"/>
    <dgm:cxn modelId="{692839B4-4D5D-4D92-9A03-1ED2D90DE734}" type="presParOf" srcId="{6465D472-C043-4742-BB32-8E7E298EE0DD}" destId="{DB342523-AE51-4473-8228-EBDAEA91BA94}" srcOrd="0" destOrd="0" presId="urn:microsoft.com/office/officeart/2005/8/layout/cycle4#1"/>
    <dgm:cxn modelId="{44E19E08-D2E6-4529-A837-ABB455E5B264}" type="presParOf" srcId="{6465D472-C043-4742-BB32-8E7E298EE0DD}" destId="{F8136D72-1B23-4AFD-AFC2-B704F91C4CC8}" srcOrd="1" destOrd="0" presId="urn:microsoft.com/office/officeart/2005/8/layout/cycle4#1"/>
    <dgm:cxn modelId="{DAC2974C-4117-4E9C-A622-752225325DDD}" type="presParOf" srcId="{2B6871B1-1BF3-4029-B27C-A6B2D4A91A34}" destId="{D0358D01-DDF5-411C-854D-9DD5F1F0A434}" srcOrd="1" destOrd="0" presId="urn:microsoft.com/office/officeart/2005/8/layout/cycle4#1"/>
    <dgm:cxn modelId="{C94C71F7-B499-4AEA-99E3-CBBD8DD559E8}" type="presParOf" srcId="{D0358D01-DDF5-411C-854D-9DD5F1F0A434}" destId="{00985A16-2FDC-4603-B690-314D0A426B34}" srcOrd="0" destOrd="0" presId="urn:microsoft.com/office/officeart/2005/8/layout/cycle4#1"/>
    <dgm:cxn modelId="{E5858D35-2685-4F0B-A17C-7F00322F18ED}" type="presParOf" srcId="{D0358D01-DDF5-411C-854D-9DD5F1F0A434}" destId="{CC71F377-1CF7-42ED-984F-F5FE74A70DD4}" srcOrd="1" destOrd="0" presId="urn:microsoft.com/office/officeart/2005/8/layout/cycle4#1"/>
    <dgm:cxn modelId="{302E146D-E506-48D7-A5ED-24BCD80FDDFD}" type="presParOf" srcId="{2B6871B1-1BF3-4029-B27C-A6B2D4A91A34}" destId="{DD0EDE59-FD90-4C51-8E23-FEB834446FD7}" srcOrd="2" destOrd="0" presId="urn:microsoft.com/office/officeart/2005/8/layout/cycle4#1"/>
    <dgm:cxn modelId="{5D3C4A64-0DBA-4C10-A704-AC762129E4F2}" type="presParOf" srcId="{DD0EDE59-FD90-4C51-8E23-FEB834446FD7}" destId="{76E505B9-CD18-453D-908D-C5CDE9D38C9C}" srcOrd="0" destOrd="0" presId="urn:microsoft.com/office/officeart/2005/8/layout/cycle4#1"/>
    <dgm:cxn modelId="{6604F36C-6A5A-49AC-84E7-D13080AF3958}" type="presParOf" srcId="{DD0EDE59-FD90-4C51-8E23-FEB834446FD7}" destId="{1856ADB7-7216-472F-826D-51E841D341D5}" srcOrd="1" destOrd="0" presId="urn:microsoft.com/office/officeart/2005/8/layout/cycle4#1"/>
    <dgm:cxn modelId="{A0BADDAF-783B-46E8-B4EE-3F6447B79987}" type="presParOf" srcId="{2B6871B1-1BF3-4029-B27C-A6B2D4A91A34}" destId="{6F571814-3121-47F7-939B-2013F8387853}" srcOrd="3" destOrd="0" presId="urn:microsoft.com/office/officeart/2005/8/layout/cycle4#1"/>
    <dgm:cxn modelId="{99CC36C3-BC12-4433-94FB-A37E52443571}" type="presParOf" srcId="{6F571814-3121-47F7-939B-2013F8387853}" destId="{02924AAE-21A7-4634-B99E-2FD566D88772}" srcOrd="0" destOrd="0" presId="urn:microsoft.com/office/officeart/2005/8/layout/cycle4#1"/>
    <dgm:cxn modelId="{3A1F8C55-DAB1-4BD8-AE84-081E302260A0}" type="presParOf" srcId="{6F571814-3121-47F7-939B-2013F8387853}" destId="{CB03D95D-DBD8-44CB-90DA-0BC308033A18}" srcOrd="1" destOrd="0" presId="urn:microsoft.com/office/officeart/2005/8/layout/cycle4#1"/>
    <dgm:cxn modelId="{3FCBB83F-1504-4417-9F0E-543DBC30073A}" type="presParOf" srcId="{2B6871B1-1BF3-4029-B27C-A6B2D4A91A34}" destId="{66A19C5B-8DAD-4DD2-81B9-6F2891AA4BA4}" srcOrd="4" destOrd="0" presId="urn:microsoft.com/office/officeart/2005/8/layout/cycle4#1"/>
    <dgm:cxn modelId="{764D0A63-9627-469C-8CE4-58B5ECC69980}" type="presParOf" srcId="{B63487EB-8375-47E0-88FE-B7B120CF2465}" destId="{68C763FD-ABCC-4FDA-B1F0-D7B2C885E9E6}" srcOrd="1" destOrd="0" presId="urn:microsoft.com/office/officeart/2005/8/layout/cycle4#1"/>
    <dgm:cxn modelId="{DD8C77CD-69E7-4078-801F-BBF1E541196C}" type="presParOf" srcId="{68C763FD-ABCC-4FDA-B1F0-D7B2C885E9E6}" destId="{D16D48E3-0C54-47BB-8776-0488135B8E47}" srcOrd="0" destOrd="0" presId="urn:microsoft.com/office/officeart/2005/8/layout/cycle4#1"/>
    <dgm:cxn modelId="{B72F29E1-9470-4068-9B9D-0086BFDFBBCD}" type="presParOf" srcId="{68C763FD-ABCC-4FDA-B1F0-D7B2C885E9E6}" destId="{FB632B38-CC38-41ED-9403-E3EC4617750A}" srcOrd="1" destOrd="0" presId="urn:microsoft.com/office/officeart/2005/8/layout/cycle4#1"/>
    <dgm:cxn modelId="{F8389D23-551F-42FC-A9A7-549FBD00AFB8}" type="presParOf" srcId="{68C763FD-ABCC-4FDA-B1F0-D7B2C885E9E6}" destId="{71EE3367-CE6F-4634-93CA-6EB83461370D}" srcOrd="2" destOrd="0" presId="urn:microsoft.com/office/officeart/2005/8/layout/cycle4#1"/>
    <dgm:cxn modelId="{48522B2A-4FD1-494B-9E1E-9C5C8C6DB842}" type="presParOf" srcId="{68C763FD-ABCC-4FDA-B1F0-D7B2C885E9E6}" destId="{0C1DE0CA-1323-4862-91BE-392716C3D77E}" srcOrd="3" destOrd="0" presId="urn:microsoft.com/office/officeart/2005/8/layout/cycle4#1"/>
    <dgm:cxn modelId="{A8CECA83-755B-460A-8183-AF8648D7B0E2}" type="presParOf" srcId="{68C763FD-ABCC-4FDA-B1F0-D7B2C885E9E6}" destId="{F9949949-C17C-4A26-A7E1-3F2E667F67A9}" srcOrd="4" destOrd="0" presId="urn:microsoft.com/office/officeart/2005/8/layout/cycle4#1"/>
    <dgm:cxn modelId="{C985BDBA-6E0C-4097-919A-2D859CFEC2CD}" type="presParOf" srcId="{B63487EB-8375-47E0-88FE-B7B120CF2465}" destId="{C5DA3660-4E00-45B9-9CD0-815A794C6516}" srcOrd="2" destOrd="0" presId="urn:microsoft.com/office/officeart/2005/8/layout/cycle4#1"/>
    <dgm:cxn modelId="{11D4E850-5761-4BA7-9E65-D06A97033B2E}" type="presParOf" srcId="{B63487EB-8375-47E0-88FE-B7B120CF2465}" destId="{9BBF374D-547E-4310-B6FD-08115C71A730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E73306-9C58-47C7-B30D-8C1BBA300AE8}" type="doc">
      <dgm:prSet loTypeId="urn:microsoft.com/office/officeart/2005/8/layout/cycle4#2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B6AF706B-3BD1-4B5D-BE63-94705534D949}">
      <dgm:prSet phldrT="[文本]"/>
      <dgm:spPr/>
      <dgm:t>
        <a:bodyPr/>
        <a:lstStyle/>
        <a:p>
          <a:r>
            <a:rPr lang="zh-CN" altLang="en-US" dirty="0" smtClean="0"/>
            <a:t>输入</a:t>
          </a:r>
          <a:endParaRPr lang="zh-CN" altLang="en-US" dirty="0"/>
        </a:p>
      </dgm:t>
    </dgm:pt>
    <dgm:pt modelId="{11DBECAC-74E0-4839-A8F3-6E2F084CA27D}" type="parTrans" cxnId="{DC3F876E-B9E8-4992-92DC-D416E48E2B7C}">
      <dgm:prSet/>
      <dgm:spPr/>
      <dgm:t>
        <a:bodyPr/>
        <a:lstStyle/>
        <a:p>
          <a:endParaRPr lang="zh-CN" altLang="en-US"/>
        </a:p>
      </dgm:t>
    </dgm:pt>
    <dgm:pt modelId="{B9DFF20B-D481-4221-BD91-6837A6293E28}" type="sibTrans" cxnId="{DC3F876E-B9E8-4992-92DC-D416E48E2B7C}">
      <dgm:prSet/>
      <dgm:spPr/>
      <dgm:t>
        <a:bodyPr/>
        <a:lstStyle/>
        <a:p>
          <a:endParaRPr lang="zh-CN" altLang="en-US"/>
        </a:p>
      </dgm:t>
    </dgm:pt>
    <dgm:pt modelId="{A725F153-AD72-4E33-B487-A1F734F1FFD4}">
      <dgm:prSet phldrT="[文本]" custT="1"/>
      <dgm:spPr/>
      <dgm:t>
        <a:bodyPr/>
        <a:lstStyle/>
        <a:p>
          <a:r>
            <a:rPr lang="zh-CN" altLang="en-US" sz="1000" dirty="0" smtClean="0"/>
            <a:t>输入：</a:t>
          </a:r>
          <a:r>
            <a:rPr lang="zh-CN" altLang="zh-CN" sz="1000" dirty="0" smtClean="0"/>
            <a:t>图书馆印本文献目录数据</a:t>
          </a:r>
          <a:r>
            <a:rPr lang="en-US" altLang="zh-CN" sz="1000" dirty="0" smtClean="0"/>
            <a:t>+</a:t>
          </a:r>
          <a:r>
            <a:rPr lang="zh-CN" altLang="zh-CN" sz="1000" dirty="0" smtClean="0"/>
            <a:t>数据库产品</a:t>
          </a:r>
          <a:r>
            <a:rPr lang="en-US" altLang="zh-CN" sz="1000" dirty="0" smtClean="0"/>
            <a:t>+</a:t>
          </a:r>
          <a:r>
            <a:rPr lang="zh-CN" altLang="zh-CN" sz="1000" dirty="0" smtClean="0"/>
            <a:t>互联网数据</a:t>
          </a:r>
          <a:r>
            <a:rPr lang="en-US" altLang="zh-CN" sz="1000" dirty="0" smtClean="0"/>
            <a:t>+</a:t>
          </a:r>
          <a:r>
            <a:rPr lang="zh-CN" altLang="zh-CN" sz="1000" dirty="0" smtClean="0"/>
            <a:t>读者（行为）数据</a:t>
          </a:r>
          <a:endParaRPr lang="zh-CN" altLang="en-US" sz="1000" dirty="0"/>
        </a:p>
      </dgm:t>
    </dgm:pt>
    <dgm:pt modelId="{008EC719-7CBF-4044-B886-700757873900}" type="parTrans" cxnId="{0D7A8907-2FBD-4EC5-AC91-209439E8A46D}">
      <dgm:prSet/>
      <dgm:spPr/>
      <dgm:t>
        <a:bodyPr/>
        <a:lstStyle/>
        <a:p>
          <a:endParaRPr lang="zh-CN" altLang="en-US"/>
        </a:p>
      </dgm:t>
    </dgm:pt>
    <dgm:pt modelId="{A8AB6F69-5C10-4837-A30B-ECDB9D4DD119}" type="sibTrans" cxnId="{0D7A8907-2FBD-4EC5-AC91-209439E8A46D}">
      <dgm:prSet/>
      <dgm:spPr/>
      <dgm:t>
        <a:bodyPr/>
        <a:lstStyle/>
        <a:p>
          <a:endParaRPr lang="zh-CN" altLang="en-US"/>
        </a:p>
      </dgm:t>
    </dgm:pt>
    <dgm:pt modelId="{47B1EC9C-FFB8-46D2-9590-CCCA6CDE8D15}">
      <dgm:prSet phldrT="[文本]"/>
      <dgm:spPr/>
      <dgm:t>
        <a:bodyPr/>
        <a:lstStyle/>
        <a:p>
          <a:r>
            <a:rPr lang="zh-CN" altLang="en-US" dirty="0" smtClean="0"/>
            <a:t>转换</a:t>
          </a:r>
          <a:endParaRPr lang="zh-CN" altLang="en-US" dirty="0"/>
        </a:p>
      </dgm:t>
    </dgm:pt>
    <dgm:pt modelId="{3DAE68FF-A7B3-4BAA-9721-2CEF0E6BF04B}" type="parTrans" cxnId="{060155BE-54BA-4114-8080-36DC7013137D}">
      <dgm:prSet/>
      <dgm:spPr/>
      <dgm:t>
        <a:bodyPr/>
        <a:lstStyle/>
        <a:p>
          <a:endParaRPr lang="zh-CN" altLang="en-US"/>
        </a:p>
      </dgm:t>
    </dgm:pt>
    <dgm:pt modelId="{BE9A2480-38A8-4281-AD37-7A85C9C54B4F}" type="sibTrans" cxnId="{060155BE-54BA-4114-8080-36DC7013137D}">
      <dgm:prSet/>
      <dgm:spPr/>
      <dgm:t>
        <a:bodyPr/>
        <a:lstStyle/>
        <a:p>
          <a:endParaRPr lang="zh-CN" altLang="en-US"/>
        </a:p>
      </dgm:t>
    </dgm:pt>
    <dgm:pt modelId="{E4946DDD-27A9-44E0-B6A9-EA54C0A27323}">
      <dgm:prSet phldrT="[文本]"/>
      <dgm:spPr/>
      <dgm:t>
        <a:bodyPr/>
        <a:lstStyle/>
        <a:p>
          <a:r>
            <a:rPr lang="zh-CN" altLang="en-US" dirty="0" smtClean="0"/>
            <a:t>转换：</a:t>
          </a:r>
          <a:r>
            <a:rPr lang="zh-CN" altLang="zh-CN" dirty="0" smtClean="0"/>
            <a:t>数据的定向加工</a:t>
          </a:r>
          <a:endParaRPr lang="zh-CN" altLang="en-US" dirty="0"/>
        </a:p>
      </dgm:t>
    </dgm:pt>
    <dgm:pt modelId="{38BD347B-1EE9-4335-A323-9A7CE9029E96}" type="parTrans" cxnId="{C1DABEBB-246D-45DF-B34A-2FD695C0F197}">
      <dgm:prSet/>
      <dgm:spPr/>
      <dgm:t>
        <a:bodyPr/>
        <a:lstStyle/>
        <a:p>
          <a:endParaRPr lang="zh-CN" altLang="en-US"/>
        </a:p>
      </dgm:t>
    </dgm:pt>
    <dgm:pt modelId="{E2AE137B-8A89-44EE-A654-368A8DF947E4}" type="sibTrans" cxnId="{C1DABEBB-246D-45DF-B34A-2FD695C0F197}">
      <dgm:prSet/>
      <dgm:spPr/>
      <dgm:t>
        <a:bodyPr/>
        <a:lstStyle/>
        <a:p>
          <a:endParaRPr lang="zh-CN" altLang="en-US"/>
        </a:p>
      </dgm:t>
    </dgm:pt>
    <dgm:pt modelId="{24AAE927-02AD-44C1-A80D-E6262EF5C097}">
      <dgm:prSet phldrT="[文本]"/>
      <dgm:spPr/>
      <dgm:t>
        <a:bodyPr/>
        <a:lstStyle/>
        <a:p>
          <a:r>
            <a:rPr lang="zh-CN" altLang="en-US" dirty="0" smtClean="0"/>
            <a:t>输出</a:t>
          </a:r>
          <a:endParaRPr lang="zh-CN" altLang="en-US" dirty="0"/>
        </a:p>
      </dgm:t>
    </dgm:pt>
    <dgm:pt modelId="{B1903149-5CD1-4D3D-8A95-18F56F65BFCE}" type="parTrans" cxnId="{F1B9F1D5-117D-434D-AEDA-4AB290DED345}">
      <dgm:prSet/>
      <dgm:spPr/>
      <dgm:t>
        <a:bodyPr/>
        <a:lstStyle/>
        <a:p>
          <a:endParaRPr lang="zh-CN" altLang="en-US"/>
        </a:p>
      </dgm:t>
    </dgm:pt>
    <dgm:pt modelId="{E3C9846C-D211-4B7A-83D7-A4F134DA05F9}" type="sibTrans" cxnId="{F1B9F1D5-117D-434D-AEDA-4AB290DED345}">
      <dgm:prSet/>
      <dgm:spPr/>
      <dgm:t>
        <a:bodyPr/>
        <a:lstStyle/>
        <a:p>
          <a:endParaRPr lang="zh-CN" altLang="en-US"/>
        </a:p>
      </dgm:t>
    </dgm:pt>
    <dgm:pt modelId="{08A1376B-9412-457F-98EB-6F8C5EEAC5E4}">
      <dgm:prSet phldrT="[文本]"/>
      <dgm:spPr/>
      <dgm:t>
        <a:bodyPr/>
        <a:lstStyle/>
        <a:p>
          <a:r>
            <a:rPr lang="zh-CN" altLang="en-US" dirty="0" smtClean="0"/>
            <a:t>输出：</a:t>
          </a:r>
          <a:r>
            <a:rPr lang="zh-CN" altLang="zh-CN" dirty="0" smtClean="0"/>
            <a:t>个性化的研究报告或信息产品（服务）</a:t>
          </a:r>
          <a:endParaRPr lang="zh-CN" altLang="en-US" dirty="0"/>
        </a:p>
      </dgm:t>
    </dgm:pt>
    <dgm:pt modelId="{D70ECFA5-C624-4EED-B111-82CA18AF4F6B}" type="parTrans" cxnId="{0C66A452-9FA0-437D-B4C0-F260EB020196}">
      <dgm:prSet/>
      <dgm:spPr/>
      <dgm:t>
        <a:bodyPr/>
        <a:lstStyle/>
        <a:p>
          <a:endParaRPr lang="zh-CN" altLang="en-US"/>
        </a:p>
      </dgm:t>
    </dgm:pt>
    <dgm:pt modelId="{203CB938-F0D1-4256-8A32-7E8F87A185D1}" type="sibTrans" cxnId="{0C66A452-9FA0-437D-B4C0-F260EB020196}">
      <dgm:prSet/>
      <dgm:spPr/>
      <dgm:t>
        <a:bodyPr/>
        <a:lstStyle/>
        <a:p>
          <a:endParaRPr lang="zh-CN" altLang="en-US"/>
        </a:p>
      </dgm:t>
    </dgm:pt>
    <dgm:pt modelId="{8D70DCEC-3DD4-47F0-B40B-B5C73F207DB7}">
      <dgm:prSet phldrT="[文本]"/>
      <dgm:spPr/>
      <dgm:t>
        <a:bodyPr/>
        <a:lstStyle/>
        <a:p>
          <a:r>
            <a:rPr lang="zh-CN" altLang="en-US" dirty="0" smtClean="0"/>
            <a:t>反馈</a:t>
          </a:r>
          <a:endParaRPr lang="zh-CN" altLang="en-US" dirty="0"/>
        </a:p>
      </dgm:t>
    </dgm:pt>
    <dgm:pt modelId="{3FA454F6-AE53-4BDA-892B-7E2E2010FFF9}" type="parTrans" cxnId="{16893E4A-73C7-48D8-A818-78C356FD8ADC}">
      <dgm:prSet/>
      <dgm:spPr/>
      <dgm:t>
        <a:bodyPr/>
        <a:lstStyle/>
        <a:p>
          <a:endParaRPr lang="zh-CN" altLang="en-US"/>
        </a:p>
      </dgm:t>
    </dgm:pt>
    <dgm:pt modelId="{C02F985E-C1C0-4E35-9F40-577B47B7DD5C}" type="sibTrans" cxnId="{16893E4A-73C7-48D8-A818-78C356FD8ADC}">
      <dgm:prSet/>
      <dgm:spPr/>
      <dgm:t>
        <a:bodyPr/>
        <a:lstStyle/>
        <a:p>
          <a:endParaRPr lang="zh-CN" altLang="en-US"/>
        </a:p>
      </dgm:t>
    </dgm:pt>
    <dgm:pt modelId="{2CED424C-2B81-4A87-BBE5-86D446F951D6}">
      <dgm:prSet phldrT="[文本]"/>
      <dgm:spPr/>
      <dgm:t>
        <a:bodyPr/>
        <a:lstStyle/>
        <a:p>
          <a:r>
            <a:rPr lang="zh-CN" altLang="en-US" dirty="0" smtClean="0"/>
            <a:t>反馈：</a:t>
          </a:r>
          <a:r>
            <a:rPr lang="zh-CN" altLang="zh-CN" dirty="0" smtClean="0"/>
            <a:t>用户评价与调整升级</a:t>
          </a:r>
          <a:endParaRPr lang="zh-CN" altLang="en-US" dirty="0"/>
        </a:p>
      </dgm:t>
    </dgm:pt>
    <dgm:pt modelId="{623935AE-E4A6-4C03-833B-4C1A9AE9D4D9}" type="parTrans" cxnId="{1F9A5DDC-97B4-4569-9D79-9B4790053921}">
      <dgm:prSet/>
      <dgm:spPr/>
      <dgm:t>
        <a:bodyPr/>
        <a:lstStyle/>
        <a:p>
          <a:endParaRPr lang="zh-CN" altLang="en-US"/>
        </a:p>
      </dgm:t>
    </dgm:pt>
    <dgm:pt modelId="{383A22BE-6963-42FA-9D17-F9200DCD6A1D}" type="sibTrans" cxnId="{1F9A5DDC-97B4-4569-9D79-9B4790053921}">
      <dgm:prSet/>
      <dgm:spPr/>
      <dgm:t>
        <a:bodyPr/>
        <a:lstStyle/>
        <a:p>
          <a:endParaRPr lang="zh-CN" altLang="en-US"/>
        </a:p>
      </dgm:t>
    </dgm:pt>
    <dgm:pt modelId="{B63487EB-8375-47E0-88FE-B7B120CF2465}" type="pres">
      <dgm:prSet presAssocID="{C7E73306-9C58-47C7-B30D-8C1BBA300AE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6871B1-1BF3-4029-B27C-A6B2D4A91A34}" type="pres">
      <dgm:prSet presAssocID="{C7E73306-9C58-47C7-B30D-8C1BBA300AE8}" presName="children" presStyleCnt="0"/>
      <dgm:spPr/>
    </dgm:pt>
    <dgm:pt modelId="{6465D472-C043-4742-BB32-8E7E298EE0DD}" type="pres">
      <dgm:prSet presAssocID="{C7E73306-9C58-47C7-B30D-8C1BBA300AE8}" presName="child1group" presStyleCnt="0"/>
      <dgm:spPr/>
    </dgm:pt>
    <dgm:pt modelId="{DB342523-AE51-4473-8228-EBDAEA91BA94}" type="pres">
      <dgm:prSet presAssocID="{C7E73306-9C58-47C7-B30D-8C1BBA300AE8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F8136D72-1B23-4AFD-AFC2-B704F91C4CC8}" type="pres">
      <dgm:prSet presAssocID="{C7E73306-9C58-47C7-B30D-8C1BBA300AE8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358D01-DDF5-411C-854D-9DD5F1F0A434}" type="pres">
      <dgm:prSet presAssocID="{C7E73306-9C58-47C7-B30D-8C1BBA300AE8}" presName="child2group" presStyleCnt="0"/>
      <dgm:spPr/>
    </dgm:pt>
    <dgm:pt modelId="{00985A16-2FDC-4603-B690-314D0A426B34}" type="pres">
      <dgm:prSet presAssocID="{C7E73306-9C58-47C7-B30D-8C1BBA300AE8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CC71F377-1CF7-42ED-984F-F5FE74A70DD4}" type="pres">
      <dgm:prSet presAssocID="{C7E73306-9C58-47C7-B30D-8C1BBA300AE8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0EDE59-FD90-4C51-8E23-FEB834446FD7}" type="pres">
      <dgm:prSet presAssocID="{C7E73306-9C58-47C7-B30D-8C1BBA300AE8}" presName="child3group" presStyleCnt="0"/>
      <dgm:spPr/>
    </dgm:pt>
    <dgm:pt modelId="{76E505B9-CD18-453D-908D-C5CDE9D38C9C}" type="pres">
      <dgm:prSet presAssocID="{C7E73306-9C58-47C7-B30D-8C1BBA300AE8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1856ADB7-7216-472F-826D-51E841D341D5}" type="pres">
      <dgm:prSet presAssocID="{C7E73306-9C58-47C7-B30D-8C1BBA300AE8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571814-3121-47F7-939B-2013F8387853}" type="pres">
      <dgm:prSet presAssocID="{C7E73306-9C58-47C7-B30D-8C1BBA300AE8}" presName="child4group" presStyleCnt="0"/>
      <dgm:spPr/>
    </dgm:pt>
    <dgm:pt modelId="{02924AAE-21A7-4634-B99E-2FD566D88772}" type="pres">
      <dgm:prSet presAssocID="{C7E73306-9C58-47C7-B30D-8C1BBA300AE8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CB03D95D-DBD8-44CB-90DA-0BC308033A18}" type="pres">
      <dgm:prSet presAssocID="{C7E73306-9C58-47C7-B30D-8C1BBA300AE8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A19C5B-8DAD-4DD2-81B9-6F2891AA4BA4}" type="pres">
      <dgm:prSet presAssocID="{C7E73306-9C58-47C7-B30D-8C1BBA300AE8}" presName="childPlaceholder" presStyleCnt="0"/>
      <dgm:spPr/>
    </dgm:pt>
    <dgm:pt modelId="{68C763FD-ABCC-4FDA-B1F0-D7B2C885E9E6}" type="pres">
      <dgm:prSet presAssocID="{C7E73306-9C58-47C7-B30D-8C1BBA300AE8}" presName="circle" presStyleCnt="0"/>
      <dgm:spPr/>
    </dgm:pt>
    <dgm:pt modelId="{D16D48E3-0C54-47BB-8776-0488135B8E47}" type="pres">
      <dgm:prSet presAssocID="{C7E73306-9C58-47C7-B30D-8C1BBA300AE8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32B38-CC38-41ED-9403-E3EC4617750A}" type="pres">
      <dgm:prSet presAssocID="{C7E73306-9C58-47C7-B30D-8C1BBA300AE8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EE3367-CE6F-4634-93CA-6EB83461370D}" type="pres">
      <dgm:prSet presAssocID="{C7E73306-9C58-47C7-B30D-8C1BBA300AE8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1DE0CA-1323-4862-91BE-392716C3D77E}" type="pres">
      <dgm:prSet presAssocID="{C7E73306-9C58-47C7-B30D-8C1BBA300AE8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949949-C17C-4A26-A7E1-3F2E667F67A9}" type="pres">
      <dgm:prSet presAssocID="{C7E73306-9C58-47C7-B30D-8C1BBA300AE8}" presName="quadrantPlaceholder" presStyleCnt="0"/>
      <dgm:spPr/>
    </dgm:pt>
    <dgm:pt modelId="{C5DA3660-4E00-45B9-9CD0-815A794C6516}" type="pres">
      <dgm:prSet presAssocID="{C7E73306-9C58-47C7-B30D-8C1BBA300AE8}" presName="center1" presStyleLbl="fgShp" presStyleIdx="0" presStyleCnt="2"/>
      <dgm:spPr/>
    </dgm:pt>
    <dgm:pt modelId="{9BBF374D-547E-4310-B6FD-08115C71A730}" type="pres">
      <dgm:prSet presAssocID="{C7E73306-9C58-47C7-B30D-8C1BBA300AE8}" presName="center2" presStyleLbl="fgShp" presStyleIdx="1" presStyleCnt="2"/>
      <dgm:spPr/>
    </dgm:pt>
  </dgm:ptLst>
  <dgm:cxnLst>
    <dgm:cxn modelId="{A61B9C89-B296-4FB8-BD2A-9F5162105A64}" type="presOf" srcId="{8D70DCEC-3DD4-47F0-B40B-B5C73F207DB7}" destId="{0C1DE0CA-1323-4862-91BE-392716C3D77E}" srcOrd="0" destOrd="0" presId="urn:microsoft.com/office/officeart/2005/8/layout/cycle4#2"/>
    <dgm:cxn modelId="{DC3F876E-B9E8-4992-92DC-D416E48E2B7C}" srcId="{C7E73306-9C58-47C7-B30D-8C1BBA300AE8}" destId="{B6AF706B-3BD1-4B5D-BE63-94705534D949}" srcOrd="0" destOrd="0" parTransId="{11DBECAC-74E0-4839-A8F3-6E2F084CA27D}" sibTransId="{B9DFF20B-D481-4221-BD91-6837A6293E28}"/>
    <dgm:cxn modelId="{060155BE-54BA-4114-8080-36DC7013137D}" srcId="{C7E73306-9C58-47C7-B30D-8C1BBA300AE8}" destId="{47B1EC9C-FFB8-46D2-9590-CCCA6CDE8D15}" srcOrd="1" destOrd="0" parTransId="{3DAE68FF-A7B3-4BAA-9721-2CEF0E6BF04B}" sibTransId="{BE9A2480-38A8-4281-AD37-7A85C9C54B4F}"/>
    <dgm:cxn modelId="{0D7A8907-2FBD-4EC5-AC91-209439E8A46D}" srcId="{B6AF706B-3BD1-4B5D-BE63-94705534D949}" destId="{A725F153-AD72-4E33-B487-A1F734F1FFD4}" srcOrd="0" destOrd="0" parTransId="{008EC719-7CBF-4044-B886-700757873900}" sibTransId="{A8AB6F69-5C10-4837-A30B-ECDB9D4DD119}"/>
    <dgm:cxn modelId="{F1B9F1D5-117D-434D-AEDA-4AB290DED345}" srcId="{C7E73306-9C58-47C7-B30D-8C1BBA300AE8}" destId="{24AAE927-02AD-44C1-A80D-E6262EF5C097}" srcOrd="2" destOrd="0" parTransId="{B1903149-5CD1-4D3D-8A95-18F56F65BFCE}" sibTransId="{E3C9846C-D211-4B7A-83D7-A4F134DA05F9}"/>
    <dgm:cxn modelId="{4F10D32B-A31C-4EAE-8B7E-20547B5A3951}" type="presOf" srcId="{C7E73306-9C58-47C7-B30D-8C1BBA300AE8}" destId="{B63487EB-8375-47E0-88FE-B7B120CF2465}" srcOrd="0" destOrd="0" presId="urn:microsoft.com/office/officeart/2005/8/layout/cycle4#2"/>
    <dgm:cxn modelId="{D2825CCB-01AC-4CE2-AC89-F44CADA9F40F}" type="presOf" srcId="{08A1376B-9412-457F-98EB-6F8C5EEAC5E4}" destId="{1856ADB7-7216-472F-826D-51E841D341D5}" srcOrd="1" destOrd="0" presId="urn:microsoft.com/office/officeart/2005/8/layout/cycle4#2"/>
    <dgm:cxn modelId="{370A910A-A54B-4D3F-B7CD-4A21EF29AC9D}" type="presOf" srcId="{08A1376B-9412-457F-98EB-6F8C5EEAC5E4}" destId="{76E505B9-CD18-453D-908D-C5CDE9D38C9C}" srcOrd="0" destOrd="0" presId="urn:microsoft.com/office/officeart/2005/8/layout/cycle4#2"/>
    <dgm:cxn modelId="{0C66A452-9FA0-437D-B4C0-F260EB020196}" srcId="{24AAE927-02AD-44C1-A80D-E6262EF5C097}" destId="{08A1376B-9412-457F-98EB-6F8C5EEAC5E4}" srcOrd="0" destOrd="0" parTransId="{D70ECFA5-C624-4EED-B111-82CA18AF4F6B}" sibTransId="{203CB938-F0D1-4256-8A32-7E8F87A185D1}"/>
    <dgm:cxn modelId="{7F4A91FA-03E5-4B2C-86B1-3D9E92C3F59B}" type="presOf" srcId="{2CED424C-2B81-4A87-BBE5-86D446F951D6}" destId="{02924AAE-21A7-4634-B99E-2FD566D88772}" srcOrd="0" destOrd="0" presId="urn:microsoft.com/office/officeart/2005/8/layout/cycle4#2"/>
    <dgm:cxn modelId="{A953224C-1417-45C8-8972-AA10FA295379}" type="presOf" srcId="{B6AF706B-3BD1-4B5D-BE63-94705534D949}" destId="{D16D48E3-0C54-47BB-8776-0488135B8E47}" srcOrd="0" destOrd="0" presId="urn:microsoft.com/office/officeart/2005/8/layout/cycle4#2"/>
    <dgm:cxn modelId="{BE31C389-42DA-4F59-A1A4-7549CCF3966D}" type="presOf" srcId="{A725F153-AD72-4E33-B487-A1F734F1FFD4}" destId="{DB342523-AE51-4473-8228-EBDAEA91BA94}" srcOrd="0" destOrd="0" presId="urn:microsoft.com/office/officeart/2005/8/layout/cycle4#2"/>
    <dgm:cxn modelId="{6A8022EE-82AD-449F-8728-256DE6F23251}" type="presOf" srcId="{E4946DDD-27A9-44E0-B6A9-EA54C0A27323}" destId="{CC71F377-1CF7-42ED-984F-F5FE74A70DD4}" srcOrd="1" destOrd="0" presId="urn:microsoft.com/office/officeart/2005/8/layout/cycle4#2"/>
    <dgm:cxn modelId="{E72394F8-30B5-4399-B1E5-D1345F5EF05A}" type="presOf" srcId="{A725F153-AD72-4E33-B487-A1F734F1FFD4}" destId="{F8136D72-1B23-4AFD-AFC2-B704F91C4CC8}" srcOrd="1" destOrd="0" presId="urn:microsoft.com/office/officeart/2005/8/layout/cycle4#2"/>
    <dgm:cxn modelId="{16893E4A-73C7-48D8-A818-78C356FD8ADC}" srcId="{C7E73306-9C58-47C7-B30D-8C1BBA300AE8}" destId="{8D70DCEC-3DD4-47F0-B40B-B5C73F207DB7}" srcOrd="3" destOrd="0" parTransId="{3FA454F6-AE53-4BDA-892B-7E2E2010FFF9}" sibTransId="{C02F985E-C1C0-4E35-9F40-577B47B7DD5C}"/>
    <dgm:cxn modelId="{4CA9A7A8-8299-42D3-B920-0A66D19E107F}" type="presOf" srcId="{2CED424C-2B81-4A87-BBE5-86D446F951D6}" destId="{CB03D95D-DBD8-44CB-90DA-0BC308033A18}" srcOrd="1" destOrd="0" presId="urn:microsoft.com/office/officeart/2005/8/layout/cycle4#2"/>
    <dgm:cxn modelId="{1250D60F-AC81-4FFB-A247-9EF06DC9894F}" type="presOf" srcId="{47B1EC9C-FFB8-46D2-9590-CCCA6CDE8D15}" destId="{FB632B38-CC38-41ED-9403-E3EC4617750A}" srcOrd="0" destOrd="0" presId="urn:microsoft.com/office/officeart/2005/8/layout/cycle4#2"/>
    <dgm:cxn modelId="{1F9A5DDC-97B4-4569-9D79-9B4790053921}" srcId="{8D70DCEC-3DD4-47F0-B40B-B5C73F207DB7}" destId="{2CED424C-2B81-4A87-BBE5-86D446F951D6}" srcOrd="0" destOrd="0" parTransId="{623935AE-E4A6-4C03-833B-4C1A9AE9D4D9}" sibTransId="{383A22BE-6963-42FA-9D17-F9200DCD6A1D}"/>
    <dgm:cxn modelId="{93213F18-5C89-4206-86A9-D4FFB06E48DD}" type="presOf" srcId="{24AAE927-02AD-44C1-A80D-E6262EF5C097}" destId="{71EE3367-CE6F-4634-93CA-6EB83461370D}" srcOrd="0" destOrd="0" presId="urn:microsoft.com/office/officeart/2005/8/layout/cycle4#2"/>
    <dgm:cxn modelId="{942B327E-6E9A-48D7-A11C-D73DF5ACF9CB}" type="presOf" srcId="{E4946DDD-27A9-44E0-B6A9-EA54C0A27323}" destId="{00985A16-2FDC-4603-B690-314D0A426B34}" srcOrd="0" destOrd="0" presId="urn:microsoft.com/office/officeart/2005/8/layout/cycle4#2"/>
    <dgm:cxn modelId="{C1DABEBB-246D-45DF-B34A-2FD695C0F197}" srcId="{47B1EC9C-FFB8-46D2-9590-CCCA6CDE8D15}" destId="{E4946DDD-27A9-44E0-B6A9-EA54C0A27323}" srcOrd="0" destOrd="0" parTransId="{38BD347B-1EE9-4335-A323-9A7CE9029E96}" sibTransId="{E2AE137B-8A89-44EE-A654-368A8DF947E4}"/>
    <dgm:cxn modelId="{F3DC4575-30D2-4E90-812C-56773D3BAF80}" type="presParOf" srcId="{B63487EB-8375-47E0-88FE-B7B120CF2465}" destId="{2B6871B1-1BF3-4029-B27C-A6B2D4A91A34}" srcOrd="0" destOrd="0" presId="urn:microsoft.com/office/officeart/2005/8/layout/cycle4#2"/>
    <dgm:cxn modelId="{E5DAA5F6-7FCA-48D1-9935-12DCD5F1F377}" type="presParOf" srcId="{2B6871B1-1BF3-4029-B27C-A6B2D4A91A34}" destId="{6465D472-C043-4742-BB32-8E7E298EE0DD}" srcOrd="0" destOrd="0" presId="urn:microsoft.com/office/officeart/2005/8/layout/cycle4#2"/>
    <dgm:cxn modelId="{8D5EAB1C-5ECD-4892-BF9B-5A89613EDD45}" type="presParOf" srcId="{6465D472-C043-4742-BB32-8E7E298EE0DD}" destId="{DB342523-AE51-4473-8228-EBDAEA91BA94}" srcOrd="0" destOrd="0" presId="urn:microsoft.com/office/officeart/2005/8/layout/cycle4#2"/>
    <dgm:cxn modelId="{8745BAB5-D2B7-4DCD-B518-29F3C4F0FCE3}" type="presParOf" srcId="{6465D472-C043-4742-BB32-8E7E298EE0DD}" destId="{F8136D72-1B23-4AFD-AFC2-B704F91C4CC8}" srcOrd="1" destOrd="0" presId="urn:microsoft.com/office/officeart/2005/8/layout/cycle4#2"/>
    <dgm:cxn modelId="{472FD6CC-809C-4052-8975-3A2895F02E12}" type="presParOf" srcId="{2B6871B1-1BF3-4029-B27C-A6B2D4A91A34}" destId="{D0358D01-DDF5-411C-854D-9DD5F1F0A434}" srcOrd="1" destOrd="0" presId="urn:microsoft.com/office/officeart/2005/8/layout/cycle4#2"/>
    <dgm:cxn modelId="{CF5E61C3-ED46-467C-B1DB-AFFB613BB766}" type="presParOf" srcId="{D0358D01-DDF5-411C-854D-9DD5F1F0A434}" destId="{00985A16-2FDC-4603-B690-314D0A426B34}" srcOrd="0" destOrd="0" presId="urn:microsoft.com/office/officeart/2005/8/layout/cycle4#2"/>
    <dgm:cxn modelId="{1E5E4465-21FF-4C2E-9C4B-C05DFA7EE2AD}" type="presParOf" srcId="{D0358D01-DDF5-411C-854D-9DD5F1F0A434}" destId="{CC71F377-1CF7-42ED-984F-F5FE74A70DD4}" srcOrd="1" destOrd="0" presId="urn:microsoft.com/office/officeart/2005/8/layout/cycle4#2"/>
    <dgm:cxn modelId="{A9DD4BD2-95CC-4B54-B59D-D2A4A8AC1F09}" type="presParOf" srcId="{2B6871B1-1BF3-4029-B27C-A6B2D4A91A34}" destId="{DD0EDE59-FD90-4C51-8E23-FEB834446FD7}" srcOrd="2" destOrd="0" presId="urn:microsoft.com/office/officeart/2005/8/layout/cycle4#2"/>
    <dgm:cxn modelId="{55E1FC63-8AC5-486A-B95F-41B9B6D99D8B}" type="presParOf" srcId="{DD0EDE59-FD90-4C51-8E23-FEB834446FD7}" destId="{76E505B9-CD18-453D-908D-C5CDE9D38C9C}" srcOrd="0" destOrd="0" presId="urn:microsoft.com/office/officeart/2005/8/layout/cycle4#2"/>
    <dgm:cxn modelId="{63D40AB4-58B6-470C-B7E3-4AA03696B298}" type="presParOf" srcId="{DD0EDE59-FD90-4C51-8E23-FEB834446FD7}" destId="{1856ADB7-7216-472F-826D-51E841D341D5}" srcOrd="1" destOrd="0" presId="urn:microsoft.com/office/officeart/2005/8/layout/cycle4#2"/>
    <dgm:cxn modelId="{FB82A390-2C53-4B0B-B528-9D0D70364639}" type="presParOf" srcId="{2B6871B1-1BF3-4029-B27C-A6B2D4A91A34}" destId="{6F571814-3121-47F7-939B-2013F8387853}" srcOrd="3" destOrd="0" presId="urn:microsoft.com/office/officeart/2005/8/layout/cycle4#2"/>
    <dgm:cxn modelId="{689028C2-8433-4C9F-A7A7-CF28D074D598}" type="presParOf" srcId="{6F571814-3121-47F7-939B-2013F8387853}" destId="{02924AAE-21A7-4634-B99E-2FD566D88772}" srcOrd="0" destOrd="0" presId="urn:microsoft.com/office/officeart/2005/8/layout/cycle4#2"/>
    <dgm:cxn modelId="{A887ABDB-2AAB-4114-9135-751BDCFF13FC}" type="presParOf" srcId="{6F571814-3121-47F7-939B-2013F8387853}" destId="{CB03D95D-DBD8-44CB-90DA-0BC308033A18}" srcOrd="1" destOrd="0" presId="urn:microsoft.com/office/officeart/2005/8/layout/cycle4#2"/>
    <dgm:cxn modelId="{5F44E29F-3934-459F-8C76-1996F19CF86B}" type="presParOf" srcId="{2B6871B1-1BF3-4029-B27C-A6B2D4A91A34}" destId="{66A19C5B-8DAD-4DD2-81B9-6F2891AA4BA4}" srcOrd="4" destOrd="0" presId="urn:microsoft.com/office/officeart/2005/8/layout/cycle4#2"/>
    <dgm:cxn modelId="{5211E5CB-D546-4AA7-9CA1-DBCE62B951DF}" type="presParOf" srcId="{B63487EB-8375-47E0-88FE-B7B120CF2465}" destId="{68C763FD-ABCC-4FDA-B1F0-D7B2C885E9E6}" srcOrd="1" destOrd="0" presId="urn:microsoft.com/office/officeart/2005/8/layout/cycle4#2"/>
    <dgm:cxn modelId="{A142417A-EB1F-4926-AD51-E1B077BE61DE}" type="presParOf" srcId="{68C763FD-ABCC-4FDA-B1F0-D7B2C885E9E6}" destId="{D16D48E3-0C54-47BB-8776-0488135B8E47}" srcOrd="0" destOrd="0" presId="urn:microsoft.com/office/officeart/2005/8/layout/cycle4#2"/>
    <dgm:cxn modelId="{7E4B153C-ACD7-4840-9EDC-C6F7023DE2A9}" type="presParOf" srcId="{68C763FD-ABCC-4FDA-B1F0-D7B2C885E9E6}" destId="{FB632B38-CC38-41ED-9403-E3EC4617750A}" srcOrd="1" destOrd="0" presId="urn:microsoft.com/office/officeart/2005/8/layout/cycle4#2"/>
    <dgm:cxn modelId="{5DFC1EC9-212F-4AC3-997F-B1118BAC16CD}" type="presParOf" srcId="{68C763FD-ABCC-4FDA-B1F0-D7B2C885E9E6}" destId="{71EE3367-CE6F-4634-93CA-6EB83461370D}" srcOrd="2" destOrd="0" presId="urn:microsoft.com/office/officeart/2005/8/layout/cycle4#2"/>
    <dgm:cxn modelId="{B2A07271-3B2F-45F4-8687-1F8D279A809A}" type="presParOf" srcId="{68C763FD-ABCC-4FDA-B1F0-D7B2C885E9E6}" destId="{0C1DE0CA-1323-4862-91BE-392716C3D77E}" srcOrd="3" destOrd="0" presId="urn:microsoft.com/office/officeart/2005/8/layout/cycle4#2"/>
    <dgm:cxn modelId="{60D9AF3F-D914-40DD-BCA7-1EB26DDD151B}" type="presParOf" srcId="{68C763FD-ABCC-4FDA-B1F0-D7B2C885E9E6}" destId="{F9949949-C17C-4A26-A7E1-3F2E667F67A9}" srcOrd="4" destOrd="0" presId="urn:microsoft.com/office/officeart/2005/8/layout/cycle4#2"/>
    <dgm:cxn modelId="{5E9CE2CE-DFAF-4F76-8A07-1A06A51770C2}" type="presParOf" srcId="{B63487EB-8375-47E0-88FE-B7B120CF2465}" destId="{C5DA3660-4E00-45B9-9CD0-815A794C6516}" srcOrd="2" destOrd="0" presId="urn:microsoft.com/office/officeart/2005/8/layout/cycle4#2"/>
    <dgm:cxn modelId="{3E61AA67-98C2-4A9C-A9FF-CF149B7AD62E}" type="presParOf" srcId="{B63487EB-8375-47E0-88FE-B7B120CF2465}" destId="{9BBF374D-547E-4310-B6FD-08115C71A730}" srcOrd="3" destOrd="0" presId="urn:microsoft.com/office/officeart/2005/8/layout/cycle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07F21C-B17B-4A1F-B558-1F7DE455919D}" type="doc">
      <dgm:prSet loTypeId="urn:microsoft.com/office/officeart/2005/8/layout/default#1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266CB692-2197-4D63-90D9-69FD5EC4348E}">
      <dgm:prSet phldrT="[文本]" custT="1"/>
      <dgm:spPr/>
      <dgm:t>
        <a:bodyPr/>
        <a:lstStyle/>
        <a:p>
          <a:r>
            <a:rPr lang="en-US" altLang="zh-CN" sz="1400" dirty="0" smtClean="0"/>
            <a:t>1.</a:t>
          </a:r>
          <a:r>
            <a:rPr lang="zh-CN" altLang="en-US" sz="1400" dirty="0" smtClean="0"/>
            <a:t> 资源建设与信息组织</a:t>
          </a:r>
          <a:endParaRPr lang="zh-CN" altLang="en-US" sz="1400" dirty="0"/>
        </a:p>
      </dgm:t>
    </dgm:pt>
    <dgm:pt modelId="{3F97FDAF-7E2F-4E24-B090-5E2C1155B53E}" type="parTrans" cxnId="{9ECE0187-6AD5-4875-B1FE-AAC661CC28C6}">
      <dgm:prSet/>
      <dgm:spPr/>
      <dgm:t>
        <a:bodyPr/>
        <a:lstStyle/>
        <a:p>
          <a:endParaRPr lang="zh-CN" altLang="en-US" sz="1400"/>
        </a:p>
      </dgm:t>
    </dgm:pt>
    <dgm:pt modelId="{1E7FED4F-06B6-4E39-B977-F749EE133037}" type="sibTrans" cxnId="{9ECE0187-6AD5-4875-B1FE-AAC661CC28C6}">
      <dgm:prSet/>
      <dgm:spPr/>
      <dgm:t>
        <a:bodyPr/>
        <a:lstStyle/>
        <a:p>
          <a:endParaRPr lang="zh-CN" altLang="en-US" sz="1400"/>
        </a:p>
      </dgm:t>
    </dgm:pt>
    <dgm:pt modelId="{75D2340F-5A7E-4EE9-B78C-AF1F58174A1E}">
      <dgm:prSet phldrT="[文本]" custT="1"/>
      <dgm:spPr/>
      <dgm:t>
        <a:bodyPr/>
        <a:lstStyle/>
        <a:p>
          <a:r>
            <a:rPr lang="en-US" altLang="zh-CN" sz="1400" dirty="0" smtClean="0"/>
            <a:t>2.</a:t>
          </a:r>
          <a:r>
            <a:rPr lang="zh-CN" altLang="en-US" sz="1400" dirty="0" smtClean="0"/>
            <a:t>信息检索与知识服务</a:t>
          </a:r>
          <a:endParaRPr lang="zh-CN" altLang="en-US" sz="1400" dirty="0"/>
        </a:p>
      </dgm:t>
    </dgm:pt>
    <dgm:pt modelId="{24C83FB6-D4CB-45ED-A389-E839F42676D9}" type="parTrans" cxnId="{BF579B3E-501A-40AB-8E88-71F36F8126B1}">
      <dgm:prSet/>
      <dgm:spPr/>
      <dgm:t>
        <a:bodyPr/>
        <a:lstStyle/>
        <a:p>
          <a:endParaRPr lang="zh-CN" altLang="en-US" sz="1400"/>
        </a:p>
      </dgm:t>
    </dgm:pt>
    <dgm:pt modelId="{33AF8FED-EE74-444B-942D-CE978F753C94}" type="sibTrans" cxnId="{BF579B3E-501A-40AB-8E88-71F36F8126B1}">
      <dgm:prSet/>
      <dgm:spPr/>
      <dgm:t>
        <a:bodyPr/>
        <a:lstStyle/>
        <a:p>
          <a:endParaRPr lang="zh-CN" altLang="en-US" sz="1400"/>
        </a:p>
      </dgm:t>
    </dgm:pt>
    <dgm:pt modelId="{E3397CE7-00FC-48A9-9424-0083DB4ED753}">
      <dgm:prSet phldrT="[文本]" custT="1"/>
      <dgm:spPr/>
      <dgm:t>
        <a:bodyPr/>
        <a:lstStyle/>
        <a:p>
          <a:r>
            <a:rPr lang="en-US" altLang="zh-CN" sz="1400" dirty="0" smtClean="0"/>
            <a:t>3.</a:t>
          </a:r>
          <a:r>
            <a:rPr lang="zh-CN" altLang="en-US" sz="1400" dirty="0" smtClean="0"/>
            <a:t>图书馆营销与阅读推广</a:t>
          </a:r>
          <a:endParaRPr lang="zh-CN" altLang="en-US" sz="1400" dirty="0"/>
        </a:p>
      </dgm:t>
    </dgm:pt>
    <dgm:pt modelId="{AF6FE221-4791-4B10-A145-BC8E6C2A5466}" type="parTrans" cxnId="{93C548A6-FB1C-482E-B695-531FF495BF05}">
      <dgm:prSet/>
      <dgm:spPr/>
      <dgm:t>
        <a:bodyPr/>
        <a:lstStyle/>
        <a:p>
          <a:endParaRPr lang="zh-CN" altLang="en-US" sz="1400"/>
        </a:p>
      </dgm:t>
    </dgm:pt>
    <dgm:pt modelId="{3689F3B9-C535-4AFE-98ED-20F027AD4E93}" type="sibTrans" cxnId="{93C548A6-FB1C-482E-B695-531FF495BF05}">
      <dgm:prSet/>
      <dgm:spPr/>
      <dgm:t>
        <a:bodyPr/>
        <a:lstStyle/>
        <a:p>
          <a:endParaRPr lang="zh-CN" altLang="en-US" sz="1400"/>
        </a:p>
      </dgm:t>
    </dgm:pt>
    <dgm:pt modelId="{60A54E7F-3B76-4106-9B34-9784288F6B04}">
      <dgm:prSet phldrT="[文本]" phldr="0" custT="1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dirty="0" smtClean="0"/>
            <a:t>4.</a:t>
          </a:r>
          <a:r>
            <a:rPr lang="zh-CN" altLang="en-US" sz="1400" dirty="0" smtClean="0"/>
            <a:t>信息技术与智慧图书馆</a:t>
          </a:r>
          <a:endParaRPr lang="zh-CN" altLang="en-US" sz="1400" dirty="0"/>
        </a:p>
      </dgm:t>
    </dgm:pt>
    <dgm:pt modelId="{A0D5E48B-0F03-4A86-9705-63C592FD0851}" type="parTrans" cxnId="{BF387FC1-43C4-4E69-8985-9FA90449612C}">
      <dgm:prSet/>
      <dgm:spPr/>
      <dgm:t>
        <a:bodyPr/>
        <a:lstStyle/>
        <a:p>
          <a:endParaRPr lang="zh-CN" altLang="en-US" sz="1400"/>
        </a:p>
      </dgm:t>
    </dgm:pt>
    <dgm:pt modelId="{79EF4A56-0413-4EF9-A07C-C812359F16E4}" type="sibTrans" cxnId="{BF387FC1-43C4-4E69-8985-9FA90449612C}">
      <dgm:prSet/>
      <dgm:spPr/>
      <dgm:t>
        <a:bodyPr/>
        <a:lstStyle/>
        <a:p>
          <a:endParaRPr lang="zh-CN" altLang="en-US" sz="1400"/>
        </a:p>
      </dgm:t>
    </dgm:pt>
    <dgm:pt modelId="{C15BE617-E82B-40D1-8F89-4BBEC5B82E51}">
      <dgm:prSet phldrT="[文本]" custT="1"/>
      <dgm:spPr/>
      <dgm:t>
        <a:bodyPr/>
        <a:lstStyle/>
        <a:p>
          <a:r>
            <a:rPr lang="en-US" altLang="zh-CN" sz="1400" dirty="0" smtClean="0"/>
            <a:t>5.</a:t>
          </a:r>
          <a:r>
            <a:rPr lang="zh-CN" altLang="en-US" sz="1400" dirty="0" smtClean="0"/>
            <a:t>数据</a:t>
          </a:r>
          <a:r>
            <a:rPr lang="zh-CN" altLang="en-US" sz="1400" smtClean="0"/>
            <a:t>挖掘与智能分析</a:t>
          </a:r>
          <a:endParaRPr lang="zh-CN" altLang="en-US" sz="1400" dirty="0"/>
        </a:p>
      </dgm:t>
    </dgm:pt>
    <dgm:pt modelId="{CF5CA549-2008-4F50-B958-EA1E0894CD29}" type="parTrans" cxnId="{55824616-4003-4548-AF67-C0CA4931191B}">
      <dgm:prSet/>
      <dgm:spPr/>
      <dgm:t>
        <a:bodyPr/>
        <a:lstStyle/>
        <a:p>
          <a:endParaRPr lang="zh-CN" altLang="en-US" sz="1400"/>
        </a:p>
      </dgm:t>
    </dgm:pt>
    <dgm:pt modelId="{EBCA52D9-D548-4896-A4C2-6ED8DD450E31}" type="sibTrans" cxnId="{55824616-4003-4548-AF67-C0CA4931191B}">
      <dgm:prSet/>
      <dgm:spPr/>
      <dgm:t>
        <a:bodyPr/>
        <a:lstStyle/>
        <a:p>
          <a:endParaRPr lang="zh-CN" altLang="en-US" sz="1400"/>
        </a:p>
      </dgm:t>
    </dgm:pt>
    <dgm:pt modelId="{BAD2E05B-2C33-4BF4-A1CF-41F93955E785}" type="pres">
      <dgm:prSet presAssocID="{4C07F21C-B17B-4A1F-B558-1F7DE45591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568B32-1E7A-4BB1-A097-BADAF18CD896}" type="pres">
      <dgm:prSet presAssocID="{266CB692-2197-4D63-90D9-69FD5EC4348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2198AE-1FC3-4E80-A786-C9CD95F761F9}" type="pres">
      <dgm:prSet presAssocID="{1E7FED4F-06B6-4E39-B977-F749EE133037}" presName="sibTrans" presStyleCnt="0"/>
      <dgm:spPr/>
    </dgm:pt>
    <dgm:pt modelId="{7E0E8AB6-8733-4497-A6C9-DFC4C92D27F8}" type="pres">
      <dgm:prSet presAssocID="{75D2340F-5A7E-4EE9-B78C-AF1F58174A1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D277AC-F739-4F48-A439-F05A644A7DAB}" type="pres">
      <dgm:prSet presAssocID="{33AF8FED-EE74-444B-942D-CE978F753C94}" presName="sibTrans" presStyleCnt="0"/>
      <dgm:spPr/>
    </dgm:pt>
    <dgm:pt modelId="{3D6A25B0-2379-46FF-945D-A7531847AA1C}" type="pres">
      <dgm:prSet presAssocID="{E3397CE7-00FC-48A9-9424-0083DB4ED75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FC9718-72DA-438B-BA48-B4A79CAE5066}" type="pres">
      <dgm:prSet presAssocID="{3689F3B9-C535-4AFE-98ED-20F027AD4E93}" presName="sibTrans" presStyleCnt="0"/>
      <dgm:spPr/>
    </dgm:pt>
    <dgm:pt modelId="{7FDC4581-32FB-4471-95A1-D70B7B473EB6}" type="pres">
      <dgm:prSet presAssocID="{60A54E7F-3B76-4106-9B34-9784288F6B0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F0E65A-4E7D-4F20-A463-84E24B2208D2}" type="pres">
      <dgm:prSet presAssocID="{79EF4A56-0413-4EF9-A07C-C812359F16E4}" presName="sibTrans" presStyleCnt="0"/>
      <dgm:spPr/>
    </dgm:pt>
    <dgm:pt modelId="{EC08C4CC-E61A-45DA-A3B9-1A9A7C8CEA3B}" type="pres">
      <dgm:prSet presAssocID="{C15BE617-E82B-40D1-8F89-4BBEC5B82E5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CE0187-6AD5-4875-B1FE-AAC661CC28C6}" srcId="{4C07F21C-B17B-4A1F-B558-1F7DE455919D}" destId="{266CB692-2197-4D63-90D9-69FD5EC4348E}" srcOrd="0" destOrd="0" parTransId="{3F97FDAF-7E2F-4E24-B090-5E2C1155B53E}" sibTransId="{1E7FED4F-06B6-4E39-B977-F749EE133037}"/>
    <dgm:cxn modelId="{BF387FC1-43C4-4E69-8985-9FA90449612C}" srcId="{4C07F21C-B17B-4A1F-B558-1F7DE455919D}" destId="{60A54E7F-3B76-4106-9B34-9784288F6B04}" srcOrd="3" destOrd="0" parTransId="{A0D5E48B-0F03-4A86-9705-63C592FD0851}" sibTransId="{79EF4A56-0413-4EF9-A07C-C812359F16E4}"/>
    <dgm:cxn modelId="{BF579B3E-501A-40AB-8E88-71F36F8126B1}" srcId="{4C07F21C-B17B-4A1F-B558-1F7DE455919D}" destId="{75D2340F-5A7E-4EE9-B78C-AF1F58174A1E}" srcOrd="1" destOrd="0" parTransId="{24C83FB6-D4CB-45ED-A389-E839F42676D9}" sibTransId="{33AF8FED-EE74-444B-942D-CE978F753C94}"/>
    <dgm:cxn modelId="{F6D8D309-64A7-4BD3-B139-25370B5973FB}" type="presOf" srcId="{266CB692-2197-4D63-90D9-69FD5EC4348E}" destId="{C2568B32-1E7A-4BB1-A097-BADAF18CD896}" srcOrd="0" destOrd="0" presId="urn:microsoft.com/office/officeart/2005/8/layout/default#1"/>
    <dgm:cxn modelId="{93C548A6-FB1C-482E-B695-531FF495BF05}" srcId="{4C07F21C-B17B-4A1F-B558-1F7DE455919D}" destId="{E3397CE7-00FC-48A9-9424-0083DB4ED753}" srcOrd="2" destOrd="0" parTransId="{AF6FE221-4791-4B10-A145-BC8E6C2A5466}" sibTransId="{3689F3B9-C535-4AFE-98ED-20F027AD4E93}"/>
    <dgm:cxn modelId="{2FF178D9-0239-4ED1-95A3-F7CA5207F7D5}" type="presOf" srcId="{60A54E7F-3B76-4106-9B34-9784288F6B04}" destId="{7FDC4581-32FB-4471-95A1-D70B7B473EB6}" srcOrd="0" destOrd="0" presId="urn:microsoft.com/office/officeart/2005/8/layout/default#1"/>
    <dgm:cxn modelId="{0B10827E-AD69-45CA-9BAE-53A20ED94ADF}" type="presOf" srcId="{E3397CE7-00FC-48A9-9424-0083DB4ED753}" destId="{3D6A25B0-2379-46FF-945D-A7531847AA1C}" srcOrd="0" destOrd="0" presId="urn:microsoft.com/office/officeart/2005/8/layout/default#1"/>
    <dgm:cxn modelId="{94D99791-6FE9-4659-86D9-169BBF3DEF57}" type="presOf" srcId="{4C07F21C-B17B-4A1F-B558-1F7DE455919D}" destId="{BAD2E05B-2C33-4BF4-A1CF-41F93955E785}" srcOrd="0" destOrd="0" presId="urn:microsoft.com/office/officeart/2005/8/layout/default#1"/>
    <dgm:cxn modelId="{4A45D73F-7375-49B9-9477-7AFCB6D527D6}" type="presOf" srcId="{75D2340F-5A7E-4EE9-B78C-AF1F58174A1E}" destId="{7E0E8AB6-8733-4497-A6C9-DFC4C92D27F8}" srcOrd="0" destOrd="0" presId="urn:microsoft.com/office/officeart/2005/8/layout/default#1"/>
    <dgm:cxn modelId="{E3122B3B-9DEE-4A1A-88C0-F0B669BCC9B0}" type="presOf" srcId="{C15BE617-E82B-40D1-8F89-4BBEC5B82E51}" destId="{EC08C4CC-E61A-45DA-A3B9-1A9A7C8CEA3B}" srcOrd="0" destOrd="0" presId="urn:microsoft.com/office/officeart/2005/8/layout/default#1"/>
    <dgm:cxn modelId="{55824616-4003-4548-AF67-C0CA4931191B}" srcId="{4C07F21C-B17B-4A1F-B558-1F7DE455919D}" destId="{C15BE617-E82B-40D1-8F89-4BBEC5B82E51}" srcOrd="4" destOrd="0" parTransId="{CF5CA549-2008-4F50-B958-EA1E0894CD29}" sibTransId="{EBCA52D9-D548-4896-A4C2-6ED8DD450E31}"/>
    <dgm:cxn modelId="{0AE8DA55-D9F5-4DF9-BE92-BC08113BE6C0}" type="presParOf" srcId="{BAD2E05B-2C33-4BF4-A1CF-41F93955E785}" destId="{C2568B32-1E7A-4BB1-A097-BADAF18CD896}" srcOrd="0" destOrd="0" presId="urn:microsoft.com/office/officeart/2005/8/layout/default#1"/>
    <dgm:cxn modelId="{10C32AE3-C3B3-4BEB-9968-19D6764C94E6}" type="presParOf" srcId="{BAD2E05B-2C33-4BF4-A1CF-41F93955E785}" destId="{282198AE-1FC3-4E80-A786-C9CD95F761F9}" srcOrd="1" destOrd="0" presId="urn:microsoft.com/office/officeart/2005/8/layout/default#1"/>
    <dgm:cxn modelId="{07EF596A-B3DF-403B-88FA-8919340AFDC8}" type="presParOf" srcId="{BAD2E05B-2C33-4BF4-A1CF-41F93955E785}" destId="{7E0E8AB6-8733-4497-A6C9-DFC4C92D27F8}" srcOrd="2" destOrd="0" presId="urn:microsoft.com/office/officeart/2005/8/layout/default#1"/>
    <dgm:cxn modelId="{A0AF83CB-D09D-4FD9-AA50-8D59E82EF89E}" type="presParOf" srcId="{BAD2E05B-2C33-4BF4-A1CF-41F93955E785}" destId="{30D277AC-F739-4F48-A439-F05A644A7DAB}" srcOrd="3" destOrd="0" presId="urn:microsoft.com/office/officeart/2005/8/layout/default#1"/>
    <dgm:cxn modelId="{8C69C024-A3B8-4158-BDA4-1AC95839DDA7}" type="presParOf" srcId="{BAD2E05B-2C33-4BF4-A1CF-41F93955E785}" destId="{3D6A25B0-2379-46FF-945D-A7531847AA1C}" srcOrd="4" destOrd="0" presId="urn:microsoft.com/office/officeart/2005/8/layout/default#1"/>
    <dgm:cxn modelId="{A6740530-9A26-4EBB-ACAA-1AC457D0F9CB}" type="presParOf" srcId="{BAD2E05B-2C33-4BF4-A1CF-41F93955E785}" destId="{D0FC9718-72DA-438B-BA48-B4A79CAE5066}" srcOrd="5" destOrd="0" presId="urn:microsoft.com/office/officeart/2005/8/layout/default#1"/>
    <dgm:cxn modelId="{D13CF27C-EABF-4A4D-9263-BA0ED9C48329}" type="presParOf" srcId="{BAD2E05B-2C33-4BF4-A1CF-41F93955E785}" destId="{7FDC4581-32FB-4471-95A1-D70B7B473EB6}" srcOrd="6" destOrd="0" presId="urn:microsoft.com/office/officeart/2005/8/layout/default#1"/>
    <dgm:cxn modelId="{EDE5FE63-AFDA-417C-9C28-EA01258C708E}" type="presParOf" srcId="{BAD2E05B-2C33-4BF4-A1CF-41F93955E785}" destId="{25F0E65A-4E7D-4F20-A463-84E24B2208D2}" srcOrd="7" destOrd="0" presId="urn:microsoft.com/office/officeart/2005/8/layout/default#1"/>
    <dgm:cxn modelId="{843F5E38-A7D1-42CE-8399-BA7136A62DCB}" type="presParOf" srcId="{BAD2E05B-2C33-4BF4-A1CF-41F93955E785}" destId="{EC08C4CC-E61A-45DA-A3B9-1A9A7C8CEA3B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E505B9-CD18-453D-908D-C5CDE9D38C9C}">
      <dsp:nvSpPr>
        <dsp:cNvPr id="0" name=""/>
        <dsp:cNvSpPr/>
      </dsp:nvSpPr>
      <dsp:spPr>
        <a:xfrm>
          <a:off x="2446147" y="1822448"/>
          <a:ext cx="1323955" cy="8576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kern="1200" dirty="0" smtClean="0"/>
            <a:t>输出：藏书体系与服务</a:t>
          </a:r>
          <a:endParaRPr lang="zh-CN" altLang="en-US" sz="1100" kern="1200" dirty="0"/>
        </a:p>
      </dsp:txBody>
      <dsp:txXfrm>
        <a:off x="2843333" y="2036854"/>
        <a:ext cx="926768" cy="643217"/>
      </dsp:txXfrm>
    </dsp:sp>
    <dsp:sp modelId="{02924AAE-21A7-4634-B99E-2FD566D88772}">
      <dsp:nvSpPr>
        <dsp:cNvPr id="0" name=""/>
        <dsp:cNvSpPr/>
      </dsp:nvSpPr>
      <dsp:spPr>
        <a:xfrm>
          <a:off x="286009" y="1822448"/>
          <a:ext cx="1323955" cy="8576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kern="1200" dirty="0" smtClean="0"/>
            <a:t>反馈：评估与改进</a:t>
          </a:r>
          <a:endParaRPr lang="zh-CN" altLang="en-US" sz="1100" kern="1200" dirty="0"/>
        </a:p>
      </dsp:txBody>
      <dsp:txXfrm>
        <a:off x="286009" y="2036854"/>
        <a:ext cx="926768" cy="643217"/>
      </dsp:txXfrm>
    </dsp:sp>
    <dsp:sp modelId="{00985A16-2FDC-4603-B690-314D0A426B34}">
      <dsp:nvSpPr>
        <dsp:cNvPr id="0" name=""/>
        <dsp:cNvSpPr/>
      </dsp:nvSpPr>
      <dsp:spPr>
        <a:xfrm>
          <a:off x="2446147" y="0"/>
          <a:ext cx="1323955" cy="8576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kern="1200" dirty="0" smtClean="0"/>
            <a:t>转换：加工组织</a:t>
          </a:r>
          <a:endParaRPr lang="zh-CN" altLang="en-US" sz="1100" kern="1200" dirty="0"/>
        </a:p>
      </dsp:txBody>
      <dsp:txXfrm>
        <a:off x="2843333" y="0"/>
        <a:ext cx="926768" cy="643217"/>
      </dsp:txXfrm>
    </dsp:sp>
    <dsp:sp modelId="{DB342523-AE51-4473-8228-EBDAEA91BA94}">
      <dsp:nvSpPr>
        <dsp:cNvPr id="0" name=""/>
        <dsp:cNvSpPr/>
      </dsp:nvSpPr>
      <dsp:spPr>
        <a:xfrm>
          <a:off x="286009" y="0"/>
          <a:ext cx="1323955" cy="8576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kern="1200" dirty="0" smtClean="0"/>
            <a:t>输入：采访购买</a:t>
          </a:r>
          <a:endParaRPr lang="zh-CN" altLang="en-US" sz="1100" kern="1200" dirty="0"/>
        </a:p>
      </dsp:txBody>
      <dsp:txXfrm>
        <a:off x="286009" y="0"/>
        <a:ext cx="926768" cy="643217"/>
      </dsp:txXfrm>
    </dsp:sp>
    <dsp:sp modelId="{D16D48E3-0C54-47BB-8776-0488135B8E47}">
      <dsp:nvSpPr>
        <dsp:cNvPr id="0" name=""/>
        <dsp:cNvSpPr/>
      </dsp:nvSpPr>
      <dsp:spPr>
        <a:xfrm>
          <a:off x="840784" y="152764"/>
          <a:ext cx="1160471" cy="116047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输入</a:t>
          </a:r>
          <a:endParaRPr lang="zh-CN" altLang="en-US" sz="2000" kern="1200" dirty="0"/>
        </a:p>
      </dsp:txBody>
      <dsp:txXfrm>
        <a:off x="840784" y="152764"/>
        <a:ext cx="1160471" cy="1160471"/>
      </dsp:txXfrm>
    </dsp:sp>
    <dsp:sp modelId="{FB632B38-CC38-41ED-9403-E3EC4617750A}">
      <dsp:nvSpPr>
        <dsp:cNvPr id="0" name=""/>
        <dsp:cNvSpPr/>
      </dsp:nvSpPr>
      <dsp:spPr>
        <a:xfrm rot="5400000">
          <a:off x="2054856" y="152764"/>
          <a:ext cx="1160471" cy="116047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转换</a:t>
          </a:r>
          <a:endParaRPr lang="zh-CN" altLang="en-US" sz="2000" kern="1200" dirty="0"/>
        </a:p>
      </dsp:txBody>
      <dsp:txXfrm rot="5400000">
        <a:off x="2054856" y="152764"/>
        <a:ext cx="1160471" cy="1160471"/>
      </dsp:txXfrm>
    </dsp:sp>
    <dsp:sp modelId="{71EE3367-CE6F-4634-93CA-6EB83461370D}">
      <dsp:nvSpPr>
        <dsp:cNvPr id="0" name=""/>
        <dsp:cNvSpPr/>
      </dsp:nvSpPr>
      <dsp:spPr>
        <a:xfrm rot="10800000">
          <a:off x="2054856" y="1366836"/>
          <a:ext cx="1160471" cy="116047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输出</a:t>
          </a:r>
          <a:endParaRPr lang="zh-CN" altLang="en-US" sz="2000" kern="1200" dirty="0"/>
        </a:p>
      </dsp:txBody>
      <dsp:txXfrm rot="10800000">
        <a:off x="2054856" y="1366836"/>
        <a:ext cx="1160471" cy="1160471"/>
      </dsp:txXfrm>
    </dsp:sp>
    <dsp:sp modelId="{0C1DE0CA-1323-4862-91BE-392716C3D77E}">
      <dsp:nvSpPr>
        <dsp:cNvPr id="0" name=""/>
        <dsp:cNvSpPr/>
      </dsp:nvSpPr>
      <dsp:spPr>
        <a:xfrm rot="16200000">
          <a:off x="840784" y="1366836"/>
          <a:ext cx="1160471" cy="116047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反馈</a:t>
          </a:r>
          <a:endParaRPr lang="zh-CN" altLang="en-US" sz="2000" kern="1200" dirty="0"/>
        </a:p>
      </dsp:txBody>
      <dsp:txXfrm rot="16200000">
        <a:off x="840784" y="1366836"/>
        <a:ext cx="1160471" cy="1160471"/>
      </dsp:txXfrm>
    </dsp:sp>
    <dsp:sp modelId="{C5DA3660-4E00-45B9-9CD0-815A794C6516}">
      <dsp:nvSpPr>
        <dsp:cNvPr id="0" name=""/>
        <dsp:cNvSpPr/>
      </dsp:nvSpPr>
      <dsp:spPr>
        <a:xfrm>
          <a:off x="1827720" y="1098829"/>
          <a:ext cx="400670" cy="348409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BF374D-547E-4310-B6FD-08115C71A730}">
      <dsp:nvSpPr>
        <dsp:cNvPr id="0" name=""/>
        <dsp:cNvSpPr/>
      </dsp:nvSpPr>
      <dsp:spPr>
        <a:xfrm rot="10800000">
          <a:off x="1827720" y="1232833"/>
          <a:ext cx="400670" cy="348409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E505B9-CD18-453D-908D-C5CDE9D38C9C}">
      <dsp:nvSpPr>
        <dsp:cNvPr id="0" name=""/>
        <dsp:cNvSpPr/>
      </dsp:nvSpPr>
      <dsp:spPr>
        <a:xfrm>
          <a:off x="2773748" y="2203444"/>
          <a:ext cx="1600737" cy="10369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输出：</a:t>
          </a:r>
          <a:r>
            <a:rPr lang="zh-CN" altLang="zh-CN" sz="1000" kern="1200" dirty="0" smtClean="0"/>
            <a:t>个性化的研究报告或信息产品（服务）</a:t>
          </a:r>
          <a:endParaRPr lang="zh-CN" altLang="en-US" sz="1000" kern="1200" dirty="0"/>
        </a:p>
      </dsp:txBody>
      <dsp:txXfrm>
        <a:off x="3253969" y="2462673"/>
        <a:ext cx="1120516" cy="777686"/>
      </dsp:txXfrm>
    </dsp:sp>
    <dsp:sp modelId="{02924AAE-21A7-4634-B99E-2FD566D88772}">
      <dsp:nvSpPr>
        <dsp:cNvPr id="0" name=""/>
        <dsp:cNvSpPr/>
      </dsp:nvSpPr>
      <dsp:spPr>
        <a:xfrm>
          <a:off x="162017" y="2203444"/>
          <a:ext cx="1600737" cy="10369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反馈：</a:t>
          </a:r>
          <a:r>
            <a:rPr lang="zh-CN" altLang="zh-CN" sz="1000" kern="1200" dirty="0" smtClean="0"/>
            <a:t>用户评价与调整升级</a:t>
          </a:r>
          <a:endParaRPr lang="zh-CN" altLang="en-US" sz="1000" kern="1200" dirty="0"/>
        </a:p>
      </dsp:txBody>
      <dsp:txXfrm>
        <a:off x="162017" y="2462673"/>
        <a:ext cx="1120516" cy="777686"/>
      </dsp:txXfrm>
    </dsp:sp>
    <dsp:sp modelId="{00985A16-2FDC-4603-B690-314D0A426B34}">
      <dsp:nvSpPr>
        <dsp:cNvPr id="0" name=""/>
        <dsp:cNvSpPr/>
      </dsp:nvSpPr>
      <dsp:spPr>
        <a:xfrm>
          <a:off x="2773748" y="0"/>
          <a:ext cx="1600737" cy="10369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转换：</a:t>
          </a:r>
          <a:r>
            <a:rPr lang="zh-CN" altLang="zh-CN" sz="1000" kern="1200" dirty="0" smtClean="0"/>
            <a:t>数据的定向加工</a:t>
          </a:r>
          <a:endParaRPr lang="zh-CN" altLang="en-US" sz="1000" kern="1200" dirty="0"/>
        </a:p>
      </dsp:txBody>
      <dsp:txXfrm>
        <a:off x="3253969" y="0"/>
        <a:ext cx="1120516" cy="777686"/>
      </dsp:txXfrm>
    </dsp:sp>
    <dsp:sp modelId="{DB342523-AE51-4473-8228-EBDAEA91BA94}">
      <dsp:nvSpPr>
        <dsp:cNvPr id="0" name=""/>
        <dsp:cNvSpPr/>
      </dsp:nvSpPr>
      <dsp:spPr>
        <a:xfrm>
          <a:off x="162017" y="0"/>
          <a:ext cx="1600737" cy="10369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输入：</a:t>
          </a:r>
          <a:r>
            <a:rPr lang="zh-CN" altLang="zh-CN" sz="1000" kern="1200" dirty="0" smtClean="0"/>
            <a:t>图书馆印本文献目录数据</a:t>
          </a:r>
          <a:r>
            <a:rPr lang="en-US" altLang="zh-CN" sz="1000" kern="1200" dirty="0" smtClean="0"/>
            <a:t>+</a:t>
          </a:r>
          <a:r>
            <a:rPr lang="zh-CN" altLang="zh-CN" sz="1000" kern="1200" dirty="0" smtClean="0"/>
            <a:t>数据库产品</a:t>
          </a:r>
          <a:r>
            <a:rPr lang="en-US" altLang="zh-CN" sz="1000" kern="1200" dirty="0" smtClean="0"/>
            <a:t>+</a:t>
          </a:r>
          <a:r>
            <a:rPr lang="zh-CN" altLang="zh-CN" sz="1000" kern="1200" dirty="0" smtClean="0"/>
            <a:t>互联网数据</a:t>
          </a:r>
          <a:r>
            <a:rPr lang="en-US" altLang="zh-CN" sz="1000" kern="1200" dirty="0" smtClean="0"/>
            <a:t>+</a:t>
          </a:r>
          <a:r>
            <a:rPr lang="zh-CN" altLang="zh-CN" sz="1000" kern="1200" dirty="0" smtClean="0"/>
            <a:t>读者（行为）数据</a:t>
          </a:r>
          <a:endParaRPr lang="zh-CN" altLang="en-US" sz="1000" kern="1200" dirty="0"/>
        </a:p>
      </dsp:txBody>
      <dsp:txXfrm>
        <a:off x="162017" y="0"/>
        <a:ext cx="1120516" cy="777686"/>
      </dsp:txXfrm>
    </dsp:sp>
    <dsp:sp modelId="{D16D48E3-0C54-47BB-8776-0488135B8E47}">
      <dsp:nvSpPr>
        <dsp:cNvPr id="0" name=""/>
        <dsp:cNvSpPr/>
      </dsp:nvSpPr>
      <dsp:spPr>
        <a:xfrm>
          <a:off x="832772" y="184700"/>
          <a:ext cx="1403075" cy="140307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输入</a:t>
          </a:r>
          <a:endParaRPr lang="zh-CN" altLang="en-US" sz="2500" kern="1200" dirty="0"/>
        </a:p>
      </dsp:txBody>
      <dsp:txXfrm>
        <a:off x="832772" y="184700"/>
        <a:ext cx="1403075" cy="1403075"/>
      </dsp:txXfrm>
    </dsp:sp>
    <dsp:sp modelId="{FB632B38-CC38-41ED-9403-E3EC4617750A}">
      <dsp:nvSpPr>
        <dsp:cNvPr id="0" name=""/>
        <dsp:cNvSpPr/>
      </dsp:nvSpPr>
      <dsp:spPr>
        <a:xfrm rot="5400000">
          <a:off x="2300655" y="184700"/>
          <a:ext cx="1403075" cy="140307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转换</a:t>
          </a:r>
          <a:endParaRPr lang="zh-CN" altLang="en-US" sz="2500" kern="1200" dirty="0"/>
        </a:p>
      </dsp:txBody>
      <dsp:txXfrm rot="5400000">
        <a:off x="2300655" y="184700"/>
        <a:ext cx="1403075" cy="1403075"/>
      </dsp:txXfrm>
    </dsp:sp>
    <dsp:sp modelId="{71EE3367-CE6F-4634-93CA-6EB83461370D}">
      <dsp:nvSpPr>
        <dsp:cNvPr id="0" name=""/>
        <dsp:cNvSpPr/>
      </dsp:nvSpPr>
      <dsp:spPr>
        <a:xfrm rot="10800000">
          <a:off x="2300655" y="1652583"/>
          <a:ext cx="1403075" cy="140307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输出</a:t>
          </a:r>
          <a:endParaRPr lang="zh-CN" altLang="en-US" sz="2500" kern="1200" dirty="0"/>
        </a:p>
      </dsp:txBody>
      <dsp:txXfrm rot="10800000">
        <a:off x="2300655" y="1652583"/>
        <a:ext cx="1403075" cy="1403075"/>
      </dsp:txXfrm>
    </dsp:sp>
    <dsp:sp modelId="{0C1DE0CA-1323-4862-91BE-392716C3D77E}">
      <dsp:nvSpPr>
        <dsp:cNvPr id="0" name=""/>
        <dsp:cNvSpPr/>
      </dsp:nvSpPr>
      <dsp:spPr>
        <a:xfrm rot="16200000">
          <a:off x="832772" y="1652583"/>
          <a:ext cx="1403075" cy="140307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反馈</a:t>
          </a:r>
          <a:endParaRPr lang="zh-CN" altLang="en-US" sz="2500" kern="1200" dirty="0"/>
        </a:p>
      </dsp:txBody>
      <dsp:txXfrm rot="16200000">
        <a:off x="832772" y="1652583"/>
        <a:ext cx="1403075" cy="1403075"/>
      </dsp:txXfrm>
    </dsp:sp>
    <dsp:sp modelId="{C5DA3660-4E00-45B9-9CD0-815A794C6516}">
      <dsp:nvSpPr>
        <dsp:cNvPr id="0" name=""/>
        <dsp:cNvSpPr/>
      </dsp:nvSpPr>
      <dsp:spPr>
        <a:xfrm>
          <a:off x="2026035" y="1328547"/>
          <a:ext cx="484433" cy="42124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BF374D-547E-4310-B6FD-08115C71A730}">
      <dsp:nvSpPr>
        <dsp:cNvPr id="0" name=""/>
        <dsp:cNvSpPr/>
      </dsp:nvSpPr>
      <dsp:spPr>
        <a:xfrm rot="10800000">
          <a:off x="2026035" y="1490565"/>
          <a:ext cx="484433" cy="42124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568B32-1E7A-4BB1-A097-BADAF18CD896}">
      <dsp:nvSpPr>
        <dsp:cNvPr id="0" name=""/>
        <dsp:cNvSpPr/>
      </dsp:nvSpPr>
      <dsp:spPr>
        <a:xfrm>
          <a:off x="0" y="347687"/>
          <a:ext cx="2092732" cy="1255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1.</a:t>
          </a:r>
          <a:r>
            <a:rPr lang="zh-CN" altLang="en-US" sz="1400" kern="1200" dirty="0" smtClean="0"/>
            <a:t> 资源建设与信息组织</a:t>
          </a:r>
          <a:endParaRPr lang="zh-CN" altLang="en-US" sz="1400" kern="1200" dirty="0"/>
        </a:p>
      </dsp:txBody>
      <dsp:txXfrm>
        <a:off x="0" y="347687"/>
        <a:ext cx="2092732" cy="1255639"/>
      </dsp:txXfrm>
    </dsp:sp>
    <dsp:sp modelId="{7E0E8AB6-8733-4497-A6C9-DFC4C92D27F8}">
      <dsp:nvSpPr>
        <dsp:cNvPr id="0" name=""/>
        <dsp:cNvSpPr/>
      </dsp:nvSpPr>
      <dsp:spPr>
        <a:xfrm>
          <a:off x="2302005" y="347687"/>
          <a:ext cx="2092732" cy="1255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2.</a:t>
          </a:r>
          <a:r>
            <a:rPr lang="zh-CN" altLang="en-US" sz="1400" kern="1200" dirty="0" smtClean="0"/>
            <a:t>信息检索与知识服务</a:t>
          </a:r>
          <a:endParaRPr lang="zh-CN" altLang="en-US" sz="1400" kern="1200" dirty="0"/>
        </a:p>
      </dsp:txBody>
      <dsp:txXfrm>
        <a:off x="2302005" y="347687"/>
        <a:ext cx="2092732" cy="1255639"/>
      </dsp:txXfrm>
    </dsp:sp>
    <dsp:sp modelId="{3D6A25B0-2379-46FF-945D-A7531847AA1C}">
      <dsp:nvSpPr>
        <dsp:cNvPr id="0" name=""/>
        <dsp:cNvSpPr/>
      </dsp:nvSpPr>
      <dsp:spPr>
        <a:xfrm>
          <a:off x="4604011" y="347687"/>
          <a:ext cx="2092732" cy="1255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3.</a:t>
          </a:r>
          <a:r>
            <a:rPr lang="zh-CN" altLang="en-US" sz="1400" kern="1200" dirty="0" smtClean="0"/>
            <a:t>图书馆营销与阅读推广</a:t>
          </a:r>
          <a:endParaRPr lang="zh-CN" altLang="en-US" sz="1400" kern="1200" dirty="0"/>
        </a:p>
      </dsp:txBody>
      <dsp:txXfrm>
        <a:off x="4604011" y="347687"/>
        <a:ext cx="2092732" cy="1255639"/>
      </dsp:txXfrm>
    </dsp:sp>
    <dsp:sp modelId="{7FDC4581-32FB-4471-95A1-D70B7B473EB6}">
      <dsp:nvSpPr>
        <dsp:cNvPr id="0" name=""/>
        <dsp:cNvSpPr/>
      </dsp:nvSpPr>
      <dsp:spPr>
        <a:xfrm>
          <a:off x="1151002" y="1812600"/>
          <a:ext cx="2092732" cy="1255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4.</a:t>
          </a:r>
          <a:r>
            <a:rPr lang="zh-CN" altLang="en-US" sz="1400" kern="1200" dirty="0" smtClean="0"/>
            <a:t>信息技术与智慧图书馆</a:t>
          </a:r>
          <a:endParaRPr lang="zh-CN" altLang="en-US" sz="1400" kern="1200" dirty="0"/>
        </a:p>
      </dsp:txBody>
      <dsp:txXfrm>
        <a:off x="1151002" y="1812600"/>
        <a:ext cx="2092732" cy="1255639"/>
      </dsp:txXfrm>
    </dsp:sp>
    <dsp:sp modelId="{EC08C4CC-E61A-45DA-A3B9-1A9A7C8CEA3B}">
      <dsp:nvSpPr>
        <dsp:cNvPr id="0" name=""/>
        <dsp:cNvSpPr/>
      </dsp:nvSpPr>
      <dsp:spPr>
        <a:xfrm>
          <a:off x="3453008" y="1812600"/>
          <a:ext cx="2092732" cy="1255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5.</a:t>
          </a:r>
          <a:r>
            <a:rPr lang="zh-CN" altLang="en-US" sz="1400" kern="1200" dirty="0" smtClean="0"/>
            <a:t>数据</a:t>
          </a:r>
          <a:r>
            <a:rPr lang="zh-CN" altLang="en-US" sz="1400" kern="1200" smtClean="0"/>
            <a:t>挖掘与智能分析</a:t>
          </a:r>
          <a:endParaRPr lang="zh-CN" altLang="en-US" sz="1400" kern="1200" dirty="0"/>
        </a:p>
      </dsp:txBody>
      <dsp:txXfrm>
        <a:off x="3453008" y="1812600"/>
        <a:ext cx="2092732" cy="1255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#2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5DC14-799A-4311-ABE8-B7F6F17282D9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9F2BE-DE9F-4B8C-AB04-BD0998E54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0"/>
            <a:ext cx="9135879" cy="5143500"/>
          </a:xfrm>
          <a:prstGeom prst="rect">
            <a:avLst/>
          </a:prstGeom>
        </p:spPr>
      </p:pic>
      <p:grpSp>
        <p:nvGrpSpPr>
          <p:cNvPr id="51" name="组合 50"/>
          <p:cNvGrpSpPr/>
          <p:nvPr userDrawn="1"/>
        </p:nvGrpSpPr>
        <p:grpSpPr>
          <a:xfrm>
            <a:off x="608655" y="338544"/>
            <a:ext cx="126310" cy="12629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711386" y="463940"/>
            <a:ext cx="82284" cy="822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 userDrawn="1"/>
        </p:nvGrpSpPr>
        <p:grpSpPr>
          <a:xfrm>
            <a:off x="304970" y="346955"/>
            <a:ext cx="374107" cy="3740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00" y="760400"/>
              <a:ext cx="3825879" cy="382587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897462" y="608534"/>
            <a:ext cx="82465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:\湖南大学标志颜色2015-1-10\湖南大学标志颜色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587974"/>
            <a:ext cx="1499982" cy="433586"/>
          </a:xfrm>
          <a:prstGeom prst="rect">
            <a:avLst/>
          </a:prstGeom>
          <a:noFill/>
        </p:spPr>
      </p:pic>
      <p:sp>
        <p:nvSpPr>
          <p:cNvPr id="19" name="标题 1"/>
          <p:cNvSpPr>
            <a:spLocks noGrp="1"/>
          </p:cNvSpPr>
          <p:nvPr>
            <p:ph type="title" hasCustomPrompt="1"/>
          </p:nvPr>
        </p:nvSpPr>
        <p:spPr>
          <a:xfrm>
            <a:off x="4283968" y="195486"/>
            <a:ext cx="4536504" cy="421555"/>
          </a:xfrm>
        </p:spPr>
        <p:txBody>
          <a:bodyPr>
            <a:normAutofit/>
          </a:bodyPr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新时期图书馆发展的主要矛盾</a:t>
            </a:r>
            <a:endParaRPr lang="zh-CN" altLang="en-US" dirty="0"/>
          </a:p>
        </p:txBody>
      </p:sp>
      <p:sp>
        <p:nvSpPr>
          <p:cNvPr id="22" name="标题 1"/>
          <p:cNvSpPr txBox="1"/>
          <p:nvPr userDrawn="1"/>
        </p:nvSpPr>
        <p:spPr>
          <a:xfrm>
            <a:off x="899592" y="123478"/>
            <a:ext cx="3466728" cy="493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2000">
                <a:solidFill>
                  <a:srgbClr val="FF0000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新时期图书馆发展的主要矛盾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3" name="组合 50"/>
          <p:cNvGrpSpPr/>
          <p:nvPr userDrawn="1"/>
        </p:nvGrpSpPr>
        <p:grpSpPr>
          <a:xfrm>
            <a:off x="608655" y="338544"/>
            <a:ext cx="126310" cy="12629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4" name="组合 53"/>
          <p:cNvGrpSpPr/>
          <p:nvPr userDrawn="1"/>
        </p:nvGrpSpPr>
        <p:grpSpPr>
          <a:xfrm>
            <a:off x="711386" y="463940"/>
            <a:ext cx="82284" cy="822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5" name="组合 56"/>
          <p:cNvGrpSpPr/>
          <p:nvPr userDrawn="1"/>
        </p:nvGrpSpPr>
        <p:grpSpPr>
          <a:xfrm>
            <a:off x="304970" y="346955"/>
            <a:ext cx="374107" cy="3740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00" y="760400"/>
              <a:ext cx="3825879" cy="382587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897462" y="608534"/>
            <a:ext cx="82465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:\湖南大学标志颜色2015-1-10\湖南大学标志颜色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587974"/>
            <a:ext cx="1499982" cy="433586"/>
          </a:xfrm>
          <a:prstGeom prst="rect">
            <a:avLst/>
          </a:prstGeom>
          <a:noFill/>
        </p:spPr>
      </p:pic>
      <p:sp>
        <p:nvSpPr>
          <p:cNvPr id="19" name="标题 1"/>
          <p:cNvSpPr>
            <a:spLocks noGrp="1"/>
          </p:cNvSpPr>
          <p:nvPr>
            <p:ph type="title" hasCustomPrompt="1"/>
          </p:nvPr>
        </p:nvSpPr>
        <p:spPr>
          <a:xfrm>
            <a:off x="4572000" y="195486"/>
            <a:ext cx="3826768" cy="421555"/>
          </a:xfrm>
        </p:spPr>
        <p:txBody>
          <a:bodyPr>
            <a:normAutofit/>
          </a:bodyPr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新时期图书馆馆员职业能力要求</a:t>
            </a:r>
            <a:endParaRPr lang="zh-CN" altLang="en-US" dirty="0"/>
          </a:p>
        </p:txBody>
      </p:sp>
      <p:sp>
        <p:nvSpPr>
          <p:cNvPr id="16" name="标题 1"/>
          <p:cNvSpPr txBox="1"/>
          <p:nvPr userDrawn="1"/>
        </p:nvSpPr>
        <p:spPr>
          <a:xfrm>
            <a:off x="899592" y="123478"/>
            <a:ext cx="3826768" cy="493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2000">
                <a:solidFill>
                  <a:srgbClr val="FF0000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新时期图书馆馆员职业能力要求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3" name="组合 50"/>
          <p:cNvGrpSpPr/>
          <p:nvPr userDrawn="1"/>
        </p:nvGrpSpPr>
        <p:grpSpPr>
          <a:xfrm>
            <a:off x="608655" y="338544"/>
            <a:ext cx="126310" cy="12629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4" name="组合 53"/>
          <p:cNvGrpSpPr/>
          <p:nvPr userDrawn="1"/>
        </p:nvGrpSpPr>
        <p:grpSpPr>
          <a:xfrm>
            <a:off x="711386" y="463940"/>
            <a:ext cx="82284" cy="822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5" name="组合 56"/>
          <p:cNvGrpSpPr/>
          <p:nvPr userDrawn="1"/>
        </p:nvGrpSpPr>
        <p:grpSpPr>
          <a:xfrm>
            <a:off x="304970" y="346955"/>
            <a:ext cx="374107" cy="3740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00" y="760400"/>
              <a:ext cx="3825879" cy="382587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897462" y="608534"/>
            <a:ext cx="82465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:\湖南大学标志颜色2015-1-10\湖南大学标志颜色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587974"/>
            <a:ext cx="1499982" cy="433586"/>
          </a:xfrm>
          <a:prstGeom prst="rect">
            <a:avLst/>
          </a:prstGeom>
          <a:noFill/>
        </p:spPr>
      </p:pic>
      <p:sp>
        <p:nvSpPr>
          <p:cNvPr id="19" name="标题 1"/>
          <p:cNvSpPr>
            <a:spLocks noGrp="1"/>
          </p:cNvSpPr>
          <p:nvPr>
            <p:ph type="title" hasCustomPrompt="1"/>
          </p:nvPr>
        </p:nvSpPr>
        <p:spPr>
          <a:xfrm>
            <a:off x="4355976" y="195486"/>
            <a:ext cx="3826768" cy="421555"/>
          </a:xfrm>
        </p:spPr>
        <p:txBody>
          <a:bodyPr>
            <a:normAutofit/>
          </a:bodyPr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图书馆馆员职业能力构成要素</a:t>
            </a:r>
            <a:endParaRPr lang="zh-CN" altLang="en-US" dirty="0"/>
          </a:p>
        </p:txBody>
      </p:sp>
      <p:sp>
        <p:nvSpPr>
          <p:cNvPr id="16" name="标题 1"/>
          <p:cNvSpPr txBox="1"/>
          <p:nvPr userDrawn="1"/>
        </p:nvSpPr>
        <p:spPr>
          <a:xfrm>
            <a:off x="899592" y="123478"/>
            <a:ext cx="3826768" cy="493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2000">
                <a:solidFill>
                  <a:srgbClr val="FF0000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图书馆馆员职业能力构成要素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3" name="组合 50"/>
          <p:cNvGrpSpPr/>
          <p:nvPr userDrawn="1"/>
        </p:nvGrpSpPr>
        <p:grpSpPr>
          <a:xfrm>
            <a:off x="608655" y="338544"/>
            <a:ext cx="126310" cy="12629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4" name="组合 53"/>
          <p:cNvGrpSpPr/>
          <p:nvPr userDrawn="1"/>
        </p:nvGrpSpPr>
        <p:grpSpPr>
          <a:xfrm>
            <a:off x="711386" y="463940"/>
            <a:ext cx="82284" cy="822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5" name="组合 56"/>
          <p:cNvGrpSpPr/>
          <p:nvPr userDrawn="1"/>
        </p:nvGrpSpPr>
        <p:grpSpPr>
          <a:xfrm>
            <a:off x="304970" y="346955"/>
            <a:ext cx="374107" cy="3740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24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00" y="760400"/>
              <a:ext cx="3825879" cy="382587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897462" y="608534"/>
            <a:ext cx="82465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:\湖南大学标志颜色2015-1-10\湖南大学标志颜色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587974"/>
            <a:ext cx="1499982" cy="433586"/>
          </a:xfrm>
          <a:prstGeom prst="rect">
            <a:avLst/>
          </a:prstGeom>
          <a:noFill/>
        </p:spPr>
      </p:pic>
      <p:sp>
        <p:nvSpPr>
          <p:cNvPr id="19" name="标题 1"/>
          <p:cNvSpPr>
            <a:spLocks noGrp="1"/>
          </p:cNvSpPr>
          <p:nvPr>
            <p:ph type="title" hasCustomPrompt="1"/>
          </p:nvPr>
        </p:nvSpPr>
        <p:spPr>
          <a:xfrm>
            <a:off x="4572000" y="195486"/>
            <a:ext cx="3826768" cy="421555"/>
          </a:xfrm>
        </p:spPr>
        <p:txBody>
          <a:bodyPr>
            <a:normAutofit/>
          </a:bodyPr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图书馆馆员职业能力模块化培养</a:t>
            </a:r>
            <a:endParaRPr lang="zh-CN" altLang="en-US" dirty="0"/>
          </a:p>
        </p:txBody>
      </p:sp>
      <p:sp>
        <p:nvSpPr>
          <p:cNvPr id="16" name="标题 1"/>
          <p:cNvSpPr txBox="1"/>
          <p:nvPr userDrawn="1"/>
        </p:nvSpPr>
        <p:spPr>
          <a:xfrm>
            <a:off x="899592" y="123478"/>
            <a:ext cx="3826768" cy="493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2000">
                <a:solidFill>
                  <a:srgbClr val="FF0000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图书馆馆员职业能力模块化培养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mailto:info@eyefulpresentations.co.uk" TargetMode="Externa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http://www.eyefulpresentations.co.uk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dia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148595" y="51470"/>
            <a:ext cx="609600" cy="609600"/>
          </a:xfrm>
          <a:prstGeom prst="rect">
            <a:avLst/>
          </a:prstGeom>
        </p:spPr>
      </p:pic>
      <p:sp>
        <p:nvSpPr>
          <p:cNvPr id="144" name="TextBox 143"/>
          <p:cNvSpPr txBox="1"/>
          <p:nvPr/>
        </p:nvSpPr>
        <p:spPr>
          <a:xfrm>
            <a:off x="542755" y="1923678"/>
            <a:ext cx="8345857" cy="561682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新时期图书馆馆员职业能力要求与模块化培养</a:t>
            </a:r>
            <a:endParaRPr lang="zh-CN" altLang="en-US" sz="32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611560" y="2643758"/>
            <a:ext cx="806489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Rectangle 4"/>
          <p:cNvSpPr txBox="1">
            <a:spLocks noChangeArrowheads="1"/>
          </p:cNvSpPr>
          <p:nvPr/>
        </p:nvSpPr>
        <p:spPr bwMode="auto">
          <a:xfrm>
            <a:off x="3203848" y="3219822"/>
            <a:ext cx="3672408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b="0" dirty="0" smtClean="0">
                <a:latin typeface="+mn-ea"/>
                <a:ea typeface="+mn-ea"/>
              </a:rPr>
              <a:t>郑章飞</a:t>
            </a:r>
            <a:r>
              <a:rPr lang="en-US" altLang="zh-CN" sz="1400" b="0" dirty="0" smtClean="0">
                <a:latin typeface="+mn-ea"/>
                <a:ea typeface="+mn-ea"/>
              </a:rPr>
              <a:t>     </a:t>
            </a:r>
            <a:r>
              <a:rPr lang="zh-CN" altLang="en-US" sz="1400" b="0" dirty="0" smtClean="0">
                <a:latin typeface="+mn-ea"/>
                <a:ea typeface="+mn-ea"/>
              </a:rPr>
              <a:t>湖南大学图书馆</a:t>
            </a:r>
            <a:endParaRPr lang="en-US" altLang="zh-CN" sz="1400" b="0" dirty="0" smtClean="0"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b="0" dirty="0" smtClean="0">
                <a:latin typeface="+mn-ea"/>
                <a:ea typeface="+mn-ea"/>
              </a:rPr>
              <a:t>            《</a:t>
            </a:r>
            <a:r>
              <a:rPr lang="zh-CN" altLang="en-US" sz="1400" b="0" dirty="0" smtClean="0">
                <a:latin typeface="+mn-ea"/>
                <a:ea typeface="+mn-ea"/>
              </a:rPr>
              <a:t>高校图书馆工作</a:t>
            </a:r>
            <a:r>
              <a:rPr lang="en-US" altLang="zh-CN" sz="1400" b="0" dirty="0" smtClean="0">
                <a:latin typeface="+mn-ea"/>
                <a:ea typeface="+mn-ea"/>
              </a:rPr>
              <a:t>》</a:t>
            </a:r>
            <a:r>
              <a:rPr lang="zh-CN" altLang="en-US" sz="1400" b="0" dirty="0" smtClean="0">
                <a:latin typeface="+mn-ea"/>
                <a:ea typeface="+mn-ea"/>
              </a:rPr>
              <a:t>杂志社</a:t>
            </a:r>
            <a:endParaRPr lang="en-US" altLang="zh-CN" sz="1400" b="0" dirty="0" smtClean="0">
              <a:latin typeface="+mn-ea"/>
              <a:ea typeface="+mn-ea"/>
            </a:endParaRPr>
          </a:p>
          <a:p>
            <a:pPr algn="l"/>
            <a:r>
              <a:rPr lang="zh-CN" altLang="en-US" sz="1400" b="0" dirty="0" smtClean="0">
                <a:latin typeface="+mn-ea"/>
                <a:ea typeface="+mn-ea"/>
              </a:rPr>
              <a:t> </a:t>
            </a:r>
            <a:endParaRPr lang="zh-CN" altLang="en-US" sz="1400" b="0" dirty="0">
              <a:latin typeface="+mn-ea"/>
              <a:ea typeface="+mn-ea"/>
            </a:endParaRPr>
          </a:p>
        </p:txBody>
      </p:sp>
      <p:pic>
        <p:nvPicPr>
          <p:cNvPr id="1026" name="Picture 2" descr="F:\湖南大学标志颜色2015-1-10\湖南大学标志颜色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/>
          <a:stretch>
            <a:fillRect/>
          </a:stretch>
        </p:blipFill>
        <p:spPr bwMode="auto">
          <a:xfrm>
            <a:off x="323528" y="267494"/>
            <a:ext cx="2241993" cy="64807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5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4" grpId="0"/>
      <p:bldP spid="14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2905" y="1743213"/>
            <a:ext cx="1338975" cy="1338801"/>
            <a:chOff x="1101311" y="1198062"/>
            <a:chExt cx="1106591" cy="1106447"/>
          </a:xfrm>
        </p:grpSpPr>
        <p:grpSp>
          <p:nvGrpSpPr>
            <p:cNvPr id="3" name="组合 95"/>
            <p:cNvGrpSpPr/>
            <p:nvPr/>
          </p:nvGrpSpPr>
          <p:grpSpPr>
            <a:xfrm>
              <a:off x="1101311" y="1198062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54"/>
            <p:cNvGrpSpPr>
              <a:grpSpLocks noChangeAspect="1"/>
            </p:cNvGrpSpPr>
            <p:nvPr/>
          </p:nvGrpSpPr>
          <p:grpSpPr>
            <a:xfrm>
              <a:off x="1330537" y="1422392"/>
              <a:ext cx="648140" cy="625029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56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7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0" y="2398121"/>
            <a:ext cx="1980000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3779912" y="2398121"/>
            <a:ext cx="5364088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TextBox 24"/>
          <p:cNvSpPr txBox="1"/>
          <p:nvPr/>
        </p:nvSpPr>
        <p:spPr>
          <a:xfrm>
            <a:off x="3740030" y="1594416"/>
            <a:ext cx="4294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馆员职业能力要求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/>
      <p:bldP spid="2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职业能力与学历的关系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843558"/>
            <a:ext cx="8496944" cy="3793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新时期图书馆馆员到底应该具备哪些职业能力？首先，需要明确的是，职业能力与学历（文凭）是两个不同的概念。</a:t>
            </a:r>
            <a:endParaRPr lang="en-US" altLang="zh-CN" dirty="0" smtClean="0">
              <a:latin typeface="+mn-ea"/>
            </a:endParaRPr>
          </a:p>
          <a:p>
            <a:pPr lvl="1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职业能力是对从事某一职业所必备的学识、技术和能力的基本要求，反映了劳动者为适应劳动需要而运用特定的知识、技术和技能的能力。</a:t>
            </a:r>
            <a:endParaRPr lang="en-US" altLang="zh-CN" dirty="0" smtClean="0">
              <a:latin typeface="+mn-ea"/>
            </a:endParaRPr>
          </a:p>
          <a:p>
            <a:pPr lvl="1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而学历文凭主要反映学生学习的经历，是文化理论知识水平的证明。职业能力与职业劳动的具体要求密切结合，更直接、更准确地反映了特定职业的实际工作标准和操作规范，以及劳动者从事该职业所达到的实际工作能力水平。</a:t>
            </a:r>
            <a:endParaRPr lang="en-US" altLang="zh-CN" dirty="0" smtClean="0">
              <a:latin typeface="+mn-ea"/>
            </a:endParaRPr>
          </a:p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两者的差别远不是“理论”与“实践”之分，职业能力是一个人综合素质的综合表现，根据麦克·利兰的冰山模型，一个人的素质如一座水中的冰山，包括水面以上部分和水面以下部分，水面以上包括知识（主要通过学历体现）、技能；水面以下社会角色、自我形象、特质和动机。在实际工作中，职业能力、学历与个人素质之间的关系可以用公式表示为：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                            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职业能力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=f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（知识或学历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+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技能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+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社会角色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+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自我形象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+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特质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+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动机）。</a:t>
            </a:r>
          </a:p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因此，学历并不代表一个人的职业能力，仅仅是影响职业能力的一个因素。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从美国职业能力标准的视角看职业能力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843558"/>
            <a:ext cx="8496944" cy="84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>
                <a:latin typeface="+mn-ea"/>
              </a:rPr>
              <a:t>美国专业图书馆协会等制定与发布了相关图书馆职业能力标准，据不完全统计，自</a:t>
            </a:r>
            <a:r>
              <a:rPr lang="en-US" altLang="zh-CN" dirty="0" smtClean="0">
                <a:latin typeface="+mn-ea"/>
              </a:rPr>
              <a:t>1981</a:t>
            </a:r>
            <a:r>
              <a:rPr lang="zh-CN" altLang="zh-CN" dirty="0" smtClean="0">
                <a:latin typeface="+mn-ea"/>
              </a:rPr>
              <a:t>年美国青年图书馆服务协会</a:t>
            </a:r>
            <a:r>
              <a:rPr lang="en-US" altLang="zh-CN" dirty="0" smtClean="0">
                <a:latin typeface="+mn-ea"/>
              </a:rPr>
              <a:t>(YALSA)</a:t>
            </a:r>
            <a:r>
              <a:rPr lang="zh-CN" altLang="zh-CN" dirty="0" smtClean="0">
                <a:latin typeface="+mn-ea"/>
              </a:rPr>
              <a:t>发布《</a:t>
            </a:r>
            <a:r>
              <a:rPr lang="en-US" altLang="zh-CN" dirty="0" smtClean="0">
                <a:latin typeface="+mn-ea"/>
              </a:rPr>
              <a:t>YALSA </a:t>
            </a:r>
            <a:r>
              <a:rPr lang="zh-CN" altLang="zh-CN" dirty="0" smtClean="0">
                <a:latin typeface="+mn-ea"/>
              </a:rPr>
              <a:t>图书馆员能力标准》以来，各种行业协会发布的图书馆馆员职业能力标准多达</a:t>
            </a:r>
            <a:r>
              <a:rPr lang="en-US" altLang="zh-CN" dirty="0" smtClean="0">
                <a:latin typeface="+mn-ea"/>
              </a:rPr>
              <a:t>20</a:t>
            </a:r>
            <a:r>
              <a:rPr lang="zh-CN" altLang="zh-CN" dirty="0" smtClean="0">
                <a:latin typeface="+mn-ea"/>
              </a:rPr>
              <a:t>多个，最近</a:t>
            </a:r>
            <a:r>
              <a:rPr lang="en-US" altLang="zh-CN" dirty="0" smtClean="0">
                <a:latin typeface="+mn-ea"/>
              </a:rPr>
              <a:t>10</a:t>
            </a:r>
            <a:r>
              <a:rPr lang="zh-CN" altLang="zh-CN" dirty="0" smtClean="0">
                <a:latin typeface="+mn-ea"/>
              </a:rPr>
              <a:t>年发布的就有</a:t>
            </a:r>
            <a:r>
              <a:rPr lang="en-US" altLang="zh-CN" dirty="0" smtClean="0">
                <a:latin typeface="+mn-ea"/>
              </a:rPr>
              <a:t>10</a:t>
            </a:r>
            <a:r>
              <a:rPr lang="zh-CN" altLang="zh-CN" dirty="0" smtClean="0">
                <a:latin typeface="+mn-ea"/>
              </a:rPr>
              <a:t>个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zh-CN" dirty="0" smtClean="0">
              <a:latin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1707654"/>
          <a:ext cx="8568952" cy="3096343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049966"/>
                <a:gridCol w="1016655"/>
                <a:gridCol w="4502331"/>
              </a:tblGrid>
              <a:tr h="2183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发布主体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/>
                        <a:t>发布时间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/>
                        <a:t>能力标准名称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3300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美国专业图书馆协会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2016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《信息专业人员能力》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23502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北美连续出版物兴趣组执行委员会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2015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《印刷型连续出版物管理核心能力》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2339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2013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《电子资源图书馆员核心能力》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2880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视觉图书馆员协会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2011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《视觉图书馆员核心能力》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3106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北美艺术图书馆协会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2010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《艺术信息专业人员核心能力》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2836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全美教师教育认证委员会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2010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《</a:t>
                      </a:r>
                      <a:r>
                        <a:rPr lang="en-US" sz="1200" kern="100"/>
                        <a:t>ALA/AASL</a:t>
                      </a:r>
                      <a:r>
                        <a:rPr lang="zh-CN" sz="1200" kern="100"/>
                        <a:t>学校图书馆员初步准备标准》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261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美国图书馆协会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/>
                        <a:t>2009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《</a:t>
                      </a:r>
                      <a:r>
                        <a:rPr lang="en-US" sz="1200" kern="0"/>
                        <a:t>ALA </a:t>
                      </a:r>
                      <a:r>
                        <a:rPr lang="zh-CN" sz="1200" kern="0"/>
                        <a:t>图书馆员核心能力》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2880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联邦图书馆与信息中心委员会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2008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《联邦图书馆员职业能力》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3403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俄亥俄图书馆委员会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/>
                        <a:t>2008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《俄亥俄公共图书馆核心能力》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  <a:tr h="3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美国图书馆协会地图与地理圆桌教育委员会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/>
                        <a:t>2008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《地图、地理信息系统与编目</a:t>
                      </a:r>
                      <a:r>
                        <a:rPr lang="en-US" sz="1200" kern="0" dirty="0"/>
                        <a:t>/</a:t>
                      </a:r>
                      <a:r>
                        <a:rPr lang="zh-CN" sz="1200" kern="0" dirty="0"/>
                        <a:t>元数据图书馆员核心能力》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14514" marR="14514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从美国职业能力标准的视角看职业能力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843558"/>
            <a:ext cx="8496944" cy="840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>
                <a:latin typeface="+mn-ea"/>
              </a:rPr>
              <a:t>《联邦图书馆员职业能力》</a:t>
            </a:r>
            <a:r>
              <a:rPr lang="en-US" altLang="zh-CN" dirty="0" smtClean="0">
                <a:latin typeface="+mn-ea"/>
              </a:rPr>
              <a:t>(</a:t>
            </a:r>
            <a:r>
              <a:rPr lang="zh-CN" altLang="zh-CN" dirty="0" smtClean="0">
                <a:latin typeface="+mn-ea"/>
              </a:rPr>
              <a:t>简称</a:t>
            </a:r>
            <a:r>
              <a:rPr lang="en-US" altLang="zh-CN" dirty="0" smtClean="0">
                <a:latin typeface="+mn-ea"/>
              </a:rPr>
              <a:t>FLICC-C)</a:t>
            </a:r>
            <a:r>
              <a:rPr lang="zh-CN" altLang="zh-CN" dirty="0" smtClean="0">
                <a:latin typeface="+mn-ea"/>
              </a:rPr>
              <a:t>由联邦图书馆与信息中心委员会于</a:t>
            </a:r>
            <a:r>
              <a:rPr lang="en-US" altLang="zh-CN" dirty="0" smtClean="0">
                <a:latin typeface="+mn-ea"/>
              </a:rPr>
              <a:t>2008</a:t>
            </a:r>
            <a:r>
              <a:rPr lang="zh-CN" altLang="zh-CN" dirty="0" smtClean="0">
                <a:latin typeface="+mn-ea"/>
              </a:rPr>
              <a:t>年发布，并定期评估和更新职业能力。该标准全面、详细地描述了联邦图书馆员所需的知识、技能与能力，分为基础能力与业务能力两部分。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2067694"/>
          <a:ext cx="7920880" cy="2494836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960440"/>
                <a:gridCol w="3960440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基础能力（</a:t>
                      </a:r>
                      <a:r>
                        <a:rPr lang="en-US" sz="1200" kern="0" dirty="0"/>
                        <a:t>6</a:t>
                      </a:r>
                      <a:r>
                        <a:rPr lang="zh-CN" sz="1200" kern="0" dirty="0"/>
                        <a:t>个方面）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业务能力（</a:t>
                      </a:r>
                      <a:r>
                        <a:rPr lang="en-US" sz="1200" kern="0"/>
                        <a:t>8</a:t>
                      </a:r>
                      <a:r>
                        <a:rPr lang="zh-CN" sz="1200" kern="0"/>
                        <a:t>个方面）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2134796"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①认知分析；</a:t>
                      </a:r>
                      <a:endParaRPr lang="zh-CN" sz="1200" kern="10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②交流；</a:t>
                      </a:r>
                      <a:endParaRPr lang="zh-CN" sz="1200" kern="10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③情商；</a:t>
                      </a:r>
                      <a:endParaRPr lang="zh-CN" sz="1200" kern="10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④领导力；</a:t>
                      </a:r>
                      <a:endParaRPr lang="zh-CN" sz="1200" kern="10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⑤专业知识；</a:t>
                      </a:r>
                      <a:endParaRPr lang="zh-CN" sz="1200" kern="10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/>
                        <a:t>⑥技术应用；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①机构与组织知识；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②馆藏管理；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③内容组织与结构；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④知识管理；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⑤图书馆领导与倡议；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⑥图书馆技术管理；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⑦参考咨询与研究；</a:t>
                      </a:r>
                      <a:endParaRPr lang="zh-CN" sz="1200" kern="100" dirty="0"/>
                    </a:p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⑧专业知识技能与能力；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0" y="195486"/>
            <a:ext cx="4176464" cy="421555"/>
          </a:xfrm>
        </p:spPr>
        <p:txBody>
          <a:bodyPr>
            <a:noAutofit/>
          </a:bodyPr>
          <a:lstStyle/>
          <a:p>
            <a:r>
              <a:rPr lang="zh-CN" altLang="zh-CN" sz="1400" dirty="0" smtClean="0"/>
              <a:t>从《普通高等学校图书馆规程》</a:t>
            </a:r>
            <a:r>
              <a:rPr lang="zh-CN" altLang="en-US" sz="1400" dirty="0" smtClean="0"/>
              <a:t>看职业能力要求</a:t>
            </a:r>
            <a:endParaRPr lang="zh-CN" alt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843558"/>
            <a:ext cx="8496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《规程》首次将图书馆员区分为专业馆员和辅助馆员</a:t>
            </a:r>
            <a:r>
              <a:rPr lang="zh-CN" altLang="en-US" dirty="0" smtClean="0"/>
              <a:t>。</a:t>
            </a:r>
            <a:r>
              <a:rPr lang="zh-CN" altLang="zh-CN" dirty="0" smtClean="0"/>
              <a:t>明确了对图书馆员的专业素质和职业能力的要求。《规程》强调了图书馆馆员应该具备哪些职业能力呢？可以通过编码辞典法从条文中进行抽象与提</a:t>
            </a:r>
            <a:r>
              <a:rPr lang="zh-CN" altLang="en-US" dirty="0" smtClean="0"/>
              <a:t>取</a:t>
            </a:r>
            <a:r>
              <a:rPr lang="en-US" altLang="zh-CN" dirty="0" smtClean="0"/>
              <a:t>……</a:t>
            </a:r>
            <a:endParaRPr lang="zh-CN" altLang="zh-CN" dirty="0" smtClean="0">
              <a:latin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3528" y="1563639"/>
          <a:ext cx="8712968" cy="2952327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5631428"/>
                <a:gridCol w="3081540"/>
              </a:tblGrid>
              <a:tr h="323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《规程》条文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/>
                        <a:t>职业能力要求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38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第二十条 高等学校应重视自动化、网络化、数字化等现代信息基础设施建设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使用信息技术工具的能力；利用媒体工具传播信息的能力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657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第二十二条 图书馆应根据学校人才培养、科学研究和学科建设的需要，以及馆藏基础和资源共建共享的要求，制订文献信息资源发展规划和实施方案。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计划能力；资源选择和评价能力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38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第二十四条 图书馆应积极参与国内外文献信息资源建设的馆际协作，实现资源共建共享。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语言能力、协作协调能力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219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第二十五条 图书馆应合理组织馆藏纸质资源，便于用户获取和利用。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组织能力；资源选择与评价能力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38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第三十一条 图书馆应重视信息素质教育，采用现代教育技术，加强信息素质体系建设，完善和创新新生培训、专题讨论的形式和内容。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/>
                        <a:t>信息素养、全媒体教育能力；创新服务能力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38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第三十二条 图书馆应积极参与校园文化建设，积极采用新媒体，开展阅读推广等文化活动。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0" dirty="0"/>
                        <a:t>阅读鉴赏能力；阅读推广能力；组织策划能力；沟通交流能力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2905" y="1743213"/>
            <a:ext cx="1338975" cy="1338801"/>
            <a:chOff x="1101311" y="1198062"/>
            <a:chExt cx="1106591" cy="1106447"/>
          </a:xfrm>
        </p:grpSpPr>
        <p:grpSp>
          <p:nvGrpSpPr>
            <p:cNvPr id="3" name="组合 95"/>
            <p:cNvGrpSpPr/>
            <p:nvPr/>
          </p:nvGrpSpPr>
          <p:grpSpPr>
            <a:xfrm>
              <a:off x="1101311" y="1198062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54"/>
            <p:cNvGrpSpPr>
              <a:grpSpLocks noChangeAspect="1"/>
            </p:cNvGrpSpPr>
            <p:nvPr/>
          </p:nvGrpSpPr>
          <p:grpSpPr>
            <a:xfrm>
              <a:off x="1330537" y="1422392"/>
              <a:ext cx="648140" cy="625029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56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7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0" y="2398121"/>
            <a:ext cx="1980000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3779912" y="2398121"/>
            <a:ext cx="5364088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TextBox 24"/>
          <p:cNvSpPr txBox="1"/>
          <p:nvPr/>
        </p:nvSpPr>
        <p:spPr>
          <a:xfrm>
            <a:off x="3740030" y="1594416"/>
            <a:ext cx="4294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馆员职业能力要素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/>
      <p:bldP spid="2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冰山模型与职业能力要素之间的关系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39552" y="843558"/>
            <a:ext cx="3480047" cy="4064000"/>
            <a:chOff x="539552" y="843558"/>
            <a:chExt cx="3480047" cy="4064000"/>
          </a:xfrm>
        </p:grpSpPr>
        <p:grpSp>
          <p:nvGrpSpPr>
            <p:cNvPr id="20" name="组合 19"/>
            <p:cNvGrpSpPr/>
            <p:nvPr/>
          </p:nvGrpSpPr>
          <p:grpSpPr>
            <a:xfrm>
              <a:off x="827584" y="843558"/>
              <a:ext cx="3192015" cy="4064000"/>
              <a:chOff x="1091953" y="843558"/>
              <a:chExt cx="3192015" cy="4064000"/>
            </a:xfrm>
          </p:grpSpPr>
          <p:sp>
            <p:nvSpPr>
              <p:cNvPr id="12" name="等腰三角形 11"/>
              <p:cNvSpPr/>
              <p:nvPr/>
            </p:nvSpPr>
            <p:spPr>
              <a:xfrm>
                <a:off x="1091953" y="843558"/>
                <a:ext cx="2775666" cy="4064000"/>
              </a:xfrm>
              <a:prstGeom prst="triangl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任意多边形 12"/>
              <p:cNvSpPr/>
              <p:nvPr/>
            </p:nvSpPr>
            <p:spPr>
              <a:xfrm>
                <a:off x="2479786" y="1252140"/>
                <a:ext cx="1804182" cy="481012"/>
              </a:xfrm>
              <a:custGeom>
                <a:avLst/>
                <a:gdLst>
                  <a:gd name="connsiteX0" fmla="*/ 0 w 1804182"/>
                  <a:gd name="connsiteY0" fmla="*/ 80170 h 481012"/>
                  <a:gd name="connsiteX1" fmla="*/ 23481 w 1804182"/>
                  <a:gd name="connsiteY1" fmla="*/ 23481 h 481012"/>
                  <a:gd name="connsiteX2" fmla="*/ 80170 w 1804182"/>
                  <a:gd name="connsiteY2" fmla="*/ 0 h 481012"/>
                  <a:gd name="connsiteX3" fmla="*/ 1724012 w 1804182"/>
                  <a:gd name="connsiteY3" fmla="*/ 0 h 481012"/>
                  <a:gd name="connsiteX4" fmla="*/ 1780701 w 1804182"/>
                  <a:gd name="connsiteY4" fmla="*/ 23481 h 481012"/>
                  <a:gd name="connsiteX5" fmla="*/ 1804182 w 1804182"/>
                  <a:gd name="connsiteY5" fmla="*/ 80170 h 481012"/>
                  <a:gd name="connsiteX6" fmla="*/ 1804182 w 1804182"/>
                  <a:gd name="connsiteY6" fmla="*/ 400842 h 481012"/>
                  <a:gd name="connsiteX7" fmla="*/ 1780701 w 1804182"/>
                  <a:gd name="connsiteY7" fmla="*/ 457531 h 481012"/>
                  <a:gd name="connsiteX8" fmla="*/ 1724012 w 1804182"/>
                  <a:gd name="connsiteY8" fmla="*/ 481012 h 481012"/>
                  <a:gd name="connsiteX9" fmla="*/ 80170 w 1804182"/>
                  <a:gd name="connsiteY9" fmla="*/ 481012 h 481012"/>
                  <a:gd name="connsiteX10" fmla="*/ 23481 w 1804182"/>
                  <a:gd name="connsiteY10" fmla="*/ 457531 h 481012"/>
                  <a:gd name="connsiteX11" fmla="*/ 0 w 1804182"/>
                  <a:gd name="connsiteY11" fmla="*/ 400842 h 481012"/>
                  <a:gd name="connsiteX12" fmla="*/ 0 w 1804182"/>
                  <a:gd name="connsiteY12" fmla="*/ 80170 h 48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4182" h="481012">
                    <a:moveTo>
                      <a:pt x="0" y="80170"/>
                    </a:moveTo>
                    <a:cubicBezTo>
                      <a:pt x="0" y="58908"/>
                      <a:pt x="8447" y="38516"/>
                      <a:pt x="23481" y="23481"/>
                    </a:cubicBezTo>
                    <a:cubicBezTo>
                      <a:pt x="38516" y="8446"/>
                      <a:pt x="58907" y="0"/>
                      <a:pt x="80170" y="0"/>
                    </a:cubicBezTo>
                    <a:lnTo>
                      <a:pt x="1724012" y="0"/>
                    </a:lnTo>
                    <a:cubicBezTo>
                      <a:pt x="1745274" y="0"/>
                      <a:pt x="1765666" y="8447"/>
                      <a:pt x="1780701" y="23481"/>
                    </a:cubicBezTo>
                    <a:cubicBezTo>
                      <a:pt x="1795736" y="38516"/>
                      <a:pt x="1804182" y="58907"/>
                      <a:pt x="1804182" y="80170"/>
                    </a:cubicBezTo>
                    <a:lnTo>
                      <a:pt x="1804182" y="400842"/>
                    </a:lnTo>
                    <a:cubicBezTo>
                      <a:pt x="1804182" y="422104"/>
                      <a:pt x="1795736" y="442496"/>
                      <a:pt x="1780701" y="457531"/>
                    </a:cubicBezTo>
                    <a:cubicBezTo>
                      <a:pt x="1765666" y="472566"/>
                      <a:pt x="1745275" y="481012"/>
                      <a:pt x="1724012" y="481012"/>
                    </a:cubicBezTo>
                    <a:lnTo>
                      <a:pt x="80170" y="481012"/>
                    </a:lnTo>
                    <a:cubicBezTo>
                      <a:pt x="58908" y="481012"/>
                      <a:pt x="38516" y="472566"/>
                      <a:pt x="23481" y="457531"/>
                    </a:cubicBezTo>
                    <a:cubicBezTo>
                      <a:pt x="8446" y="442496"/>
                      <a:pt x="0" y="422105"/>
                      <a:pt x="0" y="400842"/>
                    </a:cubicBezTo>
                    <a:lnTo>
                      <a:pt x="0" y="8017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631" tIns="80631" rIns="80631" bIns="806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kern="1200" dirty="0" smtClean="0"/>
                  <a:t>知识</a:t>
                </a:r>
                <a:endParaRPr lang="zh-CN" altLang="en-US" sz="1200" kern="1200" dirty="0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479786" y="1793279"/>
                <a:ext cx="1804182" cy="481012"/>
              </a:xfrm>
              <a:custGeom>
                <a:avLst/>
                <a:gdLst>
                  <a:gd name="connsiteX0" fmla="*/ 0 w 1804182"/>
                  <a:gd name="connsiteY0" fmla="*/ 80170 h 481012"/>
                  <a:gd name="connsiteX1" fmla="*/ 23481 w 1804182"/>
                  <a:gd name="connsiteY1" fmla="*/ 23481 h 481012"/>
                  <a:gd name="connsiteX2" fmla="*/ 80170 w 1804182"/>
                  <a:gd name="connsiteY2" fmla="*/ 0 h 481012"/>
                  <a:gd name="connsiteX3" fmla="*/ 1724012 w 1804182"/>
                  <a:gd name="connsiteY3" fmla="*/ 0 h 481012"/>
                  <a:gd name="connsiteX4" fmla="*/ 1780701 w 1804182"/>
                  <a:gd name="connsiteY4" fmla="*/ 23481 h 481012"/>
                  <a:gd name="connsiteX5" fmla="*/ 1804182 w 1804182"/>
                  <a:gd name="connsiteY5" fmla="*/ 80170 h 481012"/>
                  <a:gd name="connsiteX6" fmla="*/ 1804182 w 1804182"/>
                  <a:gd name="connsiteY6" fmla="*/ 400842 h 481012"/>
                  <a:gd name="connsiteX7" fmla="*/ 1780701 w 1804182"/>
                  <a:gd name="connsiteY7" fmla="*/ 457531 h 481012"/>
                  <a:gd name="connsiteX8" fmla="*/ 1724012 w 1804182"/>
                  <a:gd name="connsiteY8" fmla="*/ 481012 h 481012"/>
                  <a:gd name="connsiteX9" fmla="*/ 80170 w 1804182"/>
                  <a:gd name="connsiteY9" fmla="*/ 481012 h 481012"/>
                  <a:gd name="connsiteX10" fmla="*/ 23481 w 1804182"/>
                  <a:gd name="connsiteY10" fmla="*/ 457531 h 481012"/>
                  <a:gd name="connsiteX11" fmla="*/ 0 w 1804182"/>
                  <a:gd name="connsiteY11" fmla="*/ 400842 h 481012"/>
                  <a:gd name="connsiteX12" fmla="*/ 0 w 1804182"/>
                  <a:gd name="connsiteY12" fmla="*/ 80170 h 48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4182" h="481012">
                    <a:moveTo>
                      <a:pt x="0" y="80170"/>
                    </a:moveTo>
                    <a:cubicBezTo>
                      <a:pt x="0" y="58908"/>
                      <a:pt x="8447" y="38516"/>
                      <a:pt x="23481" y="23481"/>
                    </a:cubicBezTo>
                    <a:cubicBezTo>
                      <a:pt x="38516" y="8446"/>
                      <a:pt x="58907" y="0"/>
                      <a:pt x="80170" y="0"/>
                    </a:cubicBezTo>
                    <a:lnTo>
                      <a:pt x="1724012" y="0"/>
                    </a:lnTo>
                    <a:cubicBezTo>
                      <a:pt x="1745274" y="0"/>
                      <a:pt x="1765666" y="8447"/>
                      <a:pt x="1780701" y="23481"/>
                    </a:cubicBezTo>
                    <a:cubicBezTo>
                      <a:pt x="1795736" y="38516"/>
                      <a:pt x="1804182" y="58907"/>
                      <a:pt x="1804182" y="80170"/>
                    </a:cubicBezTo>
                    <a:lnTo>
                      <a:pt x="1804182" y="400842"/>
                    </a:lnTo>
                    <a:cubicBezTo>
                      <a:pt x="1804182" y="422104"/>
                      <a:pt x="1795736" y="442496"/>
                      <a:pt x="1780701" y="457531"/>
                    </a:cubicBezTo>
                    <a:cubicBezTo>
                      <a:pt x="1765666" y="472566"/>
                      <a:pt x="1745275" y="481012"/>
                      <a:pt x="1724012" y="481012"/>
                    </a:cubicBezTo>
                    <a:lnTo>
                      <a:pt x="80170" y="481012"/>
                    </a:lnTo>
                    <a:cubicBezTo>
                      <a:pt x="58908" y="481012"/>
                      <a:pt x="38516" y="472566"/>
                      <a:pt x="23481" y="457531"/>
                    </a:cubicBezTo>
                    <a:cubicBezTo>
                      <a:pt x="8446" y="442496"/>
                      <a:pt x="0" y="422105"/>
                      <a:pt x="0" y="400842"/>
                    </a:cubicBezTo>
                    <a:lnTo>
                      <a:pt x="0" y="8017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631" tIns="80631" rIns="80631" bIns="806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kern="1200" dirty="0" smtClean="0"/>
                  <a:t>技能</a:t>
                </a:r>
                <a:endParaRPr lang="zh-CN" altLang="en-US" sz="1200" kern="1200" dirty="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2479786" y="2334418"/>
                <a:ext cx="1804182" cy="481012"/>
              </a:xfrm>
              <a:custGeom>
                <a:avLst/>
                <a:gdLst>
                  <a:gd name="connsiteX0" fmla="*/ 0 w 1804182"/>
                  <a:gd name="connsiteY0" fmla="*/ 80170 h 481012"/>
                  <a:gd name="connsiteX1" fmla="*/ 23481 w 1804182"/>
                  <a:gd name="connsiteY1" fmla="*/ 23481 h 481012"/>
                  <a:gd name="connsiteX2" fmla="*/ 80170 w 1804182"/>
                  <a:gd name="connsiteY2" fmla="*/ 0 h 481012"/>
                  <a:gd name="connsiteX3" fmla="*/ 1724012 w 1804182"/>
                  <a:gd name="connsiteY3" fmla="*/ 0 h 481012"/>
                  <a:gd name="connsiteX4" fmla="*/ 1780701 w 1804182"/>
                  <a:gd name="connsiteY4" fmla="*/ 23481 h 481012"/>
                  <a:gd name="connsiteX5" fmla="*/ 1804182 w 1804182"/>
                  <a:gd name="connsiteY5" fmla="*/ 80170 h 481012"/>
                  <a:gd name="connsiteX6" fmla="*/ 1804182 w 1804182"/>
                  <a:gd name="connsiteY6" fmla="*/ 400842 h 481012"/>
                  <a:gd name="connsiteX7" fmla="*/ 1780701 w 1804182"/>
                  <a:gd name="connsiteY7" fmla="*/ 457531 h 481012"/>
                  <a:gd name="connsiteX8" fmla="*/ 1724012 w 1804182"/>
                  <a:gd name="connsiteY8" fmla="*/ 481012 h 481012"/>
                  <a:gd name="connsiteX9" fmla="*/ 80170 w 1804182"/>
                  <a:gd name="connsiteY9" fmla="*/ 481012 h 481012"/>
                  <a:gd name="connsiteX10" fmla="*/ 23481 w 1804182"/>
                  <a:gd name="connsiteY10" fmla="*/ 457531 h 481012"/>
                  <a:gd name="connsiteX11" fmla="*/ 0 w 1804182"/>
                  <a:gd name="connsiteY11" fmla="*/ 400842 h 481012"/>
                  <a:gd name="connsiteX12" fmla="*/ 0 w 1804182"/>
                  <a:gd name="connsiteY12" fmla="*/ 80170 h 48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4182" h="481012">
                    <a:moveTo>
                      <a:pt x="0" y="80170"/>
                    </a:moveTo>
                    <a:cubicBezTo>
                      <a:pt x="0" y="58908"/>
                      <a:pt x="8447" y="38516"/>
                      <a:pt x="23481" y="23481"/>
                    </a:cubicBezTo>
                    <a:cubicBezTo>
                      <a:pt x="38516" y="8446"/>
                      <a:pt x="58907" y="0"/>
                      <a:pt x="80170" y="0"/>
                    </a:cubicBezTo>
                    <a:lnTo>
                      <a:pt x="1724012" y="0"/>
                    </a:lnTo>
                    <a:cubicBezTo>
                      <a:pt x="1745274" y="0"/>
                      <a:pt x="1765666" y="8447"/>
                      <a:pt x="1780701" y="23481"/>
                    </a:cubicBezTo>
                    <a:cubicBezTo>
                      <a:pt x="1795736" y="38516"/>
                      <a:pt x="1804182" y="58907"/>
                      <a:pt x="1804182" y="80170"/>
                    </a:cubicBezTo>
                    <a:lnTo>
                      <a:pt x="1804182" y="400842"/>
                    </a:lnTo>
                    <a:cubicBezTo>
                      <a:pt x="1804182" y="422104"/>
                      <a:pt x="1795736" y="442496"/>
                      <a:pt x="1780701" y="457531"/>
                    </a:cubicBezTo>
                    <a:cubicBezTo>
                      <a:pt x="1765666" y="472566"/>
                      <a:pt x="1745275" y="481012"/>
                      <a:pt x="1724012" y="481012"/>
                    </a:cubicBezTo>
                    <a:lnTo>
                      <a:pt x="80170" y="481012"/>
                    </a:lnTo>
                    <a:cubicBezTo>
                      <a:pt x="58908" y="481012"/>
                      <a:pt x="38516" y="472566"/>
                      <a:pt x="23481" y="457531"/>
                    </a:cubicBezTo>
                    <a:cubicBezTo>
                      <a:pt x="8446" y="442496"/>
                      <a:pt x="0" y="422105"/>
                      <a:pt x="0" y="400842"/>
                    </a:cubicBezTo>
                    <a:lnTo>
                      <a:pt x="0" y="8017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631" tIns="80631" rIns="80631" bIns="806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kern="1200" dirty="0" smtClean="0"/>
                  <a:t>社会角色</a:t>
                </a:r>
                <a:endParaRPr lang="zh-CN" altLang="en-US" sz="1200" kern="1200" dirty="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479786" y="2875558"/>
                <a:ext cx="1804182" cy="481012"/>
              </a:xfrm>
              <a:custGeom>
                <a:avLst/>
                <a:gdLst>
                  <a:gd name="connsiteX0" fmla="*/ 0 w 1804182"/>
                  <a:gd name="connsiteY0" fmla="*/ 80170 h 481012"/>
                  <a:gd name="connsiteX1" fmla="*/ 23481 w 1804182"/>
                  <a:gd name="connsiteY1" fmla="*/ 23481 h 481012"/>
                  <a:gd name="connsiteX2" fmla="*/ 80170 w 1804182"/>
                  <a:gd name="connsiteY2" fmla="*/ 0 h 481012"/>
                  <a:gd name="connsiteX3" fmla="*/ 1724012 w 1804182"/>
                  <a:gd name="connsiteY3" fmla="*/ 0 h 481012"/>
                  <a:gd name="connsiteX4" fmla="*/ 1780701 w 1804182"/>
                  <a:gd name="connsiteY4" fmla="*/ 23481 h 481012"/>
                  <a:gd name="connsiteX5" fmla="*/ 1804182 w 1804182"/>
                  <a:gd name="connsiteY5" fmla="*/ 80170 h 481012"/>
                  <a:gd name="connsiteX6" fmla="*/ 1804182 w 1804182"/>
                  <a:gd name="connsiteY6" fmla="*/ 400842 h 481012"/>
                  <a:gd name="connsiteX7" fmla="*/ 1780701 w 1804182"/>
                  <a:gd name="connsiteY7" fmla="*/ 457531 h 481012"/>
                  <a:gd name="connsiteX8" fmla="*/ 1724012 w 1804182"/>
                  <a:gd name="connsiteY8" fmla="*/ 481012 h 481012"/>
                  <a:gd name="connsiteX9" fmla="*/ 80170 w 1804182"/>
                  <a:gd name="connsiteY9" fmla="*/ 481012 h 481012"/>
                  <a:gd name="connsiteX10" fmla="*/ 23481 w 1804182"/>
                  <a:gd name="connsiteY10" fmla="*/ 457531 h 481012"/>
                  <a:gd name="connsiteX11" fmla="*/ 0 w 1804182"/>
                  <a:gd name="connsiteY11" fmla="*/ 400842 h 481012"/>
                  <a:gd name="connsiteX12" fmla="*/ 0 w 1804182"/>
                  <a:gd name="connsiteY12" fmla="*/ 80170 h 48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4182" h="481012">
                    <a:moveTo>
                      <a:pt x="0" y="80170"/>
                    </a:moveTo>
                    <a:cubicBezTo>
                      <a:pt x="0" y="58908"/>
                      <a:pt x="8447" y="38516"/>
                      <a:pt x="23481" y="23481"/>
                    </a:cubicBezTo>
                    <a:cubicBezTo>
                      <a:pt x="38516" y="8446"/>
                      <a:pt x="58907" y="0"/>
                      <a:pt x="80170" y="0"/>
                    </a:cubicBezTo>
                    <a:lnTo>
                      <a:pt x="1724012" y="0"/>
                    </a:lnTo>
                    <a:cubicBezTo>
                      <a:pt x="1745274" y="0"/>
                      <a:pt x="1765666" y="8447"/>
                      <a:pt x="1780701" y="23481"/>
                    </a:cubicBezTo>
                    <a:cubicBezTo>
                      <a:pt x="1795736" y="38516"/>
                      <a:pt x="1804182" y="58907"/>
                      <a:pt x="1804182" y="80170"/>
                    </a:cubicBezTo>
                    <a:lnTo>
                      <a:pt x="1804182" y="400842"/>
                    </a:lnTo>
                    <a:cubicBezTo>
                      <a:pt x="1804182" y="422104"/>
                      <a:pt x="1795736" y="442496"/>
                      <a:pt x="1780701" y="457531"/>
                    </a:cubicBezTo>
                    <a:cubicBezTo>
                      <a:pt x="1765666" y="472566"/>
                      <a:pt x="1745275" y="481012"/>
                      <a:pt x="1724012" y="481012"/>
                    </a:cubicBezTo>
                    <a:lnTo>
                      <a:pt x="80170" y="481012"/>
                    </a:lnTo>
                    <a:cubicBezTo>
                      <a:pt x="58908" y="481012"/>
                      <a:pt x="38516" y="472566"/>
                      <a:pt x="23481" y="457531"/>
                    </a:cubicBezTo>
                    <a:cubicBezTo>
                      <a:pt x="8446" y="442496"/>
                      <a:pt x="0" y="422105"/>
                      <a:pt x="0" y="400842"/>
                    </a:cubicBezTo>
                    <a:lnTo>
                      <a:pt x="0" y="8017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631" tIns="80631" rIns="80631" bIns="806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kern="1200" dirty="0" smtClean="0"/>
                  <a:t>自我概念</a:t>
                </a:r>
                <a:endParaRPr lang="zh-CN" altLang="en-US" sz="1200" kern="1200" dirty="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2479786" y="3416697"/>
                <a:ext cx="1804182" cy="481012"/>
              </a:xfrm>
              <a:custGeom>
                <a:avLst/>
                <a:gdLst>
                  <a:gd name="connsiteX0" fmla="*/ 0 w 1804182"/>
                  <a:gd name="connsiteY0" fmla="*/ 80170 h 481012"/>
                  <a:gd name="connsiteX1" fmla="*/ 23481 w 1804182"/>
                  <a:gd name="connsiteY1" fmla="*/ 23481 h 481012"/>
                  <a:gd name="connsiteX2" fmla="*/ 80170 w 1804182"/>
                  <a:gd name="connsiteY2" fmla="*/ 0 h 481012"/>
                  <a:gd name="connsiteX3" fmla="*/ 1724012 w 1804182"/>
                  <a:gd name="connsiteY3" fmla="*/ 0 h 481012"/>
                  <a:gd name="connsiteX4" fmla="*/ 1780701 w 1804182"/>
                  <a:gd name="connsiteY4" fmla="*/ 23481 h 481012"/>
                  <a:gd name="connsiteX5" fmla="*/ 1804182 w 1804182"/>
                  <a:gd name="connsiteY5" fmla="*/ 80170 h 481012"/>
                  <a:gd name="connsiteX6" fmla="*/ 1804182 w 1804182"/>
                  <a:gd name="connsiteY6" fmla="*/ 400842 h 481012"/>
                  <a:gd name="connsiteX7" fmla="*/ 1780701 w 1804182"/>
                  <a:gd name="connsiteY7" fmla="*/ 457531 h 481012"/>
                  <a:gd name="connsiteX8" fmla="*/ 1724012 w 1804182"/>
                  <a:gd name="connsiteY8" fmla="*/ 481012 h 481012"/>
                  <a:gd name="connsiteX9" fmla="*/ 80170 w 1804182"/>
                  <a:gd name="connsiteY9" fmla="*/ 481012 h 481012"/>
                  <a:gd name="connsiteX10" fmla="*/ 23481 w 1804182"/>
                  <a:gd name="connsiteY10" fmla="*/ 457531 h 481012"/>
                  <a:gd name="connsiteX11" fmla="*/ 0 w 1804182"/>
                  <a:gd name="connsiteY11" fmla="*/ 400842 h 481012"/>
                  <a:gd name="connsiteX12" fmla="*/ 0 w 1804182"/>
                  <a:gd name="connsiteY12" fmla="*/ 80170 h 48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4182" h="481012">
                    <a:moveTo>
                      <a:pt x="0" y="80170"/>
                    </a:moveTo>
                    <a:cubicBezTo>
                      <a:pt x="0" y="58908"/>
                      <a:pt x="8447" y="38516"/>
                      <a:pt x="23481" y="23481"/>
                    </a:cubicBezTo>
                    <a:cubicBezTo>
                      <a:pt x="38516" y="8446"/>
                      <a:pt x="58907" y="0"/>
                      <a:pt x="80170" y="0"/>
                    </a:cubicBezTo>
                    <a:lnTo>
                      <a:pt x="1724012" y="0"/>
                    </a:lnTo>
                    <a:cubicBezTo>
                      <a:pt x="1745274" y="0"/>
                      <a:pt x="1765666" y="8447"/>
                      <a:pt x="1780701" y="23481"/>
                    </a:cubicBezTo>
                    <a:cubicBezTo>
                      <a:pt x="1795736" y="38516"/>
                      <a:pt x="1804182" y="58907"/>
                      <a:pt x="1804182" y="80170"/>
                    </a:cubicBezTo>
                    <a:lnTo>
                      <a:pt x="1804182" y="400842"/>
                    </a:lnTo>
                    <a:cubicBezTo>
                      <a:pt x="1804182" y="422104"/>
                      <a:pt x="1795736" y="442496"/>
                      <a:pt x="1780701" y="457531"/>
                    </a:cubicBezTo>
                    <a:cubicBezTo>
                      <a:pt x="1765666" y="472566"/>
                      <a:pt x="1745275" y="481012"/>
                      <a:pt x="1724012" y="481012"/>
                    </a:cubicBezTo>
                    <a:lnTo>
                      <a:pt x="80170" y="481012"/>
                    </a:lnTo>
                    <a:cubicBezTo>
                      <a:pt x="58908" y="481012"/>
                      <a:pt x="38516" y="472566"/>
                      <a:pt x="23481" y="457531"/>
                    </a:cubicBezTo>
                    <a:cubicBezTo>
                      <a:pt x="8446" y="442496"/>
                      <a:pt x="0" y="422105"/>
                      <a:pt x="0" y="400842"/>
                    </a:cubicBezTo>
                    <a:lnTo>
                      <a:pt x="0" y="8017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631" tIns="80631" rIns="80631" bIns="806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kern="1200" dirty="0" smtClean="0"/>
                  <a:t>特质</a:t>
                </a:r>
                <a:endParaRPr lang="zh-CN" altLang="en-US" sz="1200" kern="1200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2479786" y="3957836"/>
                <a:ext cx="1804182" cy="481012"/>
              </a:xfrm>
              <a:custGeom>
                <a:avLst/>
                <a:gdLst>
                  <a:gd name="connsiteX0" fmla="*/ 0 w 1804182"/>
                  <a:gd name="connsiteY0" fmla="*/ 80170 h 481012"/>
                  <a:gd name="connsiteX1" fmla="*/ 23481 w 1804182"/>
                  <a:gd name="connsiteY1" fmla="*/ 23481 h 481012"/>
                  <a:gd name="connsiteX2" fmla="*/ 80170 w 1804182"/>
                  <a:gd name="connsiteY2" fmla="*/ 0 h 481012"/>
                  <a:gd name="connsiteX3" fmla="*/ 1724012 w 1804182"/>
                  <a:gd name="connsiteY3" fmla="*/ 0 h 481012"/>
                  <a:gd name="connsiteX4" fmla="*/ 1780701 w 1804182"/>
                  <a:gd name="connsiteY4" fmla="*/ 23481 h 481012"/>
                  <a:gd name="connsiteX5" fmla="*/ 1804182 w 1804182"/>
                  <a:gd name="connsiteY5" fmla="*/ 80170 h 481012"/>
                  <a:gd name="connsiteX6" fmla="*/ 1804182 w 1804182"/>
                  <a:gd name="connsiteY6" fmla="*/ 400842 h 481012"/>
                  <a:gd name="connsiteX7" fmla="*/ 1780701 w 1804182"/>
                  <a:gd name="connsiteY7" fmla="*/ 457531 h 481012"/>
                  <a:gd name="connsiteX8" fmla="*/ 1724012 w 1804182"/>
                  <a:gd name="connsiteY8" fmla="*/ 481012 h 481012"/>
                  <a:gd name="connsiteX9" fmla="*/ 80170 w 1804182"/>
                  <a:gd name="connsiteY9" fmla="*/ 481012 h 481012"/>
                  <a:gd name="connsiteX10" fmla="*/ 23481 w 1804182"/>
                  <a:gd name="connsiteY10" fmla="*/ 457531 h 481012"/>
                  <a:gd name="connsiteX11" fmla="*/ 0 w 1804182"/>
                  <a:gd name="connsiteY11" fmla="*/ 400842 h 481012"/>
                  <a:gd name="connsiteX12" fmla="*/ 0 w 1804182"/>
                  <a:gd name="connsiteY12" fmla="*/ 80170 h 48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4182" h="481012">
                    <a:moveTo>
                      <a:pt x="0" y="80170"/>
                    </a:moveTo>
                    <a:cubicBezTo>
                      <a:pt x="0" y="58908"/>
                      <a:pt x="8447" y="38516"/>
                      <a:pt x="23481" y="23481"/>
                    </a:cubicBezTo>
                    <a:cubicBezTo>
                      <a:pt x="38516" y="8446"/>
                      <a:pt x="58907" y="0"/>
                      <a:pt x="80170" y="0"/>
                    </a:cubicBezTo>
                    <a:lnTo>
                      <a:pt x="1724012" y="0"/>
                    </a:lnTo>
                    <a:cubicBezTo>
                      <a:pt x="1745274" y="0"/>
                      <a:pt x="1765666" y="8447"/>
                      <a:pt x="1780701" y="23481"/>
                    </a:cubicBezTo>
                    <a:cubicBezTo>
                      <a:pt x="1795736" y="38516"/>
                      <a:pt x="1804182" y="58907"/>
                      <a:pt x="1804182" y="80170"/>
                    </a:cubicBezTo>
                    <a:lnTo>
                      <a:pt x="1804182" y="400842"/>
                    </a:lnTo>
                    <a:cubicBezTo>
                      <a:pt x="1804182" y="422104"/>
                      <a:pt x="1795736" y="442496"/>
                      <a:pt x="1780701" y="457531"/>
                    </a:cubicBezTo>
                    <a:cubicBezTo>
                      <a:pt x="1765666" y="472566"/>
                      <a:pt x="1745275" y="481012"/>
                      <a:pt x="1724012" y="481012"/>
                    </a:cubicBezTo>
                    <a:lnTo>
                      <a:pt x="80170" y="481012"/>
                    </a:lnTo>
                    <a:cubicBezTo>
                      <a:pt x="58908" y="481012"/>
                      <a:pt x="38516" y="472566"/>
                      <a:pt x="23481" y="457531"/>
                    </a:cubicBezTo>
                    <a:cubicBezTo>
                      <a:pt x="8446" y="442496"/>
                      <a:pt x="0" y="422105"/>
                      <a:pt x="0" y="400842"/>
                    </a:cubicBezTo>
                    <a:lnTo>
                      <a:pt x="0" y="8017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631" tIns="80631" rIns="80631" bIns="806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kern="1200" dirty="0" smtClean="0"/>
                  <a:t>动机</a:t>
                </a:r>
                <a:endParaRPr lang="zh-CN" altLang="en-US" sz="1200" kern="1200" dirty="0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611560" y="2355726"/>
              <a:ext cx="331236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39552" y="1923678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/>
                <a:t>水面以上</a:t>
              </a:r>
              <a:endParaRPr lang="zh-CN" altLang="en-US" sz="1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9552" y="2427734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/>
                <a:t>水面以下</a:t>
              </a:r>
              <a:endParaRPr lang="zh-CN" altLang="en-US" sz="1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03648" y="4443958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冰山模型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60254" y="957581"/>
            <a:ext cx="3553529" cy="3767598"/>
            <a:chOff x="5060254" y="957581"/>
            <a:chExt cx="3553529" cy="3767598"/>
          </a:xfrm>
        </p:grpSpPr>
        <p:sp>
          <p:nvSpPr>
            <p:cNvPr id="25" name="任意多边形 24"/>
            <p:cNvSpPr/>
            <p:nvPr/>
          </p:nvSpPr>
          <p:spPr>
            <a:xfrm>
              <a:off x="6383001" y="2618555"/>
              <a:ext cx="1861406" cy="1861406"/>
            </a:xfrm>
            <a:custGeom>
              <a:avLst/>
              <a:gdLst>
                <a:gd name="connsiteX0" fmla="*/ 1321235 w 1861406"/>
                <a:gd name="connsiteY0" fmla="*/ 296781 h 1861406"/>
                <a:gd name="connsiteX1" fmla="*/ 1466024 w 1861406"/>
                <a:gd name="connsiteY1" fmla="*/ 175283 h 1861406"/>
                <a:gd name="connsiteX2" fmla="*/ 1581692 w 1861406"/>
                <a:gd name="connsiteY2" fmla="*/ 272341 h 1861406"/>
                <a:gd name="connsiteX3" fmla="*/ 1487182 w 1861406"/>
                <a:gd name="connsiteY3" fmla="*/ 436027 h 1861406"/>
                <a:gd name="connsiteX4" fmla="*/ 1637346 w 1861406"/>
                <a:gd name="connsiteY4" fmla="*/ 696120 h 1861406"/>
                <a:gd name="connsiteX5" fmla="*/ 1826357 w 1861406"/>
                <a:gd name="connsiteY5" fmla="*/ 696115 h 1861406"/>
                <a:gd name="connsiteX6" fmla="*/ 1852577 w 1861406"/>
                <a:gd name="connsiteY6" fmla="*/ 844816 h 1861406"/>
                <a:gd name="connsiteX7" fmla="*/ 1674962 w 1861406"/>
                <a:gd name="connsiteY7" fmla="*/ 909457 h 1861406"/>
                <a:gd name="connsiteX8" fmla="*/ 1622810 w 1861406"/>
                <a:gd name="connsiteY8" fmla="*/ 1205222 h 1861406"/>
                <a:gd name="connsiteX9" fmla="*/ 1767605 w 1861406"/>
                <a:gd name="connsiteY9" fmla="*/ 1326712 h 1861406"/>
                <a:gd name="connsiteX10" fmla="*/ 1692107 w 1861406"/>
                <a:gd name="connsiteY10" fmla="*/ 1457477 h 1861406"/>
                <a:gd name="connsiteX11" fmla="*/ 1514497 w 1861406"/>
                <a:gd name="connsiteY11" fmla="*/ 1392827 h 1861406"/>
                <a:gd name="connsiteX12" fmla="*/ 1284431 w 1861406"/>
                <a:gd name="connsiteY12" fmla="*/ 1585875 h 1861406"/>
                <a:gd name="connsiteX13" fmla="*/ 1317257 w 1861406"/>
                <a:gd name="connsiteY13" fmla="*/ 1772013 h 1861406"/>
                <a:gd name="connsiteX14" fmla="*/ 1175368 w 1861406"/>
                <a:gd name="connsiteY14" fmla="*/ 1823657 h 1861406"/>
                <a:gd name="connsiteX15" fmla="*/ 1080867 w 1861406"/>
                <a:gd name="connsiteY15" fmla="*/ 1659966 h 1861406"/>
                <a:gd name="connsiteX16" fmla="*/ 780538 w 1861406"/>
                <a:gd name="connsiteY16" fmla="*/ 1659966 h 1861406"/>
                <a:gd name="connsiteX17" fmla="*/ 686038 w 1861406"/>
                <a:gd name="connsiteY17" fmla="*/ 1823657 h 1861406"/>
                <a:gd name="connsiteX18" fmla="*/ 544149 w 1861406"/>
                <a:gd name="connsiteY18" fmla="*/ 1772013 h 1861406"/>
                <a:gd name="connsiteX19" fmla="*/ 576975 w 1861406"/>
                <a:gd name="connsiteY19" fmla="*/ 1585875 h 1861406"/>
                <a:gd name="connsiteX20" fmla="*/ 346910 w 1861406"/>
                <a:gd name="connsiteY20" fmla="*/ 1392827 h 1861406"/>
                <a:gd name="connsiteX21" fmla="*/ 169299 w 1861406"/>
                <a:gd name="connsiteY21" fmla="*/ 1457477 h 1861406"/>
                <a:gd name="connsiteX22" fmla="*/ 93801 w 1861406"/>
                <a:gd name="connsiteY22" fmla="*/ 1326712 h 1861406"/>
                <a:gd name="connsiteX23" fmla="*/ 238595 w 1861406"/>
                <a:gd name="connsiteY23" fmla="*/ 1205221 h 1861406"/>
                <a:gd name="connsiteX24" fmla="*/ 186444 w 1861406"/>
                <a:gd name="connsiteY24" fmla="*/ 909456 h 1861406"/>
                <a:gd name="connsiteX25" fmla="*/ 8829 w 1861406"/>
                <a:gd name="connsiteY25" fmla="*/ 844816 h 1861406"/>
                <a:gd name="connsiteX26" fmla="*/ 35049 w 1861406"/>
                <a:gd name="connsiteY26" fmla="*/ 696115 h 1861406"/>
                <a:gd name="connsiteX27" fmla="*/ 224060 w 1861406"/>
                <a:gd name="connsiteY27" fmla="*/ 696120 h 1861406"/>
                <a:gd name="connsiteX28" fmla="*/ 374225 w 1861406"/>
                <a:gd name="connsiteY28" fmla="*/ 436028 h 1861406"/>
                <a:gd name="connsiteX29" fmla="*/ 279714 w 1861406"/>
                <a:gd name="connsiteY29" fmla="*/ 272341 h 1861406"/>
                <a:gd name="connsiteX30" fmla="*/ 395382 w 1861406"/>
                <a:gd name="connsiteY30" fmla="*/ 175283 h 1861406"/>
                <a:gd name="connsiteX31" fmla="*/ 540171 w 1861406"/>
                <a:gd name="connsiteY31" fmla="*/ 296781 h 1861406"/>
                <a:gd name="connsiteX32" fmla="*/ 822388 w 1861406"/>
                <a:gd name="connsiteY32" fmla="*/ 194063 h 1861406"/>
                <a:gd name="connsiteX33" fmla="*/ 855205 w 1861406"/>
                <a:gd name="connsiteY33" fmla="*/ 7921 h 1861406"/>
                <a:gd name="connsiteX34" fmla="*/ 1006201 w 1861406"/>
                <a:gd name="connsiteY34" fmla="*/ 7921 h 1861406"/>
                <a:gd name="connsiteX35" fmla="*/ 1039018 w 1861406"/>
                <a:gd name="connsiteY35" fmla="*/ 194061 h 1861406"/>
                <a:gd name="connsiteX36" fmla="*/ 1321235 w 1861406"/>
                <a:gd name="connsiteY36" fmla="*/ 296780 h 1861406"/>
                <a:gd name="connsiteX37" fmla="*/ 1321235 w 1861406"/>
                <a:gd name="connsiteY37" fmla="*/ 296781 h 186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1406" h="1861406">
                  <a:moveTo>
                    <a:pt x="1321235" y="296781"/>
                  </a:moveTo>
                  <a:lnTo>
                    <a:pt x="1466024" y="175283"/>
                  </a:lnTo>
                  <a:lnTo>
                    <a:pt x="1581692" y="272341"/>
                  </a:lnTo>
                  <a:lnTo>
                    <a:pt x="1487182" y="436027"/>
                  </a:lnTo>
                  <a:cubicBezTo>
                    <a:pt x="1554384" y="511625"/>
                    <a:pt x="1605478" y="600122"/>
                    <a:pt x="1637346" y="696120"/>
                  </a:cubicBezTo>
                  <a:lnTo>
                    <a:pt x="1826357" y="696115"/>
                  </a:lnTo>
                  <a:lnTo>
                    <a:pt x="1852577" y="844816"/>
                  </a:lnTo>
                  <a:lnTo>
                    <a:pt x="1674962" y="909457"/>
                  </a:lnTo>
                  <a:cubicBezTo>
                    <a:pt x="1677848" y="1010564"/>
                    <a:pt x="1660104" y="1111199"/>
                    <a:pt x="1622810" y="1205222"/>
                  </a:cubicBezTo>
                  <a:lnTo>
                    <a:pt x="1767605" y="1326712"/>
                  </a:lnTo>
                  <a:lnTo>
                    <a:pt x="1692107" y="1457477"/>
                  </a:lnTo>
                  <a:lnTo>
                    <a:pt x="1514497" y="1392827"/>
                  </a:lnTo>
                  <a:cubicBezTo>
                    <a:pt x="1451717" y="1472136"/>
                    <a:pt x="1373437" y="1537821"/>
                    <a:pt x="1284431" y="1585875"/>
                  </a:cubicBezTo>
                  <a:lnTo>
                    <a:pt x="1317257" y="1772013"/>
                  </a:lnTo>
                  <a:lnTo>
                    <a:pt x="1175368" y="1823657"/>
                  </a:lnTo>
                  <a:lnTo>
                    <a:pt x="1080867" y="1659966"/>
                  </a:lnTo>
                  <a:cubicBezTo>
                    <a:pt x="981797" y="1680366"/>
                    <a:pt x="879609" y="1680366"/>
                    <a:pt x="780538" y="1659966"/>
                  </a:cubicBezTo>
                  <a:lnTo>
                    <a:pt x="686038" y="1823657"/>
                  </a:lnTo>
                  <a:lnTo>
                    <a:pt x="544149" y="1772013"/>
                  </a:lnTo>
                  <a:lnTo>
                    <a:pt x="576975" y="1585875"/>
                  </a:lnTo>
                  <a:cubicBezTo>
                    <a:pt x="487970" y="1537821"/>
                    <a:pt x="409689" y="1472135"/>
                    <a:pt x="346910" y="1392827"/>
                  </a:cubicBezTo>
                  <a:lnTo>
                    <a:pt x="169299" y="1457477"/>
                  </a:lnTo>
                  <a:lnTo>
                    <a:pt x="93801" y="1326712"/>
                  </a:lnTo>
                  <a:lnTo>
                    <a:pt x="238595" y="1205221"/>
                  </a:lnTo>
                  <a:cubicBezTo>
                    <a:pt x="201302" y="1111199"/>
                    <a:pt x="183557" y="1010563"/>
                    <a:pt x="186444" y="909456"/>
                  </a:cubicBezTo>
                  <a:lnTo>
                    <a:pt x="8829" y="844816"/>
                  </a:lnTo>
                  <a:lnTo>
                    <a:pt x="35049" y="696115"/>
                  </a:lnTo>
                  <a:lnTo>
                    <a:pt x="224060" y="696120"/>
                  </a:lnTo>
                  <a:cubicBezTo>
                    <a:pt x="255928" y="600123"/>
                    <a:pt x="307023" y="511625"/>
                    <a:pt x="374225" y="436028"/>
                  </a:cubicBezTo>
                  <a:lnTo>
                    <a:pt x="279714" y="272341"/>
                  </a:lnTo>
                  <a:lnTo>
                    <a:pt x="395382" y="175283"/>
                  </a:lnTo>
                  <a:lnTo>
                    <a:pt x="540171" y="296781"/>
                  </a:lnTo>
                  <a:cubicBezTo>
                    <a:pt x="626290" y="243727"/>
                    <a:pt x="722315" y="208777"/>
                    <a:pt x="822388" y="194063"/>
                  </a:cubicBezTo>
                  <a:lnTo>
                    <a:pt x="855205" y="7921"/>
                  </a:lnTo>
                  <a:lnTo>
                    <a:pt x="1006201" y="7921"/>
                  </a:lnTo>
                  <a:lnTo>
                    <a:pt x="1039018" y="194061"/>
                  </a:lnTo>
                  <a:cubicBezTo>
                    <a:pt x="1139091" y="208776"/>
                    <a:pt x="1235116" y="243726"/>
                    <a:pt x="1321235" y="296780"/>
                  </a:cubicBezTo>
                  <a:lnTo>
                    <a:pt x="1321235" y="29678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464" tIns="451267" rIns="389464" bIns="483819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kern="1200" dirty="0" smtClean="0"/>
                <a:t>职业意识</a:t>
              </a:r>
              <a:endParaRPr lang="zh-CN" altLang="en-US" sz="1200" kern="1200" dirty="0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300000" y="2178586"/>
              <a:ext cx="1353750" cy="1353750"/>
            </a:xfrm>
            <a:custGeom>
              <a:avLst/>
              <a:gdLst>
                <a:gd name="connsiteX0" fmla="*/ 1012940 w 1353750"/>
                <a:gd name="connsiteY0" fmla="*/ 342871 h 1353750"/>
                <a:gd name="connsiteX1" fmla="*/ 1212664 w 1353750"/>
                <a:gd name="connsiteY1" fmla="*/ 282679 h 1353750"/>
                <a:gd name="connsiteX2" fmla="*/ 1286155 w 1353750"/>
                <a:gd name="connsiteY2" fmla="*/ 409969 h 1353750"/>
                <a:gd name="connsiteX3" fmla="*/ 1134164 w 1353750"/>
                <a:gd name="connsiteY3" fmla="*/ 552838 h 1353750"/>
                <a:gd name="connsiteX4" fmla="*/ 1134164 w 1353750"/>
                <a:gd name="connsiteY4" fmla="*/ 800913 h 1353750"/>
                <a:gd name="connsiteX5" fmla="*/ 1286155 w 1353750"/>
                <a:gd name="connsiteY5" fmla="*/ 943781 h 1353750"/>
                <a:gd name="connsiteX6" fmla="*/ 1212664 w 1353750"/>
                <a:gd name="connsiteY6" fmla="*/ 1071071 h 1353750"/>
                <a:gd name="connsiteX7" fmla="*/ 1012940 w 1353750"/>
                <a:gd name="connsiteY7" fmla="*/ 1010879 h 1353750"/>
                <a:gd name="connsiteX8" fmla="*/ 798099 w 1353750"/>
                <a:gd name="connsiteY8" fmla="*/ 1134917 h 1353750"/>
                <a:gd name="connsiteX9" fmla="*/ 750367 w 1353750"/>
                <a:gd name="connsiteY9" fmla="*/ 1337980 h 1353750"/>
                <a:gd name="connsiteX10" fmla="*/ 603383 w 1353750"/>
                <a:gd name="connsiteY10" fmla="*/ 1337980 h 1353750"/>
                <a:gd name="connsiteX11" fmla="*/ 555650 w 1353750"/>
                <a:gd name="connsiteY11" fmla="*/ 1134917 h 1353750"/>
                <a:gd name="connsiteX12" fmla="*/ 340809 w 1353750"/>
                <a:gd name="connsiteY12" fmla="*/ 1010878 h 1353750"/>
                <a:gd name="connsiteX13" fmla="*/ 141086 w 1353750"/>
                <a:gd name="connsiteY13" fmla="*/ 1071071 h 1353750"/>
                <a:gd name="connsiteX14" fmla="*/ 67595 w 1353750"/>
                <a:gd name="connsiteY14" fmla="*/ 943781 h 1353750"/>
                <a:gd name="connsiteX15" fmla="*/ 219586 w 1353750"/>
                <a:gd name="connsiteY15" fmla="*/ 800912 h 1353750"/>
                <a:gd name="connsiteX16" fmla="*/ 219586 w 1353750"/>
                <a:gd name="connsiteY16" fmla="*/ 552837 h 1353750"/>
                <a:gd name="connsiteX17" fmla="*/ 67595 w 1353750"/>
                <a:gd name="connsiteY17" fmla="*/ 409969 h 1353750"/>
                <a:gd name="connsiteX18" fmla="*/ 141086 w 1353750"/>
                <a:gd name="connsiteY18" fmla="*/ 282679 h 1353750"/>
                <a:gd name="connsiteX19" fmla="*/ 340810 w 1353750"/>
                <a:gd name="connsiteY19" fmla="*/ 342871 h 1353750"/>
                <a:gd name="connsiteX20" fmla="*/ 555651 w 1353750"/>
                <a:gd name="connsiteY20" fmla="*/ 218833 h 1353750"/>
                <a:gd name="connsiteX21" fmla="*/ 603383 w 1353750"/>
                <a:gd name="connsiteY21" fmla="*/ 15770 h 1353750"/>
                <a:gd name="connsiteX22" fmla="*/ 750367 w 1353750"/>
                <a:gd name="connsiteY22" fmla="*/ 15770 h 1353750"/>
                <a:gd name="connsiteX23" fmla="*/ 798100 w 1353750"/>
                <a:gd name="connsiteY23" fmla="*/ 218833 h 1353750"/>
                <a:gd name="connsiteX24" fmla="*/ 1012941 w 1353750"/>
                <a:gd name="connsiteY24" fmla="*/ 342872 h 1353750"/>
                <a:gd name="connsiteX25" fmla="*/ 1012940 w 1353750"/>
                <a:gd name="connsiteY25" fmla="*/ 342871 h 135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53750" h="1353750">
                  <a:moveTo>
                    <a:pt x="1012940" y="342871"/>
                  </a:moveTo>
                  <a:lnTo>
                    <a:pt x="1212664" y="282679"/>
                  </a:lnTo>
                  <a:lnTo>
                    <a:pt x="1286155" y="409969"/>
                  </a:lnTo>
                  <a:lnTo>
                    <a:pt x="1134164" y="552838"/>
                  </a:lnTo>
                  <a:cubicBezTo>
                    <a:pt x="1156196" y="634062"/>
                    <a:pt x="1156196" y="719689"/>
                    <a:pt x="1134164" y="800913"/>
                  </a:cubicBezTo>
                  <a:lnTo>
                    <a:pt x="1286155" y="943781"/>
                  </a:lnTo>
                  <a:lnTo>
                    <a:pt x="1212664" y="1071071"/>
                  </a:lnTo>
                  <a:lnTo>
                    <a:pt x="1012940" y="1010879"/>
                  </a:lnTo>
                  <a:cubicBezTo>
                    <a:pt x="953613" y="1070572"/>
                    <a:pt x="879458" y="1113385"/>
                    <a:pt x="798099" y="1134917"/>
                  </a:cubicBezTo>
                  <a:lnTo>
                    <a:pt x="750367" y="1337980"/>
                  </a:lnTo>
                  <a:lnTo>
                    <a:pt x="603383" y="1337980"/>
                  </a:lnTo>
                  <a:lnTo>
                    <a:pt x="555650" y="1134917"/>
                  </a:lnTo>
                  <a:cubicBezTo>
                    <a:pt x="474291" y="1113385"/>
                    <a:pt x="400136" y="1070571"/>
                    <a:pt x="340809" y="1010878"/>
                  </a:cubicBezTo>
                  <a:lnTo>
                    <a:pt x="141086" y="1071071"/>
                  </a:lnTo>
                  <a:lnTo>
                    <a:pt x="67595" y="943781"/>
                  </a:lnTo>
                  <a:lnTo>
                    <a:pt x="219586" y="800912"/>
                  </a:lnTo>
                  <a:cubicBezTo>
                    <a:pt x="197554" y="719688"/>
                    <a:pt x="197554" y="634061"/>
                    <a:pt x="219586" y="552837"/>
                  </a:cubicBezTo>
                  <a:lnTo>
                    <a:pt x="67595" y="409969"/>
                  </a:lnTo>
                  <a:lnTo>
                    <a:pt x="141086" y="282679"/>
                  </a:lnTo>
                  <a:lnTo>
                    <a:pt x="340810" y="342871"/>
                  </a:lnTo>
                  <a:cubicBezTo>
                    <a:pt x="400137" y="283178"/>
                    <a:pt x="474292" y="240365"/>
                    <a:pt x="555651" y="218833"/>
                  </a:cubicBezTo>
                  <a:lnTo>
                    <a:pt x="603383" y="15770"/>
                  </a:lnTo>
                  <a:lnTo>
                    <a:pt x="750367" y="15770"/>
                  </a:lnTo>
                  <a:lnTo>
                    <a:pt x="798100" y="218833"/>
                  </a:lnTo>
                  <a:cubicBezTo>
                    <a:pt x="879459" y="240365"/>
                    <a:pt x="953614" y="283179"/>
                    <a:pt x="1012941" y="342872"/>
                  </a:cubicBezTo>
                  <a:lnTo>
                    <a:pt x="1012940" y="34287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050" tIns="358111" rIns="356050" bIns="358111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kern="1200" dirty="0" smtClean="0"/>
                <a:t>专业技能</a:t>
              </a:r>
              <a:endParaRPr lang="zh-CN" altLang="en-US" sz="1200" kern="1200" dirty="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909188" y="1095585"/>
              <a:ext cx="1624501" cy="1624501"/>
            </a:xfrm>
            <a:custGeom>
              <a:avLst/>
              <a:gdLst>
                <a:gd name="connsiteX0" fmla="*/ 992475 w 1326399"/>
                <a:gd name="connsiteY0" fmla="*/ 335944 h 1326399"/>
                <a:gd name="connsiteX1" fmla="*/ 1188164 w 1326399"/>
                <a:gd name="connsiteY1" fmla="*/ 276967 h 1326399"/>
                <a:gd name="connsiteX2" fmla="*/ 1260170 w 1326399"/>
                <a:gd name="connsiteY2" fmla="*/ 401686 h 1326399"/>
                <a:gd name="connsiteX3" fmla="*/ 1111249 w 1326399"/>
                <a:gd name="connsiteY3" fmla="*/ 541669 h 1326399"/>
                <a:gd name="connsiteX4" fmla="*/ 1111249 w 1326399"/>
                <a:gd name="connsiteY4" fmla="*/ 784732 h 1326399"/>
                <a:gd name="connsiteX5" fmla="*/ 1260170 w 1326399"/>
                <a:gd name="connsiteY5" fmla="*/ 924713 h 1326399"/>
                <a:gd name="connsiteX6" fmla="*/ 1188164 w 1326399"/>
                <a:gd name="connsiteY6" fmla="*/ 1049432 h 1326399"/>
                <a:gd name="connsiteX7" fmla="*/ 992475 w 1326399"/>
                <a:gd name="connsiteY7" fmla="*/ 990455 h 1326399"/>
                <a:gd name="connsiteX8" fmla="*/ 781975 w 1326399"/>
                <a:gd name="connsiteY8" fmla="*/ 1111987 h 1326399"/>
                <a:gd name="connsiteX9" fmla="*/ 735206 w 1326399"/>
                <a:gd name="connsiteY9" fmla="*/ 1310948 h 1326399"/>
                <a:gd name="connsiteX10" fmla="*/ 591193 w 1326399"/>
                <a:gd name="connsiteY10" fmla="*/ 1310948 h 1326399"/>
                <a:gd name="connsiteX11" fmla="*/ 544424 w 1326399"/>
                <a:gd name="connsiteY11" fmla="*/ 1111988 h 1326399"/>
                <a:gd name="connsiteX12" fmla="*/ 333924 w 1326399"/>
                <a:gd name="connsiteY12" fmla="*/ 990455 h 1326399"/>
                <a:gd name="connsiteX13" fmla="*/ 138235 w 1326399"/>
                <a:gd name="connsiteY13" fmla="*/ 1049432 h 1326399"/>
                <a:gd name="connsiteX14" fmla="*/ 66229 w 1326399"/>
                <a:gd name="connsiteY14" fmla="*/ 924713 h 1326399"/>
                <a:gd name="connsiteX15" fmla="*/ 215150 w 1326399"/>
                <a:gd name="connsiteY15" fmla="*/ 784730 h 1326399"/>
                <a:gd name="connsiteX16" fmla="*/ 215150 w 1326399"/>
                <a:gd name="connsiteY16" fmla="*/ 541667 h 1326399"/>
                <a:gd name="connsiteX17" fmla="*/ 66229 w 1326399"/>
                <a:gd name="connsiteY17" fmla="*/ 401686 h 1326399"/>
                <a:gd name="connsiteX18" fmla="*/ 138235 w 1326399"/>
                <a:gd name="connsiteY18" fmla="*/ 276967 h 1326399"/>
                <a:gd name="connsiteX19" fmla="*/ 333924 w 1326399"/>
                <a:gd name="connsiteY19" fmla="*/ 335944 h 1326399"/>
                <a:gd name="connsiteX20" fmla="*/ 544424 w 1326399"/>
                <a:gd name="connsiteY20" fmla="*/ 214412 h 1326399"/>
                <a:gd name="connsiteX21" fmla="*/ 591193 w 1326399"/>
                <a:gd name="connsiteY21" fmla="*/ 15451 h 1326399"/>
                <a:gd name="connsiteX22" fmla="*/ 735206 w 1326399"/>
                <a:gd name="connsiteY22" fmla="*/ 15451 h 1326399"/>
                <a:gd name="connsiteX23" fmla="*/ 781975 w 1326399"/>
                <a:gd name="connsiteY23" fmla="*/ 214411 h 1326399"/>
                <a:gd name="connsiteX24" fmla="*/ 992475 w 1326399"/>
                <a:gd name="connsiteY24" fmla="*/ 335944 h 132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26399" h="1326399">
                  <a:moveTo>
                    <a:pt x="853734" y="335517"/>
                  </a:moveTo>
                  <a:lnTo>
                    <a:pt x="995605" y="247650"/>
                  </a:lnTo>
                  <a:lnTo>
                    <a:pt x="1078751" y="330796"/>
                  </a:lnTo>
                  <a:lnTo>
                    <a:pt x="990882" y="472667"/>
                  </a:lnTo>
                  <a:cubicBezTo>
                    <a:pt x="1024725" y="530871"/>
                    <a:pt x="1042454" y="597038"/>
                    <a:pt x="1042248" y="664365"/>
                  </a:cubicBezTo>
                  <a:lnTo>
                    <a:pt x="1189279" y="743294"/>
                  </a:lnTo>
                  <a:lnTo>
                    <a:pt x="1158846" y="856873"/>
                  </a:lnTo>
                  <a:lnTo>
                    <a:pt x="992048" y="851714"/>
                  </a:lnTo>
                  <a:cubicBezTo>
                    <a:pt x="958564" y="910125"/>
                    <a:pt x="910126" y="958562"/>
                    <a:pt x="851715" y="992047"/>
                  </a:cubicBezTo>
                  <a:lnTo>
                    <a:pt x="856875" y="1158846"/>
                  </a:lnTo>
                  <a:lnTo>
                    <a:pt x="743295" y="1189279"/>
                  </a:lnTo>
                  <a:lnTo>
                    <a:pt x="664364" y="1042248"/>
                  </a:lnTo>
                  <a:cubicBezTo>
                    <a:pt x="597037" y="1042455"/>
                    <a:pt x="530869" y="1024725"/>
                    <a:pt x="472665" y="990882"/>
                  </a:cubicBezTo>
                  <a:lnTo>
                    <a:pt x="330794" y="1078749"/>
                  </a:lnTo>
                  <a:lnTo>
                    <a:pt x="247648" y="995603"/>
                  </a:lnTo>
                  <a:lnTo>
                    <a:pt x="335517" y="853732"/>
                  </a:lnTo>
                  <a:cubicBezTo>
                    <a:pt x="301674" y="795528"/>
                    <a:pt x="283944" y="729361"/>
                    <a:pt x="284151" y="662034"/>
                  </a:cubicBezTo>
                  <a:lnTo>
                    <a:pt x="137120" y="583105"/>
                  </a:lnTo>
                  <a:lnTo>
                    <a:pt x="167553" y="469526"/>
                  </a:lnTo>
                  <a:lnTo>
                    <a:pt x="334351" y="474685"/>
                  </a:lnTo>
                  <a:cubicBezTo>
                    <a:pt x="367835" y="416274"/>
                    <a:pt x="416273" y="367837"/>
                    <a:pt x="474684" y="334352"/>
                  </a:cubicBezTo>
                  <a:lnTo>
                    <a:pt x="469524" y="167553"/>
                  </a:lnTo>
                  <a:lnTo>
                    <a:pt x="583104" y="137120"/>
                  </a:lnTo>
                  <a:lnTo>
                    <a:pt x="662035" y="284151"/>
                  </a:lnTo>
                  <a:cubicBezTo>
                    <a:pt x="729362" y="283944"/>
                    <a:pt x="795530" y="301674"/>
                    <a:pt x="853734" y="335517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5209" tIns="455209" rIns="455210" bIns="45521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kern="1200" dirty="0" smtClean="0"/>
                <a:t>专业知识</a:t>
              </a:r>
              <a:endParaRPr lang="zh-CN" altLang="en-US" sz="1200" kern="1200" dirty="0"/>
            </a:p>
          </p:txBody>
        </p:sp>
        <p:sp>
          <p:nvSpPr>
            <p:cNvPr id="28" name="环形箭头 27"/>
            <p:cNvSpPr/>
            <p:nvPr/>
          </p:nvSpPr>
          <p:spPr>
            <a:xfrm>
              <a:off x="6231183" y="2342579"/>
              <a:ext cx="2382600" cy="2382600"/>
            </a:xfrm>
            <a:prstGeom prst="circularArrow">
              <a:avLst>
                <a:gd name="adj1" fmla="val 4687"/>
                <a:gd name="adj2" fmla="val 299029"/>
                <a:gd name="adj3" fmla="val 2493252"/>
                <a:gd name="adj4" fmla="val 15911549"/>
                <a:gd name="adj5" fmla="val 546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形状 28"/>
            <p:cNvSpPr/>
            <p:nvPr/>
          </p:nvSpPr>
          <p:spPr>
            <a:xfrm>
              <a:off x="5060254" y="1882528"/>
              <a:ext cx="1731108" cy="173110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环形箭头 29"/>
            <p:cNvSpPr/>
            <p:nvPr/>
          </p:nvSpPr>
          <p:spPr>
            <a:xfrm>
              <a:off x="5751429" y="957581"/>
              <a:ext cx="1866483" cy="1866483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TextBox 22"/>
            <p:cNvSpPr txBox="1"/>
            <p:nvPr/>
          </p:nvSpPr>
          <p:spPr>
            <a:xfrm>
              <a:off x="5436096" y="4227934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/>
                <a:t>职业能力模型</a:t>
              </a:r>
              <a:endParaRPr lang="zh-CN" altLang="en-US" sz="1200" dirty="0"/>
            </a:p>
          </p:txBody>
        </p:sp>
      </p:grpSp>
      <p:cxnSp>
        <p:nvCxnSpPr>
          <p:cNvPr id="33" name="直接箭头连接符 32"/>
          <p:cNvCxnSpPr>
            <a:stCxn id="13" idx="6"/>
          </p:cNvCxnSpPr>
          <p:nvPr/>
        </p:nvCxnSpPr>
        <p:spPr>
          <a:xfrm>
            <a:off x="4019599" y="1652982"/>
            <a:ext cx="2280593" cy="414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endCxn id="26" idx="17"/>
          </p:cNvCxnSpPr>
          <p:nvPr/>
        </p:nvCxnSpPr>
        <p:spPr>
          <a:xfrm>
            <a:off x="3995936" y="2211710"/>
            <a:ext cx="1371659" cy="3768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endCxn id="25" idx="23"/>
          </p:cNvCxnSpPr>
          <p:nvPr/>
        </p:nvCxnSpPr>
        <p:spPr>
          <a:xfrm>
            <a:off x="3995936" y="2787774"/>
            <a:ext cx="2625660" cy="10360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endCxn id="25" idx="23"/>
          </p:cNvCxnSpPr>
          <p:nvPr/>
        </p:nvCxnSpPr>
        <p:spPr>
          <a:xfrm>
            <a:off x="3995936" y="3291830"/>
            <a:ext cx="2625660" cy="5319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>
            <a:endCxn id="25" idx="23"/>
          </p:cNvCxnSpPr>
          <p:nvPr/>
        </p:nvCxnSpPr>
        <p:spPr>
          <a:xfrm flipV="1">
            <a:off x="3995936" y="3823776"/>
            <a:ext cx="2625660" cy="441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endCxn id="25" idx="23"/>
          </p:cNvCxnSpPr>
          <p:nvPr/>
        </p:nvCxnSpPr>
        <p:spPr>
          <a:xfrm flipV="1">
            <a:off x="3995936" y="3823776"/>
            <a:ext cx="2625660" cy="620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冰山模型与职业能力要素之间的关系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843558"/>
            <a:ext cx="8496944" cy="3383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职业意识</a:t>
            </a:r>
          </a:p>
          <a:p>
            <a:pPr lvl="1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/>
              <a:t> </a:t>
            </a:r>
            <a:r>
              <a:rPr lang="zh-CN" altLang="zh-CN" dirty="0" smtClean="0"/>
              <a:t>职业意识指图书馆馆员对于其所从事的这一职业角色的主观认识，如图书馆员所应具有的自我职业角色定位、服务理念以及理想和事业信念等，是图书馆员潜在的“软实力”。它所体现的是图书馆员的一种能动认识，对自身现状的认识——职业角色定位；自我形象——包括自我概念、自我学习、服务理念、价值观等；特质——在与读者交往与信息资源建设过程中典型的行为方式；动机——图书馆馆员的理想和事业信念。职业意识可以统一到职业道德建设的范畴，具体可以分行为态度、价值取向、能力应用三个方面。</a:t>
            </a:r>
          </a:p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专业知识</a:t>
            </a:r>
          </a:p>
          <a:p>
            <a:pPr lvl="1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/>
              <a:t> </a:t>
            </a:r>
            <a:r>
              <a:rPr lang="zh-CN" altLang="zh-CN" dirty="0" smtClean="0"/>
              <a:t>专业知识是指图书馆馆员对相关知识的了解掌握程度。图书馆员的专业知识体系应该具有完整性和广泛性，既包含图书馆行业的基础知识，如图书文献信息的管理与应用、图书的采编与加工等，还应具有其它学科知识的支撑，如电子信息应用知识、文学、文献学、写作知识等。专业知识主要是学历教育需要解决的问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冰山模型与职业能力要素之间的关系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843558"/>
            <a:ext cx="8496944" cy="2023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职业技能</a:t>
            </a:r>
          </a:p>
          <a:p>
            <a:pPr lvl="1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/>
              <a:t> </a:t>
            </a:r>
            <a:r>
              <a:rPr lang="zh-CN" altLang="zh-CN" dirty="0" smtClean="0"/>
              <a:t>职业技能，是指图书馆馆员从事图书馆工作所需要具备的技巧和能力。图书馆员有了丰富的知识做储备，还应当具有将知识应用到实践工作中的能力，这就是精湛熟练的职业技能，如读者服务技能和图书信息资源构建技能、文献信息资源评价技能、学科服务技能、阅读推广技能等，它是图书馆正常运行的有力保障。</a:t>
            </a:r>
          </a:p>
          <a:p>
            <a:pPr lvl="1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/>
              <a:t> </a:t>
            </a:r>
            <a:r>
              <a:rPr lang="zh-CN" altLang="zh-CN" dirty="0" smtClean="0"/>
              <a:t>结合上述研究，通过采用专家系统数据库法、观察法、行为事件访谈法、德尔菲法、编码辞典法、</a:t>
            </a:r>
            <a:r>
              <a:rPr lang="en-US" altLang="zh-CN" dirty="0" smtClean="0"/>
              <a:t>T</a:t>
            </a:r>
            <a:r>
              <a:rPr lang="zh-CN" altLang="zh-CN" dirty="0" smtClean="0"/>
              <a:t>检验法等定性定量分析方法，可以提取出新时期我国图书馆馆员的职业技能要素。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图书馆核心工作要项与职业技能要求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460" y="699770"/>
          <a:ext cx="8568690" cy="404622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823210"/>
                <a:gridCol w="5745480"/>
              </a:tblGrid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图书馆核心工作要项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/>
                        <a:t>职业技能要求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229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信息资源建设：包括中、外文印本文献资源建设；中外数据库的建设。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馆藏管理能力：</a:t>
                      </a:r>
                      <a:r>
                        <a:rPr lang="zh-CN" sz="1200" kern="0"/>
                        <a:t>对图书馆资源的存取、采购、组织、保存以及相关政策的了解、应用以及建议的能力。包括计划能力、组织能力、语言能力、批判性思维能力等。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634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信息检索与咨询：包括信息检索与信息咨询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参考咨询与研究能力：是指理解、应用和评估反馈信息分析、参考咨询等方法与技术以引导和满足用户信息需求的能力。包括理解能力、分析能力、人际能力、语言表达能力、文字表达能力等。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229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知识服务：包括学科知识服务、机构知识库与智库服务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知识管理能力：是指对知识管理原则与方法的理解与应用。包括使用数据库的能力、逻辑分析能力、沟通能力、文字表达能力等等。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229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阅读宣传与推广：包括阅读宣传，定向与非定向的阅读推广策划与组织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阅读推广能力：是指对阅读宣传与推广的理解与应用。包括阅读鉴赏能力、人文社会科学常识、自然科学常识、沟通交流能力、组织策划能力等等。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235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信息技术应用：包括智能化、数字化系统的建设、使用与一般维护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/>
                        <a:t>信息技术应用能力：是指对信息技术在图书馆应用方面的相关能力。包括数据库应用能力、分析评估能力、信息平台维护能力等等。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222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数据管理：包括数据清洗与数据分析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数据管理能力：是指对大数据的采集、分析与应用方面的能力。包括数据管理工具的应用能力、数据清洗工具的应用能力、分析能力等等。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</a:tr>
              <a:tr h="4229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计算机体系与网络建设：包括计算机硬软件与外设、</a:t>
                      </a:r>
                      <a:r>
                        <a:rPr lang="zh-CN" sz="1200" kern="100">
                          <a:sym typeface="+mn-ea"/>
                        </a:rPr>
                        <a:t>网络设备</a:t>
                      </a:r>
                      <a:r>
                        <a:rPr lang="zh-CN" sz="1200" kern="100"/>
                        <a:t>建设与维护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/>
                        <a:t>计算机硬软件技术能力，</a:t>
                      </a:r>
                      <a:r>
                        <a:rPr lang="zh-CN" sz="1200" kern="100">
                          <a:sym typeface="+mn-ea"/>
                        </a:rPr>
                        <a:t>网络技术能力</a:t>
                      </a:r>
                      <a:endParaRPr lang="zh-CN" sz="1200" kern="100">
                        <a:latin typeface="+mn-ea"/>
                        <a:ea typeface="+mn-ea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586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ym typeface="+mn-ea"/>
                        </a:rPr>
                        <a:t>图书馆应用系统：包括应用系统的调研、需求、开发与维护</a:t>
                      </a:r>
                      <a:endParaRPr lang="zh-CN" sz="1200" kern="100" dirty="0">
                        <a:latin typeface="+mn-ea"/>
                        <a:ea typeface="+mn-ea"/>
                        <a:sym typeface="+mn-e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1200" kern="100" dirty="0">
                        <a:latin typeface="+mn-ea"/>
                        <a:ea typeface="+mn-ea"/>
                        <a:sym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ym typeface="+mn-ea"/>
                        </a:rPr>
                        <a:t>图书馆应用系统研发、维护能力</a:t>
                      </a:r>
                      <a:endParaRPr lang="zh-CN" sz="1200" kern="100" dirty="0">
                        <a:latin typeface="+mn-ea"/>
                        <a:ea typeface="+mn-ea"/>
                        <a:sym typeface="+mn-e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1200" kern="100" dirty="0">
                        <a:latin typeface="+mn-ea"/>
                        <a:ea typeface="+mn-ea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23241" y="643069"/>
            <a:ext cx="7737191" cy="3857363"/>
            <a:chOff x="723241" y="643069"/>
            <a:chExt cx="7737191" cy="3857363"/>
          </a:xfrm>
        </p:grpSpPr>
        <p:sp>
          <p:nvSpPr>
            <p:cNvPr id="27" name="圆角矩形 26"/>
            <p:cNvSpPr/>
            <p:nvPr/>
          </p:nvSpPr>
          <p:spPr>
            <a:xfrm>
              <a:off x="723241" y="643069"/>
              <a:ext cx="7737191" cy="3857363"/>
            </a:xfrm>
            <a:prstGeom prst="roundRect">
              <a:avLst>
                <a:gd name="adj" fmla="val 11852"/>
              </a:avLst>
            </a:prstGeom>
            <a:gradFill>
              <a:gsLst>
                <a:gs pos="0">
                  <a:schemeClr val="bg1">
                    <a:lumMod val="99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83000"/>
                    <a:lumOff val="17000"/>
                  </a:schemeClr>
                </a:gs>
              </a:gsLst>
              <a:lin ang="5400000" scaled="0"/>
            </a:gradFill>
            <a:ln w="38100">
              <a:gradFill>
                <a:gsLst>
                  <a:gs pos="0">
                    <a:schemeClr val="bg1">
                      <a:lumMod val="82000"/>
                    </a:schemeClr>
                  </a:gs>
                  <a:gs pos="50000">
                    <a:schemeClr val="bg1">
                      <a:lumMod val="43000"/>
                      <a:lumOff val="57000"/>
                    </a:schemeClr>
                  </a:gs>
                  <a:gs pos="100000">
                    <a:schemeClr val="bg1">
                      <a:lumMod val="86000"/>
                    </a:schemeClr>
                  </a:gs>
                </a:gsLst>
                <a:lin ang="5400000" scaled="0"/>
              </a:gradFill>
            </a:ln>
            <a:effectLst>
              <a:outerShdw blurRad="393700" dist="63500" dir="7200000" sx="101000" sy="101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1475656" y="1563638"/>
              <a:ext cx="6659480" cy="253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400"/>
                </a:lnSpc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p"/>
              </a:pPr>
              <a:r>
                <a:rPr lang="zh-CN" altLang="en-US" sz="1600" dirty="0" smtClean="0">
                  <a:latin typeface="+mn-ea"/>
                  <a:ea typeface="+mn-ea"/>
                </a:rPr>
                <a:t>“学术图书馆死了。”美国阿尔弗莱特大学图书馆主管布莱恩</a:t>
              </a:r>
              <a:r>
                <a:rPr lang="en-US" altLang="zh-CN" sz="1600" dirty="0" smtClean="0">
                  <a:latin typeface="+mn-ea"/>
                  <a:ea typeface="+mn-ea"/>
                </a:rPr>
                <a:t>·</a:t>
              </a:r>
              <a:r>
                <a:rPr lang="zh-CN" altLang="en-US" sz="1600" dirty="0" smtClean="0">
                  <a:latin typeface="+mn-ea"/>
                  <a:ea typeface="+mn-ea"/>
                </a:rPr>
                <a:t>沙利文在名为</a:t>
              </a:r>
              <a:r>
                <a:rPr lang="en-US" altLang="zh-CN" sz="1600" dirty="0" smtClean="0">
                  <a:latin typeface="+mn-ea"/>
                  <a:ea typeface="+mn-ea"/>
                </a:rPr>
                <a:t>《2050</a:t>
              </a:r>
              <a:r>
                <a:rPr lang="zh-CN" altLang="en-US" sz="1600" dirty="0" smtClean="0">
                  <a:latin typeface="+mn-ea"/>
                  <a:ea typeface="+mn-ea"/>
                </a:rPr>
                <a:t>年学术图书馆尸检报告</a:t>
              </a:r>
              <a:r>
                <a:rPr lang="en-US" altLang="zh-CN" sz="1600" dirty="0" smtClean="0">
                  <a:latin typeface="+mn-ea"/>
                  <a:ea typeface="+mn-ea"/>
                </a:rPr>
                <a:t>》</a:t>
              </a:r>
              <a:r>
                <a:rPr lang="zh-CN" altLang="en-US" sz="1600" dirty="0" smtClean="0">
                  <a:latin typeface="+mn-ea"/>
                  <a:ea typeface="+mn-ea"/>
                </a:rPr>
                <a:t>一文中发出如此感叹。“死因是图书馆建筑逐渐演变成机房、学习空间和信息技术的聚集地。”</a:t>
              </a:r>
              <a:endParaRPr lang="en-US" altLang="zh-CN" sz="1600" dirty="0" smtClean="0">
                <a:latin typeface="+mn-ea"/>
                <a:ea typeface="+mn-ea"/>
              </a:endParaRPr>
            </a:p>
            <a:p>
              <a:pPr>
                <a:lnSpc>
                  <a:spcPts val="2400"/>
                </a:lnSpc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p"/>
              </a:pPr>
              <a:r>
                <a:rPr lang="zh-CN" altLang="en-US" sz="1600" dirty="0" smtClean="0">
                  <a:latin typeface="+mn-ea"/>
                  <a:ea typeface="+mn-ea"/>
                </a:rPr>
                <a:t>尽管悲观至极，却道出了图书馆发展的现实</a:t>
              </a:r>
              <a:r>
                <a:rPr lang="en-US" altLang="zh-CN" sz="1600" dirty="0" smtClean="0">
                  <a:latin typeface="+mn-ea"/>
                  <a:ea typeface="+mn-ea"/>
                </a:rPr>
                <a:t>——</a:t>
              </a:r>
              <a:r>
                <a:rPr lang="zh-CN" altLang="en-US" sz="1600" dirty="0" smtClean="0">
                  <a:latin typeface="+mn-ea"/>
                  <a:ea typeface="+mn-ea"/>
                </a:rPr>
                <a:t>馆藏量不再是图书馆唯一引以为傲的资本，以人为中心提供的服务将成为图书馆服务的核心。</a:t>
              </a:r>
            </a:p>
            <a:p>
              <a:pPr>
                <a:lnSpc>
                  <a:spcPts val="24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dirty="0" smtClean="0">
                  <a:latin typeface="+mn-ea"/>
                  <a:ea typeface="+mn-ea"/>
                </a:rPr>
                <a:t/>
              </a:r>
              <a:br>
                <a:rPr lang="zh-CN" altLang="en-US" sz="1600" dirty="0" smtClean="0">
                  <a:latin typeface="+mn-ea"/>
                  <a:ea typeface="+mn-ea"/>
                </a:rPr>
              </a:br>
              <a:endParaRPr lang="zh-CN" altLang="en-US" sz="1600" dirty="0"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159708" y="1168085"/>
              <a:ext cx="27699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247789" y="1153448"/>
              <a:ext cx="27699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3755415" y="885825"/>
              <a:ext cx="1672843" cy="5334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圆角矩形 3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 dirty="0">
                    <a:solidFill>
                      <a:srgbClr val="FF0000"/>
                    </a:solidFill>
                    <a:ea typeface="微软雅黑" pitchFamily="34" charset="-122"/>
                  </a:rPr>
                  <a:t>前 言</a:t>
                </a:r>
              </a:p>
            </p:txBody>
          </p:sp>
        </p:grpSp>
      </p:grpSp>
      <p:pic>
        <p:nvPicPr>
          <p:cNvPr id="2050" name="Picture 2" descr="C:\Users\admin\Pictures\Saved Pictures\4bed2e738bd4b31c066026a88dd6277f9e2ff8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91830"/>
            <a:ext cx="2566703" cy="170765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1" name="Picture 3" descr="C:\Users\admin\Pictures\Saved Pictures\15099167007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435846"/>
            <a:ext cx="2232248" cy="1487234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2700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052" name="Picture 4" descr="C:\Users\admin\Pictures\Saved Pictures\90619306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507854"/>
            <a:ext cx="2011886" cy="1296144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2905" y="1743213"/>
            <a:ext cx="1338975" cy="1338801"/>
            <a:chOff x="1101311" y="1198062"/>
            <a:chExt cx="1106591" cy="1106447"/>
          </a:xfrm>
        </p:grpSpPr>
        <p:grpSp>
          <p:nvGrpSpPr>
            <p:cNvPr id="3" name="组合 95"/>
            <p:cNvGrpSpPr/>
            <p:nvPr/>
          </p:nvGrpSpPr>
          <p:grpSpPr>
            <a:xfrm>
              <a:off x="1101311" y="1198062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54"/>
            <p:cNvGrpSpPr>
              <a:grpSpLocks noChangeAspect="1"/>
            </p:cNvGrpSpPr>
            <p:nvPr/>
          </p:nvGrpSpPr>
          <p:grpSpPr>
            <a:xfrm>
              <a:off x="1330537" y="1422392"/>
              <a:ext cx="648140" cy="625029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56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7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0" y="2398121"/>
            <a:ext cx="1980000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3779912" y="2398121"/>
            <a:ext cx="5364088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TextBox 24"/>
          <p:cNvSpPr txBox="1"/>
          <p:nvPr/>
        </p:nvSpPr>
        <p:spPr>
          <a:xfrm>
            <a:off x="3740030" y="1594416"/>
            <a:ext cx="4894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 职业能力模块化培养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/>
      <p:bldP spid="2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图书馆业务模块与核心业务流程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050965"/>
            <a:ext cx="8568952" cy="263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sz="1600" dirty="0" smtClean="0"/>
              <a:t>由于信息技术的快速发展与学历教育的滞后性、图书馆服务的个性化与学历教育的宽泛性等矛盾，以及图书馆馆员个体差异的存在，使得专业知识向职业技能转化存在了一定的障碍，正如艾略特之问：“我们掌握了这么多的信息，知识哪里去了？我们掌握了这么多的知识，智慧哪里去了？”因此，如何将专业知识转化为职业技能是职业能力培养的关键节点。</a:t>
            </a:r>
            <a:endParaRPr lang="en-US" altLang="zh-CN" sz="1600" dirty="0" smtClean="0"/>
          </a:p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sz="1600" dirty="0" smtClean="0"/>
              <a:t>将知识转化为能力的方法有很多，如意义化、模块化（结构化）、规律化、策略化、自主探究等等，对于职业教育培训来说，最有效的是模块化。即将知识转化与实际应用的相关模块，每个模块对应具体的业务流程。除了传统的借阅服务模块与业务流程外，新时期图书馆主要的业务模块</a:t>
            </a:r>
            <a:r>
              <a:rPr lang="zh-CN" altLang="en-US" sz="1600" dirty="0" smtClean="0"/>
              <a:t>可以</a:t>
            </a:r>
            <a:r>
              <a:rPr lang="zh-CN" altLang="en-US" sz="1600" dirty="0" smtClean="0"/>
              <a:t>分为</a:t>
            </a:r>
            <a:r>
              <a:rPr lang="en-US" altLang="zh-CN" sz="1600" dirty="0" smtClean="0"/>
              <a:t>5</a:t>
            </a:r>
            <a:r>
              <a:rPr lang="zh-CN" altLang="en-US" sz="1600" dirty="0" smtClean="0"/>
              <a:t>大块</a:t>
            </a:r>
            <a:r>
              <a:rPr lang="zh-CN" altLang="en-US" sz="1600" dirty="0" smtClean="0"/>
              <a:t>，每块都有对应的核心业务流程。</a:t>
            </a:r>
            <a:endParaRPr lang="zh-CN" altLang="zh-CN" sz="16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图书馆业务模块与核心业务流程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115616" y="1028030"/>
          <a:ext cx="6696744" cy="3415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图书馆业务模块与核心业务流程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043608" y="843558"/>
            <a:ext cx="6969040" cy="3816424"/>
            <a:chOff x="1656681" y="1096420"/>
            <a:chExt cx="3963790" cy="3558274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218826" y="2922631"/>
              <a:ext cx="3169919" cy="294208"/>
            </a:xfrm>
            <a:custGeom>
              <a:avLst/>
              <a:gdLst>
                <a:gd name="connsiteX0" fmla="*/ 0 w 3169919"/>
                <a:gd name="connsiteY0" fmla="*/ 0 h 294208"/>
                <a:gd name="connsiteX1" fmla="*/ 3169919 w 3169919"/>
                <a:gd name="connsiteY1" fmla="*/ 0 h 294208"/>
                <a:gd name="connsiteX2" fmla="*/ 3169919 w 3169919"/>
                <a:gd name="connsiteY2" fmla="*/ 294208 h 294208"/>
                <a:gd name="connsiteX3" fmla="*/ 0 w 3169919"/>
                <a:gd name="connsiteY3" fmla="*/ 294208 h 294208"/>
                <a:gd name="connsiteX4" fmla="*/ 0 w 3169919"/>
                <a:gd name="connsiteY4" fmla="*/ 0 h 29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9919" h="294208">
                  <a:moveTo>
                    <a:pt x="0" y="0"/>
                  </a:moveTo>
                  <a:lnTo>
                    <a:pt x="3169919" y="0"/>
                  </a:lnTo>
                  <a:lnTo>
                    <a:pt x="3169919" y="294208"/>
                  </a:lnTo>
                  <a:lnTo>
                    <a:pt x="0" y="29420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59475" bIns="-1" numCol="1" spcCol="1270" anchor="t" anchorCtr="0">
              <a:noAutofit/>
            </a:bodyPr>
            <a:lstStyle/>
            <a:p>
              <a:pPr lvl="0" algn="r" defTabSz="622300">
                <a:spcBef>
                  <a:spcPts val="600"/>
                </a:spcBef>
                <a:spcAft>
                  <a:spcPct val="35000"/>
                </a:spcAft>
              </a:pPr>
              <a:r>
                <a:rPr lang="zh-CN" altLang="en-US" sz="1200" kern="1200" dirty="0" smtClean="0"/>
                <a:t>信息资源建设</a:t>
              </a:r>
              <a:endParaRPr lang="zh-CN" altLang="en-US" sz="12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902418" y="1700655"/>
              <a:ext cx="1547381" cy="2632821"/>
            </a:xfrm>
            <a:custGeom>
              <a:avLst/>
              <a:gdLst>
                <a:gd name="connsiteX0" fmla="*/ 0 w 1465468"/>
                <a:gd name="connsiteY0" fmla="*/ 0 h 3169919"/>
                <a:gd name="connsiteX1" fmla="*/ 1465468 w 1465468"/>
                <a:gd name="connsiteY1" fmla="*/ 0 h 3169919"/>
                <a:gd name="connsiteX2" fmla="*/ 1465468 w 1465468"/>
                <a:gd name="connsiteY2" fmla="*/ 3169919 h 3169919"/>
                <a:gd name="connsiteX3" fmla="*/ 0 w 1465468"/>
                <a:gd name="connsiteY3" fmla="*/ 3169919 h 3169919"/>
                <a:gd name="connsiteX4" fmla="*/ 0 w 1465468"/>
                <a:gd name="connsiteY4" fmla="*/ 0 h 31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5468" h="3169919">
                  <a:moveTo>
                    <a:pt x="0" y="0"/>
                  </a:moveTo>
                  <a:lnTo>
                    <a:pt x="1465468" y="0"/>
                  </a:lnTo>
                  <a:lnTo>
                    <a:pt x="1465468" y="3169919"/>
                  </a:lnTo>
                  <a:lnTo>
                    <a:pt x="0" y="31699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456" tIns="259475" rIns="92456" bIns="92456" numCol="1" spcCol="1270" anchor="t" anchorCtr="0">
              <a:noAutofit/>
            </a:bodyPr>
            <a:lstStyle/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中文印本文献建设流程；</a:t>
              </a:r>
              <a:endParaRPr lang="zh-CN" altLang="en-US" sz="1200" kern="1200" dirty="0"/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外文印本文献建设流程；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数字资源建设流程；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特色资源库建设流程；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机构知识库建设流程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文献信息资源规划流程；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  <a:cs typeface="宋体" panose="02010600030101010101" pitchFamily="2" charset="-122"/>
                </a:rPr>
                <a:t>文献信息资源评估流程；</a:t>
              </a:r>
              <a:endParaRPr lang="zh-CN" sz="1200" kern="1200" dirty="0">
                <a:latin typeface="+mn-ea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56681" y="1096420"/>
              <a:ext cx="588416" cy="588416"/>
            </a:xfrm>
            <a:prstGeom prst="rect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 rot="16200000">
              <a:off x="2349977" y="2922631"/>
              <a:ext cx="3169919" cy="294208"/>
            </a:xfrm>
            <a:custGeom>
              <a:avLst/>
              <a:gdLst>
                <a:gd name="connsiteX0" fmla="*/ 0 w 3169919"/>
                <a:gd name="connsiteY0" fmla="*/ 0 h 294208"/>
                <a:gd name="connsiteX1" fmla="*/ 3169919 w 3169919"/>
                <a:gd name="connsiteY1" fmla="*/ 0 h 294208"/>
                <a:gd name="connsiteX2" fmla="*/ 3169919 w 3169919"/>
                <a:gd name="connsiteY2" fmla="*/ 294208 h 294208"/>
                <a:gd name="connsiteX3" fmla="*/ 0 w 3169919"/>
                <a:gd name="connsiteY3" fmla="*/ 294208 h 294208"/>
                <a:gd name="connsiteX4" fmla="*/ 0 w 3169919"/>
                <a:gd name="connsiteY4" fmla="*/ 0 h 29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9919" h="294208">
                  <a:moveTo>
                    <a:pt x="0" y="0"/>
                  </a:moveTo>
                  <a:lnTo>
                    <a:pt x="3169919" y="0"/>
                  </a:lnTo>
                  <a:lnTo>
                    <a:pt x="3169919" y="294208"/>
                  </a:lnTo>
                  <a:lnTo>
                    <a:pt x="0" y="29420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59475" bIns="-1" numCol="1" spcCol="1270" anchor="t" anchorCtr="0">
              <a:noAutofit/>
            </a:bodyPr>
            <a:lstStyle/>
            <a:p>
              <a:pPr lvl="0" algn="r" defTabSz="622300">
                <a:spcBef>
                  <a:spcPts val="600"/>
                </a:spcBef>
                <a:spcAft>
                  <a:spcPct val="35000"/>
                </a:spcAft>
              </a:pPr>
              <a:r>
                <a:rPr lang="zh-CN" altLang="en-US" sz="1200" kern="1200" dirty="0" smtClean="0"/>
                <a:t>阅读宣传与推广</a:t>
              </a:r>
              <a:endParaRPr lang="zh-CN" altLang="en-US" sz="12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073090" y="1700655"/>
              <a:ext cx="1547381" cy="2632821"/>
            </a:xfrm>
            <a:custGeom>
              <a:avLst/>
              <a:gdLst>
                <a:gd name="connsiteX0" fmla="*/ 0 w 1465468"/>
                <a:gd name="connsiteY0" fmla="*/ 0 h 3169919"/>
                <a:gd name="connsiteX1" fmla="*/ 1465468 w 1465468"/>
                <a:gd name="connsiteY1" fmla="*/ 0 h 3169919"/>
                <a:gd name="connsiteX2" fmla="*/ 1465468 w 1465468"/>
                <a:gd name="connsiteY2" fmla="*/ 3169919 h 3169919"/>
                <a:gd name="connsiteX3" fmla="*/ 0 w 1465468"/>
                <a:gd name="connsiteY3" fmla="*/ 3169919 h 3169919"/>
                <a:gd name="connsiteX4" fmla="*/ 0 w 1465468"/>
                <a:gd name="connsiteY4" fmla="*/ 0 h 31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5468" h="3169919">
                  <a:moveTo>
                    <a:pt x="0" y="0"/>
                  </a:moveTo>
                  <a:lnTo>
                    <a:pt x="1465468" y="0"/>
                  </a:lnTo>
                  <a:lnTo>
                    <a:pt x="1465468" y="3169919"/>
                  </a:lnTo>
                  <a:lnTo>
                    <a:pt x="0" y="31699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456" tIns="259475" rIns="92456" bIns="92456" numCol="1" spcCol="1270" anchor="t" anchorCtr="0">
              <a:noAutofit/>
            </a:bodyPr>
            <a:lstStyle/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公益讲座的策划与组织流程；</a:t>
              </a:r>
              <a:endParaRPr lang="zh-CN" altLang="en-US" sz="1200" kern="1200" dirty="0"/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公益展览的策划与组织流程；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推荐书目与阅读指导流程；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读书组织的形式与阅读活动组织流程；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读书活动的形式与组织策划流程；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书评与读书心得撰写；</a:t>
              </a:r>
              <a:endParaRPr lang="zh-CN" sz="1200" kern="1200" dirty="0">
                <a:latin typeface="+mn-ea"/>
                <a:ea typeface="+mn-ea"/>
              </a:endParaRPr>
            </a:p>
            <a:p>
              <a:pPr marL="57150" lvl="1" indent="-57150" algn="l" defTabSz="444500">
                <a:spcBef>
                  <a:spcPts val="600"/>
                </a:spcBef>
                <a:spcAft>
                  <a:spcPct val="15000"/>
                </a:spcAft>
                <a:buChar char="•"/>
              </a:pPr>
              <a:r>
                <a:rPr lang="zh-CN" sz="1200" kern="1200" dirty="0" smtClean="0">
                  <a:latin typeface="+mn-ea"/>
                  <a:ea typeface="+mn-ea"/>
                </a:rPr>
                <a:t>阅读推广方案的撰写与全媒体阅读推广</a:t>
              </a:r>
              <a:endParaRPr lang="zh-CN" sz="1200" kern="1200" dirty="0">
                <a:latin typeface="+mn-ea"/>
                <a:ea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87833" y="1096420"/>
              <a:ext cx="588416" cy="588416"/>
            </a:xfrm>
            <a:prstGeom prst="rect">
              <a:avLst/>
            </a:prstGeom>
            <a:blipFill rotWithShape="0">
              <a:blip r:embed="rId3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图书馆馆员模块化培养大纲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7544" y="915566"/>
          <a:ext cx="8352929" cy="3545482"/>
        </p:xfrm>
        <a:graphic>
          <a:graphicData uri="http://schemas.openxmlformats.org/drawingml/2006/table">
            <a:tbl>
              <a:tblPr/>
              <a:tblGrid>
                <a:gridCol w="970280"/>
                <a:gridCol w="1730375"/>
                <a:gridCol w="2138045"/>
                <a:gridCol w="2124870"/>
                <a:gridCol w="1389359"/>
              </a:tblGrid>
              <a:tr h="219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培养维度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培训模块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知识要求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职业</a:t>
                      </a: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技能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要求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latin typeface="+mn-ea"/>
                          <a:ea typeface="+mn-ea"/>
                        </a:rPr>
                        <a:t>培养目标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职业意识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职业道德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公民道德与图书馆员职业道德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行为态度、价值取向、职业道德能力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积极的职业意识和良好的职业行为</a:t>
                      </a:r>
                      <a:endParaRPr lang="en-US" sz="1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专业知识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图书馆法律与政策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相关法律法规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巩固或了解相关理论知识</a:t>
                      </a:r>
                      <a:endParaRPr lang="en-US" sz="1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分类法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分类体系理论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图书编目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图书编目理论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古籍整理与地方文献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古籍与地方文献知识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统计基础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统计学基础知识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计算机基础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计算机基础知识</a:t>
                      </a:r>
                      <a:endParaRPr lang="zh-CN" sz="1200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专业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写作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知识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论文与报告写作知识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139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职业技能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资源建设</a:t>
                      </a: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与</a:t>
                      </a:r>
                      <a:r>
                        <a:rPr lang="zh-CN" alt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信息</a:t>
                      </a: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组织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馆藏</a:t>
                      </a:r>
                      <a:r>
                        <a:rPr lang="zh-CN" altLang="en-US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规划、组织与</a:t>
                      </a:r>
                      <a:r>
                        <a:rPr lang="zh-CN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管理</a:t>
                      </a:r>
                      <a:r>
                        <a:rPr lang="zh-CN" sz="12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能力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latin typeface="+mn-ea"/>
                          <a:ea typeface="+mn-ea"/>
                        </a:rPr>
                        <a:t>掌握每个模块的核心业务流程与方式方法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信息检索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与</a:t>
                      </a:r>
                      <a:r>
                        <a:rPr lang="zh-CN" alt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知识服务</a:t>
                      </a:r>
                      <a:endParaRPr lang="zh-CN" altLang="zh-CN" sz="1200" kern="100" dirty="0" smtClean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信息检索、</a:t>
                      </a:r>
                      <a:r>
                        <a:rPr lang="zh-CN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咨询与</a:t>
                      </a:r>
                      <a:r>
                        <a:rPr lang="zh-CN" altLang="zh-CN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知识管理</a:t>
                      </a:r>
                      <a:r>
                        <a:rPr lang="zh-CN" altLang="en-US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、服务</a:t>
                      </a:r>
                      <a:r>
                        <a:rPr lang="zh-CN" sz="12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能力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图书馆营销与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阅读推广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latin typeface="+mn-ea"/>
                          <a:ea typeface="+mn-ea"/>
                        </a:rPr>
                        <a:t>图书馆宣传、</a:t>
                      </a:r>
                      <a:r>
                        <a:rPr lang="zh-CN" sz="1200" kern="100" dirty="0" smtClean="0">
                          <a:latin typeface="+mn-ea"/>
                          <a:ea typeface="+mn-ea"/>
                        </a:rPr>
                        <a:t>阅读</a:t>
                      </a:r>
                      <a:r>
                        <a:rPr lang="zh-CN" sz="1200" kern="100" dirty="0">
                          <a:latin typeface="+mn-ea"/>
                          <a:ea typeface="+mn-ea"/>
                        </a:rPr>
                        <a:t>推广能力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信息技术</a:t>
                      </a: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与智慧图书馆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latin typeface="+mn-ea"/>
                          <a:ea typeface="+mn-ea"/>
                        </a:rPr>
                        <a:t>信息技术</a:t>
                      </a:r>
                      <a:r>
                        <a:rPr lang="zh-CN" altLang="en-US" sz="1200" kern="100" dirty="0" smtClean="0">
                          <a:latin typeface="+mn-ea"/>
                          <a:ea typeface="+mn-ea"/>
                        </a:rPr>
                        <a:t>、人工智能</a:t>
                      </a:r>
                      <a:r>
                        <a:rPr lang="zh-CN" sz="1200" kern="100" dirty="0" smtClean="0">
                          <a:latin typeface="+mn-ea"/>
                          <a:ea typeface="+mn-ea"/>
                        </a:rPr>
                        <a:t>应用</a:t>
                      </a:r>
                      <a:r>
                        <a:rPr lang="zh-CN" sz="1200" kern="100" dirty="0">
                          <a:latin typeface="+mn-ea"/>
                          <a:ea typeface="+mn-ea"/>
                        </a:rPr>
                        <a:t>能力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数据</a:t>
                      </a: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挖掘与智能分析</a:t>
                      </a:r>
                      <a:endParaRPr lang="zh-CN" sz="120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+mn-ea"/>
                          <a:ea typeface="+mn-ea"/>
                        </a:rPr>
                        <a:t>数据管理能力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图书馆馆员模块化培养大纲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203598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>
                <a:latin typeface="+mn-ea"/>
              </a:rPr>
              <a:t>在实际培养过程中，根据图书馆的应用与发展要求与馆员的职业发展，图书</a:t>
            </a:r>
            <a:r>
              <a:rPr lang="zh-CN" altLang="zh-CN" dirty="0" smtClean="0">
                <a:latin typeface="+mn-ea"/>
              </a:rPr>
              <a:t>馆员</a:t>
            </a:r>
            <a:r>
              <a:rPr lang="zh-CN" altLang="zh-CN" dirty="0" smtClean="0">
                <a:latin typeface="+mn-ea"/>
              </a:rPr>
              <a:t>职业能力培养可以考虑设三个等级：</a:t>
            </a:r>
            <a:r>
              <a:rPr lang="zh-CN" altLang="zh-CN" b="1" dirty="0" smtClean="0">
                <a:latin typeface="+mn-ea"/>
              </a:rPr>
              <a:t>初级、中级、高级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>
                <a:latin typeface="+mn-ea"/>
              </a:rPr>
              <a:t>其中职业意识与专业知识为必修</a:t>
            </a:r>
            <a:r>
              <a:rPr lang="zh-CN" altLang="zh-CN" dirty="0" smtClean="0">
                <a:latin typeface="+mn-ea"/>
              </a:rPr>
              <a:t>课程</a:t>
            </a:r>
            <a:r>
              <a:rPr lang="zh-CN" altLang="en-US" dirty="0" smtClean="0">
                <a:latin typeface="+mn-ea"/>
              </a:rPr>
              <a:t>（网络学习方式）</a:t>
            </a:r>
            <a:r>
              <a:rPr lang="zh-CN" altLang="zh-CN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在职业技能上</a:t>
            </a:r>
            <a:r>
              <a:rPr lang="zh-CN" altLang="zh-CN" dirty="0" smtClean="0">
                <a:latin typeface="+mn-ea"/>
              </a:rPr>
              <a:t>，包括</a:t>
            </a:r>
            <a:r>
              <a:rPr lang="en-US" altLang="zh-CN" dirty="0" smtClean="0">
                <a:latin typeface="+mn-ea"/>
              </a:rPr>
              <a:t>5</a:t>
            </a:r>
            <a:r>
              <a:rPr lang="zh-CN" altLang="en-US" dirty="0" smtClean="0">
                <a:latin typeface="+mn-ea"/>
              </a:rPr>
              <a:t>个核心</a:t>
            </a:r>
            <a:r>
              <a:rPr lang="zh-CN" altLang="zh-CN" dirty="0" smtClean="0">
                <a:latin typeface="+mn-ea"/>
              </a:rPr>
              <a:t>模块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>
                <a:latin typeface="+mn-ea"/>
              </a:rPr>
              <a:t>在分级内容的选择上，初级馆员：能够从事相关模块事务性的工作；中级馆员：能够从事相关模块运营与专项建设方面的工作；高级馆员，能够从事相关模块规划与整体建设工作。</a:t>
            </a:r>
            <a:endParaRPr lang="zh-CN" altLang="zh-CN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图书馆馆员模块化培养大纲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050965"/>
            <a:ext cx="7704856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 smtClean="0">
                <a:latin typeface="+mn-ea"/>
              </a:rPr>
              <a:t>图书馆馆员培训机制打破原来的按采、编、流职能划分体系，采用按职业能力要素的模块化培养模式，是一种符合新时期图书馆可持续发展的全新模式，除了功利性、实用性强外，还具有以下优势。</a:t>
            </a:r>
            <a:endParaRPr lang="en-US" altLang="zh-CN" sz="1600" dirty="0" smtClean="0">
              <a:latin typeface="+mn-ea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ea"/>
              </a:rPr>
              <a:t>切中工作实践。</a:t>
            </a:r>
            <a:endParaRPr lang="en-US" altLang="zh-CN" sz="1600" dirty="0" smtClean="0">
              <a:latin typeface="+mn-ea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ea"/>
              </a:rPr>
              <a:t>弥补学历教育短板。</a:t>
            </a:r>
            <a:endParaRPr lang="en-US" altLang="zh-CN" sz="1600" dirty="0" smtClean="0">
              <a:latin typeface="+mn-ea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ea"/>
              </a:rPr>
              <a:t>完善职称评审机制。</a:t>
            </a:r>
            <a:endParaRPr lang="en-US" altLang="zh-CN" sz="1600" dirty="0" smtClean="0">
              <a:latin typeface="+mn-ea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ea"/>
              </a:rPr>
              <a:t>畅通馆员职业通道。</a:t>
            </a:r>
            <a:endParaRPr lang="zh-CN" altLang="zh-CN" sz="1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60">
            <a:hlinkClick r:id="rId3"/>
          </p:cNvPr>
          <p:cNvSpPr>
            <a:spLocks noChangeArrowheads="1"/>
          </p:cNvSpPr>
          <p:nvPr/>
        </p:nvSpPr>
        <p:spPr bwMode="auto">
          <a:xfrm>
            <a:off x="4476191" y="2067935"/>
            <a:ext cx="333051" cy="392906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Oval 61">
            <a:hlinkClick r:id="rId4"/>
          </p:cNvPr>
          <p:cNvSpPr>
            <a:spLocks noChangeArrowheads="1"/>
          </p:cNvSpPr>
          <p:nvPr/>
        </p:nvSpPr>
        <p:spPr bwMode="auto">
          <a:xfrm>
            <a:off x="4485163" y="2674256"/>
            <a:ext cx="315106" cy="391121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​​ 5"/>
          <p:cNvSpPr>
            <a:spLocks noChangeArrowheads="1"/>
          </p:cNvSpPr>
          <p:nvPr/>
        </p:nvSpPr>
        <p:spPr bwMode="auto">
          <a:xfrm>
            <a:off x="1" y="304098"/>
            <a:ext cx="9143999" cy="3059422"/>
          </a:xfrm>
          <a:prstGeom prst="rect">
            <a:avLst/>
          </a:prstGeom>
          <a:solidFill>
            <a:srgbClr val="FF0000"/>
          </a:solidFill>
          <a:ln w="9525" cmpd="sng">
            <a:noFill/>
            <a:miter lim="800000"/>
          </a:ln>
        </p:spPr>
        <p:txBody>
          <a:bodyPr lIns="215945" tIns="34281" rIns="68563" bIns="34281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1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 flipV="1">
            <a:off x="4641526" y="1253542"/>
            <a:ext cx="1190" cy="2025254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>
            <a:off x="0" y="2935008"/>
            <a:ext cx="1442423" cy="1160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 flipH="1">
            <a:off x="1442424" y="2055430"/>
            <a:ext cx="150038" cy="891183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" name="Line 21"/>
          <p:cNvSpPr>
            <a:spLocks noChangeShapeType="1"/>
          </p:cNvSpPr>
          <p:nvPr/>
        </p:nvSpPr>
        <p:spPr bwMode="auto">
          <a:xfrm>
            <a:off x="2352177" y="1921483"/>
            <a:ext cx="5954" cy="1354634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6" name="Freeform 11"/>
          <p:cNvSpPr/>
          <p:nvPr/>
        </p:nvSpPr>
        <p:spPr bwMode="auto">
          <a:xfrm>
            <a:off x="866089" y="2053642"/>
            <a:ext cx="735902" cy="149126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" name="Freeform 13"/>
          <p:cNvSpPr/>
          <p:nvPr/>
        </p:nvSpPr>
        <p:spPr bwMode="auto">
          <a:xfrm>
            <a:off x="1578171" y="1844692"/>
            <a:ext cx="1175300" cy="232172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15"/>
          <p:cNvSpPr/>
          <p:nvPr/>
        </p:nvSpPr>
        <p:spPr bwMode="auto">
          <a:xfrm>
            <a:off x="945871" y="709725"/>
            <a:ext cx="1906439" cy="634008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" name="Freeform 16"/>
          <p:cNvSpPr/>
          <p:nvPr/>
        </p:nvSpPr>
        <p:spPr bwMode="auto">
          <a:xfrm>
            <a:off x="704137" y="1333914"/>
            <a:ext cx="244110" cy="892969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" name="Freeform 17"/>
          <p:cNvSpPr/>
          <p:nvPr/>
        </p:nvSpPr>
        <p:spPr bwMode="auto">
          <a:xfrm>
            <a:off x="2755851" y="714192"/>
            <a:ext cx="981203" cy="1146572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Line 51"/>
          <p:cNvSpPr>
            <a:spLocks noChangeShapeType="1"/>
          </p:cNvSpPr>
          <p:nvPr/>
        </p:nvSpPr>
        <p:spPr bwMode="auto">
          <a:xfrm>
            <a:off x="2347417" y="3274332"/>
            <a:ext cx="2303702" cy="1785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68563" tIns="34281" rIns="68563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20445248">
            <a:off x="1030731" y="1115094"/>
            <a:ext cx="2241605" cy="700174"/>
          </a:xfrm>
          <a:prstGeom prst="rect">
            <a:avLst/>
          </a:prstGeom>
          <a:noFill/>
        </p:spPr>
        <p:txBody>
          <a:bodyPr wrap="none" lIns="68563" tIns="34281" rIns="68563" bIns="3428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谢谢大家</a:t>
            </a:r>
            <a:endParaRPr lang="zh-CN" altLang="en-US" sz="41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http://image.liuxue360.com/2014/07/16/201407161348054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91830"/>
            <a:ext cx="2520000" cy="157735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124" name="Picture 4" descr="http://s11.sinaimg.cn/bmiddle/001qa3VOgy6SPfiAo1Yba&amp;690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363838"/>
            <a:ext cx="2520000" cy="15768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128" name="Picture 8" descr="http://photocdn.sohu.com/20150715/mp22816289_1436937177680_14.jpeg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363838"/>
            <a:ext cx="2520000" cy="15768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130" name="Picture 10" descr="http://i5.hexun.com/2018-01-11/192208015.jpg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4000" y="3363838"/>
            <a:ext cx="2520000" cy="15768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460613"/>
            <a:ext cx="9144000" cy="1156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8" name="矩形 47"/>
          <p:cNvSpPr/>
          <p:nvPr/>
        </p:nvSpPr>
        <p:spPr>
          <a:xfrm>
            <a:off x="1013347" y="460613"/>
            <a:ext cx="2262116" cy="1156647"/>
          </a:xfrm>
          <a:prstGeom prst="rect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15"/>
          <p:cNvSpPr>
            <a:spLocks noChangeArrowheads="1"/>
          </p:cNvSpPr>
          <p:nvPr/>
        </p:nvSpPr>
        <p:spPr bwMode="auto">
          <a:xfrm>
            <a:off x="1062658" y="1086569"/>
            <a:ext cx="220882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zh-CN" sz="2400" dirty="0">
                <a:solidFill>
                  <a:srgbClr val="F8F8F8"/>
                </a:solidFill>
                <a:latin typeface="浪漫雅圆" charset="-122"/>
                <a:ea typeface="Adobe 宋体 Std L" pitchFamily="18" charset="-122"/>
                <a:sym typeface="浪漫雅圆" charset="-122"/>
              </a:rPr>
              <a:t>Contents Page</a:t>
            </a:r>
          </a:p>
        </p:txBody>
      </p:sp>
      <p:sp>
        <p:nvSpPr>
          <p:cNvPr id="50" name="文本框 63"/>
          <p:cNvSpPr>
            <a:spLocks noChangeArrowheads="1"/>
          </p:cNvSpPr>
          <p:nvPr/>
        </p:nvSpPr>
        <p:spPr bwMode="auto">
          <a:xfrm>
            <a:off x="1014075" y="550578"/>
            <a:ext cx="220882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zh-CN" sz="3600" b="1" dirty="0">
                <a:solidFill>
                  <a:srgbClr val="F8F8F8"/>
                </a:solidFill>
                <a:ea typeface="微软雅黑" pitchFamily="34" charset="-122"/>
              </a:rPr>
              <a:t>目录页</a:t>
            </a:r>
          </a:p>
        </p:txBody>
      </p:sp>
      <p:sp>
        <p:nvSpPr>
          <p:cNvPr id="51" name="任意多边形 50"/>
          <p:cNvSpPr/>
          <p:nvPr/>
        </p:nvSpPr>
        <p:spPr>
          <a:xfrm>
            <a:off x="1669544" y="2735504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-1" fmla="*/ 0 w 7762075"/>
              <a:gd name="connsiteY0-2" fmla="*/ 1079512 h 1079512"/>
              <a:gd name="connsiteX1-3" fmla="*/ 1917700 w 7762075"/>
              <a:gd name="connsiteY1-4" fmla="*/ 12 h 1079512"/>
              <a:gd name="connsiteX2-5" fmla="*/ 3810000 w 7762075"/>
              <a:gd name="connsiteY2-6" fmla="*/ 1054112 h 1079512"/>
              <a:gd name="connsiteX3-7" fmla="*/ 7762075 w 7762075"/>
              <a:gd name="connsiteY3-8" fmla="*/ 887355 h 1079512"/>
              <a:gd name="connsiteX0-9" fmla="*/ 0 w 7762075"/>
              <a:gd name="connsiteY0-10" fmla="*/ 1258016 h 1258016"/>
              <a:gd name="connsiteX1-11" fmla="*/ 1917700 w 7762075"/>
              <a:gd name="connsiteY1-12" fmla="*/ 178516 h 1258016"/>
              <a:gd name="connsiteX2-13" fmla="*/ 3810000 w 7762075"/>
              <a:gd name="connsiteY2-14" fmla="*/ 1232616 h 1258016"/>
              <a:gd name="connsiteX3-15" fmla="*/ 6120167 w 7762075"/>
              <a:gd name="connsiteY3-16" fmla="*/ 511 h 1258016"/>
              <a:gd name="connsiteX4" fmla="*/ 7762075 w 7762075"/>
              <a:gd name="connsiteY4" fmla="*/ 1065859 h 1258016"/>
              <a:gd name="connsiteX0-17" fmla="*/ 0 w 7872948"/>
              <a:gd name="connsiteY0-18" fmla="*/ 1257930 h 1296609"/>
              <a:gd name="connsiteX1-19" fmla="*/ 1917700 w 7872948"/>
              <a:gd name="connsiteY1-20" fmla="*/ 178430 h 1296609"/>
              <a:gd name="connsiteX2-21" fmla="*/ 3810000 w 7872948"/>
              <a:gd name="connsiteY2-22" fmla="*/ 1232530 h 1296609"/>
              <a:gd name="connsiteX3-23" fmla="*/ 6120167 w 7872948"/>
              <a:gd name="connsiteY3-24" fmla="*/ 425 h 1296609"/>
              <a:gd name="connsiteX4-25" fmla="*/ 7872948 w 7872948"/>
              <a:gd name="connsiteY4-26" fmla="*/ 1296361 h 1296609"/>
              <a:gd name="connsiteX0-27" fmla="*/ 0 w 7872948"/>
              <a:gd name="connsiteY0-28" fmla="*/ 1257930 h 1296609"/>
              <a:gd name="connsiteX1-29" fmla="*/ 1650430 w 7872948"/>
              <a:gd name="connsiteY1-30" fmla="*/ 263677 h 1296609"/>
              <a:gd name="connsiteX2-31" fmla="*/ 3810000 w 7872948"/>
              <a:gd name="connsiteY2-32" fmla="*/ 1232530 h 1296609"/>
              <a:gd name="connsiteX3-33" fmla="*/ 6120167 w 7872948"/>
              <a:gd name="connsiteY3-34" fmla="*/ 425 h 1296609"/>
              <a:gd name="connsiteX4-35" fmla="*/ 7872948 w 7872948"/>
              <a:gd name="connsiteY4-36" fmla="*/ 1296361 h 1296609"/>
              <a:gd name="connsiteX0-37" fmla="*/ 0 w 7872948"/>
              <a:gd name="connsiteY0-38" fmla="*/ 1257930 h 1296609"/>
              <a:gd name="connsiteX1-39" fmla="*/ 1650430 w 7872948"/>
              <a:gd name="connsiteY1-40" fmla="*/ 263677 h 1296609"/>
              <a:gd name="connsiteX2-41" fmla="*/ 3430071 w 7872948"/>
              <a:gd name="connsiteY2-42" fmla="*/ 1226591 h 1296609"/>
              <a:gd name="connsiteX3-43" fmla="*/ 6120167 w 7872948"/>
              <a:gd name="connsiteY3-44" fmla="*/ 425 h 1296609"/>
              <a:gd name="connsiteX4-45" fmla="*/ 7872948 w 7872948"/>
              <a:gd name="connsiteY4-46" fmla="*/ 1296361 h 1296609"/>
              <a:gd name="connsiteX0-47" fmla="*/ 0 w 7872948"/>
              <a:gd name="connsiteY0-48" fmla="*/ 1191562 h 1230254"/>
              <a:gd name="connsiteX1-49" fmla="*/ 1650430 w 7872948"/>
              <a:gd name="connsiteY1-50" fmla="*/ 197309 h 1230254"/>
              <a:gd name="connsiteX2-51" fmla="*/ 3430071 w 7872948"/>
              <a:gd name="connsiteY2-52" fmla="*/ 1160223 h 1230254"/>
              <a:gd name="connsiteX3-53" fmla="*/ 5639957 w 7872948"/>
              <a:gd name="connsiteY3-54" fmla="*/ 447 h 1230254"/>
              <a:gd name="connsiteX4-55" fmla="*/ 7872948 w 7872948"/>
              <a:gd name="connsiteY4-56" fmla="*/ 1229993 h 1230254"/>
              <a:gd name="connsiteX0-57" fmla="*/ 0 w 7681228"/>
              <a:gd name="connsiteY0-58" fmla="*/ 1191632 h 1191632"/>
              <a:gd name="connsiteX1-59" fmla="*/ 1650430 w 7681228"/>
              <a:gd name="connsiteY1-60" fmla="*/ 197379 h 1191632"/>
              <a:gd name="connsiteX2-61" fmla="*/ 3430071 w 7681228"/>
              <a:gd name="connsiteY2-62" fmla="*/ 1160293 h 1191632"/>
              <a:gd name="connsiteX3-63" fmla="*/ 5639957 w 7681228"/>
              <a:gd name="connsiteY3-64" fmla="*/ 517 h 1191632"/>
              <a:gd name="connsiteX4-65" fmla="*/ 7681228 w 7681228"/>
              <a:gd name="connsiteY4-66" fmla="*/ 1053214 h 1191632"/>
              <a:gd name="connsiteX0-67" fmla="*/ 0 w 7681228"/>
              <a:gd name="connsiteY0-68" fmla="*/ 1191576 h 1191576"/>
              <a:gd name="connsiteX1-69" fmla="*/ 1650430 w 7681228"/>
              <a:gd name="connsiteY1-70" fmla="*/ 197323 h 1191576"/>
              <a:gd name="connsiteX2-71" fmla="*/ 3430071 w 7681228"/>
              <a:gd name="connsiteY2-72" fmla="*/ 1160237 h 1191576"/>
              <a:gd name="connsiteX3-73" fmla="*/ 5639957 w 7681228"/>
              <a:gd name="connsiteY3-74" fmla="*/ 461 h 1191576"/>
              <a:gd name="connsiteX4-75" fmla="*/ 7681228 w 7681228"/>
              <a:gd name="connsiteY4-76" fmla="*/ 1053158 h 1191576"/>
              <a:gd name="connsiteX0-77" fmla="*/ 0 w 7826216"/>
              <a:gd name="connsiteY0-78" fmla="*/ 1191456 h 1508838"/>
              <a:gd name="connsiteX1-79" fmla="*/ 1650430 w 7826216"/>
              <a:gd name="connsiteY1-80" fmla="*/ 197203 h 1508838"/>
              <a:gd name="connsiteX2-81" fmla="*/ 3430071 w 7826216"/>
              <a:gd name="connsiteY2-82" fmla="*/ 1160117 h 1508838"/>
              <a:gd name="connsiteX3-83" fmla="*/ 5639957 w 7826216"/>
              <a:gd name="connsiteY3-84" fmla="*/ 341 h 1508838"/>
              <a:gd name="connsiteX4-85" fmla="*/ 7826216 w 7826216"/>
              <a:gd name="connsiteY4-86" fmla="*/ 1498311 h 1508838"/>
              <a:gd name="connsiteX0-87" fmla="*/ 0 w 7826216"/>
              <a:gd name="connsiteY0-88" fmla="*/ 1008617 h 1327197"/>
              <a:gd name="connsiteX1-89" fmla="*/ 1650430 w 7826216"/>
              <a:gd name="connsiteY1-90" fmla="*/ 14364 h 1327197"/>
              <a:gd name="connsiteX2-91" fmla="*/ 3430071 w 7826216"/>
              <a:gd name="connsiteY2-92" fmla="*/ 977278 h 1327197"/>
              <a:gd name="connsiteX3-93" fmla="*/ 5725245 w 7826216"/>
              <a:gd name="connsiteY3-94" fmla="*/ 382 h 1327197"/>
              <a:gd name="connsiteX4-95" fmla="*/ 7826216 w 7826216"/>
              <a:gd name="connsiteY4-96" fmla="*/ 1315472 h 1327197"/>
              <a:gd name="connsiteX0-97" fmla="*/ 0 w 7826216"/>
              <a:gd name="connsiteY0-98" fmla="*/ 1008617 h 1327197"/>
              <a:gd name="connsiteX1-99" fmla="*/ 1650430 w 7826216"/>
              <a:gd name="connsiteY1-100" fmla="*/ 14364 h 1327197"/>
              <a:gd name="connsiteX2-101" fmla="*/ 3737105 w 7826216"/>
              <a:gd name="connsiteY2-102" fmla="*/ 1136304 h 1327197"/>
              <a:gd name="connsiteX3-103" fmla="*/ 5725245 w 7826216"/>
              <a:gd name="connsiteY3-104" fmla="*/ 382 h 1327197"/>
              <a:gd name="connsiteX4-105" fmla="*/ 7826216 w 7826216"/>
              <a:gd name="connsiteY4-106" fmla="*/ 1315472 h 1327197"/>
              <a:gd name="connsiteX0-107" fmla="*/ 0 w 7826216"/>
              <a:gd name="connsiteY0-108" fmla="*/ 1008617 h 1327197"/>
              <a:gd name="connsiteX1-109" fmla="*/ 1650430 w 7826216"/>
              <a:gd name="connsiteY1-110" fmla="*/ 14364 h 1327197"/>
              <a:gd name="connsiteX2-111" fmla="*/ 3737105 w 7826216"/>
              <a:gd name="connsiteY2-112" fmla="*/ 1136304 h 1327197"/>
              <a:gd name="connsiteX3-113" fmla="*/ 5725245 w 7826216"/>
              <a:gd name="connsiteY3-114" fmla="*/ 382 h 1327197"/>
              <a:gd name="connsiteX4-115" fmla="*/ 7826216 w 7826216"/>
              <a:gd name="connsiteY4-116" fmla="*/ 1315472 h 1327197"/>
              <a:gd name="connsiteX0-117" fmla="*/ 0 w 7826216"/>
              <a:gd name="connsiteY0-118" fmla="*/ 1008617 h 1327197"/>
              <a:gd name="connsiteX1-119" fmla="*/ 1650430 w 7826216"/>
              <a:gd name="connsiteY1-120" fmla="*/ 14364 h 1327197"/>
              <a:gd name="connsiteX2-121" fmla="*/ 3737105 w 7826216"/>
              <a:gd name="connsiteY2-122" fmla="*/ 1136304 h 1327197"/>
              <a:gd name="connsiteX3-123" fmla="*/ 5725245 w 7826216"/>
              <a:gd name="connsiteY3-124" fmla="*/ 382 h 1327197"/>
              <a:gd name="connsiteX4-125" fmla="*/ 7826216 w 7826216"/>
              <a:gd name="connsiteY4-126" fmla="*/ 1315472 h 1327197"/>
              <a:gd name="connsiteX0-127" fmla="*/ 0 w 7826216"/>
              <a:gd name="connsiteY0-128" fmla="*/ 994938 h 1314128"/>
              <a:gd name="connsiteX1-129" fmla="*/ 1650430 w 7826216"/>
              <a:gd name="connsiteY1-130" fmla="*/ 685 h 1314128"/>
              <a:gd name="connsiteX2-131" fmla="*/ 3737105 w 7826216"/>
              <a:gd name="connsiteY2-132" fmla="*/ 1122625 h 1314128"/>
              <a:gd name="connsiteX3-133" fmla="*/ 5946991 w 7826216"/>
              <a:gd name="connsiteY3-134" fmla="*/ 66216 h 1314128"/>
              <a:gd name="connsiteX4-135" fmla="*/ 7826216 w 7826216"/>
              <a:gd name="connsiteY4-136" fmla="*/ 1301793 h 1314128"/>
              <a:gd name="connsiteX0-137" fmla="*/ 0 w 7826216"/>
              <a:gd name="connsiteY0-138" fmla="*/ 929125 h 1248315"/>
              <a:gd name="connsiteX1-139" fmla="*/ 1641902 w 7826216"/>
              <a:gd name="connsiteY1-140" fmla="*/ 30287 h 1248315"/>
              <a:gd name="connsiteX2-141" fmla="*/ 3737105 w 7826216"/>
              <a:gd name="connsiteY2-142" fmla="*/ 1056812 h 1248315"/>
              <a:gd name="connsiteX3-143" fmla="*/ 5946991 w 7826216"/>
              <a:gd name="connsiteY3-144" fmla="*/ 403 h 1248315"/>
              <a:gd name="connsiteX4-145" fmla="*/ 7826216 w 7826216"/>
              <a:gd name="connsiteY4-146" fmla="*/ 1235980 h 1248315"/>
              <a:gd name="connsiteX0-147" fmla="*/ 0 w 7826216"/>
              <a:gd name="connsiteY0-148" fmla="*/ 929125 h 1248315"/>
              <a:gd name="connsiteX1-149" fmla="*/ 1641902 w 7826216"/>
              <a:gd name="connsiteY1-150" fmla="*/ 30287 h 1248315"/>
              <a:gd name="connsiteX2-151" fmla="*/ 3941795 w 7826216"/>
              <a:gd name="connsiteY2-152" fmla="*/ 1088617 h 1248315"/>
              <a:gd name="connsiteX3-153" fmla="*/ 5946991 w 7826216"/>
              <a:gd name="connsiteY3-154" fmla="*/ 403 h 1248315"/>
              <a:gd name="connsiteX4-155" fmla="*/ 7826216 w 7826216"/>
              <a:gd name="connsiteY4-156" fmla="*/ 1235980 h 1248315"/>
              <a:gd name="connsiteX0-157" fmla="*/ 0 w 7698285"/>
              <a:gd name="connsiteY0-158" fmla="*/ 929138 h 1201018"/>
              <a:gd name="connsiteX1-159" fmla="*/ 1641902 w 7698285"/>
              <a:gd name="connsiteY1-160" fmla="*/ 30300 h 1201018"/>
              <a:gd name="connsiteX2-161" fmla="*/ 3941795 w 7698285"/>
              <a:gd name="connsiteY2-162" fmla="*/ 1088630 h 1201018"/>
              <a:gd name="connsiteX3-163" fmla="*/ 5946991 w 7698285"/>
              <a:gd name="connsiteY3-164" fmla="*/ 416 h 1201018"/>
              <a:gd name="connsiteX4-165" fmla="*/ 7698285 w 7698285"/>
              <a:gd name="connsiteY4-166" fmla="*/ 1188285 h 1201018"/>
              <a:gd name="connsiteX0-167" fmla="*/ 0 w 7698285"/>
              <a:gd name="connsiteY0-168" fmla="*/ 929194 h 1188341"/>
              <a:gd name="connsiteX1-169" fmla="*/ 1641902 w 7698285"/>
              <a:gd name="connsiteY1-170" fmla="*/ 30356 h 1188341"/>
              <a:gd name="connsiteX2-171" fmla="*/ 3941795 w 7698285"/>
              <a:gd name="connsiteY2-172" fmla="*/ 1088686 h 1188341"/>
              <a:gd name="connsiteX3-173" fmla="*/ 5946991 w 7698285"/>
              <a:gd name="connsiteY3-174" fmla="*/ 472 h 1188341"/>
              <a:gd name="connsiteX4-175" fmla="*/ 7698285 w 7698285"/>
              <a:gd name="connsiteY4-176" fmla="*/ 1188341 h 1188341"/>
              <a:gd name="connsiteX0-177" fmla="*/ 0 w 7766515"/>
              <a:gd name="connsiteY0-178" fmla="*/ 1064367 h 1188341"/>
              <a:gd name="connsiteX1-179" fmla="*/ 1710132 w 7766515"/>
              <a:gd name="connsiteY1-180" fmla="*/ 30356 h 1188341"/>
              <a:gd name="connsiteX2-181" fmla="*/ 4010025 w 7766515"/>
              <a:gd name="connsiteY2-182" fmla="*/ 1088686 h 1188341"/>
              <a:gd name="connsiteX3-183" fmla="*/ 6015221 w 7766515"/>
              <a:gd name="connsiteY3-184" fmla="*/ 472 h 1188341"/>
              <a:gd name="connsiteX4-185" fmla="*/ 7766515 w 7766515"/>
              <a:gd name="connsiteY4-186" fmla="*/ 1188341 h 1188341"/>
              <a:gd name="connsiteX0-187" fmla="*/ 0 w 7809158"/>
              <a:gd name="connsiteY0-188" fmla="*/ 682705 h 1188341"/>
              <a:gd name="connsiteX1-189" fmla="*/ 1752775 w 7809158"/>
              <a:gd name="connsiteY1-190" fmla="*/ 30356 h 1188341"/>
              <a:gd name="connsiteX2-191" fmla="*/ 4052668 w 7809158"/>
              <a:gd name="connsiteY2-192" fmla="*/ 1088686 h 1188341"/>
              <a:gd name="connsiteX3-193" fmla="*/ 6057864 w 7809158"/>
              <a:gd name="connsiteY3-194" fmla="*/ 472 h 1188341"/>
              <a:gd name="connsiteX4-195" fmla="*/ 7809158 w 7809158"/>
              <a:gd name="connsiteY4-196" fmla="*/ 1188341 h 1188341"/>
              <a:gd name="connsiteX0-197" fmla="*/ 0 w 7809158"/>
              <a:gd name="connsiteY0-198" fmla="*/ 682705 h 1188341"/>
              <a:gd name="connsiteX1-199" fmla="*/ 1752775 w 7809158"/>
              <a:gd name="connsiteY1-200" fmla="*/ 30356 h 1188341"/>
              <a:gd name="connsiteX2-201" fmla="*/ 4052668 w 7809158"/>
              <a:gd name="connsiteY2-202" fmla="*/ 1088686 h 1188341"/>
              <a:gd name="connsiteX3-203" fmla="*/ 6057864 w 7809158"/>
              <a:gd name="connsiteY3-204" fmla="*/ 472 h 1188341"/>
              <a:gd name="connsiteX4-205" fmla="*/ 7809158 w 7809158"/>
              <a:gd name="connsiteY4-206" fmla="*/ 1188341 h 1188341"/>
              <a:gd name="connsiteX0-207" fmla="*/ 0 w 7800630"/>
              <a:gd name="connsiteY0-208" fmla="*/ 1104124 h 1188341"/>
              <a:gd name="connsiteX1-209" fmla="*/ 1744247 w 7800630"/>
              <a:gd name="connsiteY1-210" fmla="*/ 30356 h 1188341"/>
              <a:gd name="connsiteX2-211" fmla="*/ 4044140 w 7800630"/>
              <a:gd name="connsiteY2-212" fmla="*/ 1088686 h 1188341"/>
              <a:gd name="connsiteX3-213" fmla="*/ 6049336 w 7800630"/>
              <a:gd name="connsiteY3-214" fmla="*/ 472 h 1188341"/>
              <a:gd name="connsiteX4-215" fmla="*/ 7800630 w 7800630"/>
              <a:gd name="connsiteY4-216" fmla="*/ 1188341 h 1188341"/>
              <a:gd name="connsiteX0-217" fmla="*/ 0 w 7800630"/>
              <a:gd name="connsiteY0-218" fmla="*/ 1120027 h 1188341"/>
              <a:gd name="connsiteX1-219" fmla="*/ 1744247 w 7800630"/>
              <a:gd name="connsiteY1-220" fmla="*/ 30356 h 1188341"/>
              <a:gd name="connsiteX2-221" fmla="*/ 4044140 w 7800630"/>
              <a:gd name="connsiteY2-222" fmla="*/ 1088686 h 1188341"/>
              <a:gd name="connsiteX3-223" fmla="*/ 6049336 w 7800630"/>
              <a:gd name="connsiteY3-224" fmla="*/ 472 h 1188341"/>
              <a:gd name="connsiteX4-225" fmla="*/ 7800630 w 7800630"/>
              <a:gd name="connsiteY4-226" fmla="*/ 1188341 h 1188341"/>
              <a:gd name="connsiteX0-227" fmla="*/ 0 w 7800630"/>
              <a:gd name="connsiteY0-228" fmla="*/ 1120027 h 1188341"/>
              <a:gd name="connsiteX1-229" fmla="*/ 1744247 w 7800630"/>
              <a:gd name="connsiteY1-230" fmla="*/ 30356 h 1188341"/>
              <a:gd name="connsiteX2-231" fmla="*/ 4044140 w 7800630"/>
              <a:gd name="connsiteY2-232" fmla="*/ 1088686 h 1188341"/>
              <a:gd name="connsiteX3-233" fmla="*/ 6049336 w 7800630"/>
              <a:gd name="connsiteY3-234" fmla="*/ 472 h 1188341"/>
              <a:gd name="connsiteX4-235" fmla="*/ 7800630 w 7800630"/>
              <a:gd name="connsiteY4-236" fmla="*/ 1188341 h 1188341"/>
              <a:gd name="connsiteX0-237" fmla="*/ 0 w 7851801"/>
              <a:gd name="connsiteY0-238" fmla="*/ 1120082 h 1120082"/>
              <a:gd name="connsiteX1-239" fmla="*/ 1744247 w 7851801"/>
              <a:gd name="connsiteY1-240" fmla="*/ 30411 h 1120082"/>
              <a:gd name="connsiteX2-241" fmla="*/ 4044140 w 7851801"/>
              <a:gd name="connsiteY2-242" fmla="*/ 1088741 h 1120082"/>
              <a:gd name="connsiteX3-243" fmla="*/ 6049336 w 7851801"/>
              <a:gd name="connsiteY3-244" fmla="*/ 527 h 1120082"/>
              <a:gd name="connsiteX4-245" fmla="*/ 7851801 w 7851801"/>
              <a:gd name="connsiteY4-246" fmla="*/ 1061175 h 1120082"/>
              <a:gd name="connsiteX0-247" fmla="*/ 0 w 7851801"/>
              <a:gd name="connsiteY0-248" fmla="*/ 1120082 h 1120082"/>
              <a:gd name="connsiteX1-249" fmla="*/ 1744247 w 7851801"/>
              <a:gd name="connsiteY1-250" fmla="*/ 30411 h 1120082"/>
              <a:gd name="connsiteX2-251" fmla="*/ 4044140 w 7851801"/>
              <a:gd name="connsiteY2-252" fmla="*/ 1088741 h 1120082"/>
              <a:gd name="connsiteX3-253" fmla="*/ 6049336 w 7851801"/>
              <a:gd name="connsiteY3-254" fmla="*/ 527 h 1120082"/>
              <a:gd name="connsiteX4-255" fmla="*/ 7851801 w 7851801"/>
              <a:gd name="connsiteY4-256" fmla="*/ 1061175 h 1120082"/>
              <a:gd name="connsiteX0-257" fmla="*/ 0 w 7851801"/>
              <a:gd name="connsiteY0-258" fmla="*/ 1120082 h 1120082"/>
              <a:gd name="connsiteX1-259" fmla="*/ 1744247 w 7851801"/>
              <a:gd name="connsiteY1-260" fmla="*/ 30411 h 1120082"/>
              <a:gd name="connsiteX2-261" fmla="*/ 4044140 w 7851801"/>
              <a:gd name="connsiteY2-262" fmla="*/ 1088741 h 1120082"/>
              <a:gd name="connsiteX3-263" fmla="*/ 6049336 w 7851801"/>
              <a:gd name="connsiteY3-264" fmla="*/ 527 h 1120082"/>
              <a:gd name="connsiteX4-265" fmla="*/ 7851801 w 7851801"/>
              <a:gd name="connsiteY4-266" fmla="*/ 1061175 h 1120082"/>
              <a:gd name="connsiteX0-267" fmla="*/ 0 w 7851801"/>
              <a:gd name="connsiteY0-268" fmla="*/ 1119555 h 1119555"/>
              <a:gd name="connsiteX1-269" fmla="*/ 1744247 w 7851801"/>
              <a:gd name="connsiteY1-270" fmla="*/ 29884 h 1119555"/>
              <a:gd name="connsiteX2-271" fmla="*/ 4044140 w 7851801"/>
              <a:gd name="connsiteY2-272" fmla="*/ 1088214 h 1119555"/>
              <a:gd name="connsiteX3-273" fmla="*/ 6049336 w 7851801"/>
              <a:gd name="connsiteY3-274" fmla="*/ 0 h 1119555"/>
              <a:gd name="connsiteX4-275" fmla="*/ 7851801 w 7851801"/>
              <a:gd name="connsiteY4-276" fmla="*/ 1060648 h 1119555"/>
              <a:gd name="connsiteX0-277" fmla="*/ 0 w 7851801"/>
              <a:gd name="connsiteY0-278" fmla="*/ 1119555 h 1119555"/>
              <a:gd name="connsiteX1-279" fmla="*/ 1744247 w 7851801"/>
              <a:gd name="connsiteY1-280" fmla="*/ 29884 h 1119555"/>
              <a:gd name="connsiteX2-281" fmla="*/ 4044140 w 7851801"/>
              <a:gd name="connsiteY2-282" fmla="*/ 1088214 h 1119555"/>
              <a:gd name="connsiteX3-283" fmla="*/ 6049336 w 7851801"/>
              <a:gd name="connsiteY3-284" fmla="*/ 0 h 1119555"/>
              <a:gd name="connsiteX4-285" fmla="*/ 7851801 w 7851801"/>
              <a:gd name="connsiteY4-286" fmla="*/ 1060648 h 1119555"/>
              <a:gd name="connsiteX0-287" fmla="*/ 0 w 7851801"/>
              <a:gd name="connsiteY0-288" fmla="*/ 1119555 h 1119555"/>
              <a:gd name="connsiteX1-289" fmla="*/ 2349784 w 7851801"/>
              <a:gd name="connsiteY1-290" fmla="*/ 13981 h 1119555"/>
              <a:gd name="connsiteX2-291" fmla="*/ 4044140 w 7851801"/>
              <a:gd name="connsiteY2-292" fmla="*/ 1088214 h 1119555"/>
              <a:gd name="connsiteX3-293" fmla="*/ 6049336 w 7851801"/>
              <a:gd name="connsiteY3-294" fmla="*/ 0 h 1119555"/>
              <a:gd name="connsiteX4-295" fmla="*/ 7851801 w 7851801"/>
              <a:gd name="connsiteY4-296" fmla="*/ 1060648 h 1119555"/>
              <a:gd name="connsiteX0-297" fmla="*/ 0 w 7118332"/>
              <a:gd name="connsiteY0-298" fmla="*/ 1079799 h 1088237"/>
              <a:gd name="connsiteX1-299" fmla="*/ 1616315 w 7118332"/>
              <a:gd name="connsiteY1-300" fmla="*/ 13981 h 1088237"/>
              <a:gd name="connsiteX2-301" fmla="*/ 3310671 w 7118332"/>
              <a:gd name="connsiteY2-302" fmla="*/ 1088214 h 1088237"/>
              <a:gd name="connsiteX3-303" fmla="*/ 5315867 w 7118332"/>
              <a:gd name="connsiteY3-304" fmla="*/ 0 h 1088237"/>
              <a:gd name="connsiteX4-305" fmla="*/ 7118332 w 7118332"/>
              <a:gd name="connsiteY4-306" fmla="*/ 1060648 h 1088237"/>
              <a:gd name="connsiteX0-307" fmla="*/ 0 w 7118332"/>
              <a:gd name="connsiteY0-308" fmla="*/ 1079799 h 1088237"/>
              <a:gd name="connsiteX1-309" fmla="*/ 1616315 w 7118332"/>
              <a:gd name="connsiteY1-310" fmla="*/ 13981 h 1088237"/>
              <a:gd name="connsiteX2-311" fmla="*/ 3310671 w 7118332"/>
              <a:gd name="connsiteY2-312" fmla="*/ 1088214 h 1088237"/>
              <a:gd name="connsiteX3-313" fmla="*/ 5315867 w 7118332"/>
              <a:gd name="connsiteY3-314" fmla="*/ 0 h 1088237"/>
              <a:gd name="connsiteX4-315" fmla="*/ 7118332 w 7118332"/>
              <a:gd name="connsiteY4-316" fmla="*/ 1060648 h 1088237"/>
              <a:gd name="connsiteX0-317" fmla="*/ 0 w 7118332"/>
              <a:gd name="connsiteY0-318" fmla="*/ 1065820 h 1074258"/>
              <a:gd name="connsiteX1-319" fmla="*/ 1616315 w 7118332"/>
              <a:gd name="connsiteY1-320" fmla="*/ 2 h 1074258"/>
              <a:gd name="connsiteX2-321" fmla="*/ 3310671 w 7118332"/>
              <a:gd name="connsiteY2-322" fmla="*/ 1074235 h 1074258"/>
              <a:gd name="connsiteX3-323" fmla="*/ 4974720 w 7118332"/>
              <a:gd name="connsiteY3-324" fmla="*/ 1924 h 1074258"/>
              <a:gd name="connsiteX4-325" fmla="*/ 7118332 w 7118332"/>
              <a:gd name="connsiteY4-326" fmla="*/ 1046669 h 1074258"/>
              <a:gd name="connsiteX0-327" fmla="*/ 0 w 6623667"/>
              <a:gd name="connsiteY0-328" fmla="*/ 1065820 h 1074258"/>
              <a:gd name="connsiteX1-329" fmla="*/ 1616315 w 6623667"/>
              <a:gd name="connsiteY1-330" fmla="*/ 2 h 1074258"/>
              <a:gd name="connsiteX2-331" fmla="*/ 3310671 w 6623667"/>
              <a:gd name="connsiteY2-332" fmla="*/ 1074235 h 1074258"/>
              <a:gd name="connsiteX3-333" fmla="*/ 4974720 w 6623667"/>
              <a:gd name="connsiteY3-334" fmla="*/ 1924 h 1074258"/>
              <a:gd name="connsiteX4-335" fmla="*/ 6623667 w 6623667"/>
              <a:gd name="connsiteY4-336" fmla="*/ 1038718 h 1074258"/>
              <a:gd name="connsiteX0-337" fmla="*/ 0 w 6478679"/>
              <a:gd name="connsiteY0-338" fmla="*/ 1065820 h 1074258"/>
              <a:gd name="connsiteX1-339" fmla="*/ 1616315 w 6478679"/>
              <a:gd name="connsiteY1-340" fmla="*/ 2 h 1074258"/>
              <a:gd name="connsiteX2-341" fmla="*/ 3310671 w 6478679"/>
              <a:gd name="connsiteY2-342" fmla="*/ 1074235 h 1074258"/>
              <a:gd name="connsiteX3-343" fmla="*/ 4974720 w 6478679"/>
              <a:gd name="connsiteY3-344" fmla="*/ 1924 h 1074258"/>
              <a:gd name="connsiteX4-345" fmla="*/ 6478679 w 6478679"/>
              <a:gd name="connsiteY4-346" fmla="*/ 1070523 h 1074258"/>
              <a:gd name="connsiteX0-347" fmla="*/ 0 w 6700425"/>
              <a:gd name="connsiteY0-348" fmla="*/ 1065820 h 1074258"/>
              <a:gd name="connsiteX1-349" fmla="*/ 1616315 w 6700425"/>
              <a:gd name="connsiteY1-350" fmla="*/ 2 h 1074258"/>
              <a:gd name="connsiteX2-351" fmla="*/ 3310671 w 6700425"/>
              <a:gd name="connsiteY2-352" fmla="*/ 1074235 h 1074258"/>
              <a:gd name="connsiteX3-353" fmla="*/ 4974720 w 6700425"/>
              <a:gd name="connsiteY3-354" fmla="*/ 1924 h 1074258"/>
              <a:gd name="connsiteX4-355" fmla="*/ 6700425 w 6700425"/>
              <a:gd name="connsiteY4-356" fmla="*/ 1038717 h 1074258"/>
              <a:gd name="connsiteX0-357" fmla="*/ 0 w 6700425"/>
              <a:gd name="connsiteY0-358" fmla="*/ 1127507 h 1135945"/>
              <a:gd name="connsiteX1-359" fmla="*/ 1616315 w 6700425"/>
              <a:gd name="connsiteY1-360" fmla="*/ 61689 h 1135945"/>
              <a:gd name="connsiteX2-361" fmla="*/ 3310671 w 6700425"/>
              <a:gd name="connsiteY2-362" fmla="*/ 1135922 h 1135945"/>
              <a:gd name="connsiteX3-363" fmla="*/ 5034421 w 6700425"/>
              <a:gd name="connsiteY3-364" fmla="*/ 0 h 1135945"/>
              <a:gd name="connsiteX4-365" fmla="*/ 6700425 w 6700425"/>
              <a:gd name="connsiteY4-366" fmla="*/ 1100404 h 1135945"/>
              <a:gd name="connsiteX0-367" fmla="*/ 0 w 6700425"/>
              <a:gd name="connsiteY0-368" fmla="*/ 1127507 h 1135945"/>
              <a:gd name="connsiteX1-369" fmla="*/ 1616315 w 6700425"/>
              <a:gd name="connsiteY1-370" fmla="*/ 61689 h 1135945"/>
              <a:gd name="connsiteX2-371" fmla="*/ 3310671 w 6700425"/>
              <a:gd name="connsiteY2-372" fmla="*/ 1135922 h 1135945"/>
              <a:gd name="connsiteX3-373" fmla="*/ 5034421 w 6700425"/>
              <a:gd name="connsiteY3-374" fmla="*/ 0 h 1135945"/>
              <a:gd name="connsiteX4-375" fmla="*/ 6700425 w 6700425"/>
              <a:gd name="connsiteY4-376" fmla="*/ 1100404 h 1135945"/>
              <a:gd name="connsiteX0-377" fmla="*/ 0 w 6700425"/>
              <a:gd name="connsiteY0-378" fmla="*/ 1127507 h 1135945"/>
              <a:gd name="connsiteX1-379" fmla="*/ 1616315 w 6700425"/>
              <a:gd name="connsiteY1-380" fmla="*/ 61689 h 1135945"/>
              <a:gd name="connsiteX2-381" fmla="*/ 3310671 w 6700425"/>
              <a:gd name="connsiteY2-382" fmla="*/ 1135922 h 1135945"/>
              <a:gd name="connsiteX3-383" fmla="*/ 5034421 w 6700425"/>
              <a:gd name="connsiteY3-384" fmla="*/ 0 h 1135945"/>
              <a:gd name="connsiteX4-385" fmla="*/ 6700425 w 6700425"/>
              <a:gd name="connsiteY4-386" fmla="*/ 1100404 h 1135945"/>
              <a:gd name="connsiteX0-387" fmla="*/ 0 w 6700425"/>
              <a:gd name="connsiteY0-388" fmla="*/ 1127507 h 1135945"/>
              <a:gd name="connsiteX1-389" fmla="*/ 1616315 w 6700425"/>
              <a:gd name="connsiteY1-390" fmla="*/ 61689 h 1135945"/>
              <a:gd name="connsiteX2-391" fmla="*/ 3310671 w 6700425"/>
              <a:gd name="connsiteY2-392" fmla="*/ 1135922 h 1135945"/>
              <a:gd name="connsiteX3-393" fmla="*/ 5034421 w 6700425"/>
              <a:gd name="connsiteY3-394" fmla="*/ 0 h 1135945"/>
              <a:gd name="connsiteX4-395" fmla="*/ 6700425 w 6700425"/>
              <a:gd name="connsiteY4-396" fmla="*/ 1100404 h 1135945"/>
              <a:gd name="connsiteX0-397" fmla="*/ 0 w 6700425"/>
              <a:gd name="connsiteY0-398" fmla="*/ 1127507 h 1135922"/>
              <a:gd name="connsiteX1-399" fmla="*/ 1616315 w 6700425"/>
              <a:gd name="connsiteY1-400" fmla="*/ 61689 h 1135922"/>
              <a:gd name="connsiteX2-401" fmla="*/ 3310671 w 6700425"/>
              <a:gd name="connsiteY2-402" fmla="*/ 1135922 h 1135922"/>
              <a:gd name="connsiteX3-403" fmla="*/ 5034421 w 6700425"/>
              <a:gd name="connsiteY3-404" fmla="*/ 0 h 1135922"/>
              <a:gd name="connsiteX4-405" fmla="*/ 6700425 w 6700425"/>
              <a:gd name="connsiteY4-406" fmla="*/ 1100404 h 1135922"/>
              <a:gd name="connsiteX0-407" fmla="*/ 0 w 6700425"/>
              <a:gd name="connsiteY0-408" fmla="*/ 1127509 h 1135924"/>
              <a:gd name="connsiteX1-409" fmla="*/ 1616315 w 6700425"/>
              <a:gd name="connsiteY1-410" fmla="*/ 61691 h 1135924"/>
              <a:gd name="connsiteX2-411" fmla="*/ 3310671 w 6700425"/>
              <a:gd name="connsiteY2-412" fmla="*/ 1135924 h 1135924"/>
              <a:gd name="connsiteX3-413" fmla="*/ 5034421 w 6700425"/>
              <a:gd name="connsiteY3-414" fmla="*/ 2 h 1135924"/>
              <a:gd name="connsiteX4-415" fmla="*/ 6700425 w 6700425"/>
              <a:gd name="connsiteY4-416" fmla="*/ 1100406 h 1135924"/>
              <a:gd name="connsiteX0-417" fmla="*/ 0 w 6700425"/>
              <a:gd name="connsiteY0-418" fmla="*/ 1127509 h 1135924"/>
              <a:gd name="connsiteX1-419" fmla="*/ 1616315 w 6700425"/>
              <a:gd name="connsiteY1-420" fmla="*/ 61691 h 1135924"/>
              <a:gd name="connsiteX2-421" fmla="*/ 3310671 w 6700425"/>
              <a:gd name="connsiteY2-422" fmla="*/ 1135924 h 1135924"/>
              <a:gd name="connsiteX3-423" fmla="*/ 5034421 w 6700425"/>
              <a:gd name="connsiteY3-424" fmla="*/ 2 h 1135924"/>
              <a:gd name="connsiteX4-425" fmla="*/ 6700425 w 6700425"/>
              <a:gd name="connsiteY4-426" fmla="*/ 1100406 h 1135924"/>
              <a:gd name="connsiteX0-427" fmla="*/ 0 w 6700425"/>
              <a:gd name="connsiteY0-428" fmla="*/ 1127509 h 1135924"/>
              <a:gd name="connsiteX1-429" fmla="*/ 1616315 w 6700425"/>
              <a:gd name="connsiteY1-430" fmla="*/ 61691 h 1135924"/>
              <a:gd name="connsiteX2-431" fmla="*/ 3310671 w 6700425"/>
              <a:gd name="connsiteY2-432" fmla="*/ 1135924 h 1135924"/>
              <a:gd name="connsiteX3-433" fmla="*/ 5034421 w 6700425"/>
              <a:gd name="connsiteY3-434" fmla="*/ 2 h 1135924"/>
              <a:gd name="connsiteX4-435" fmla="*/ 6700425 w 6700425"/>
              <a:gd name="connsiteY4-436" fmla="*/ 1072905 h 1135924"/>
              <a:gd name="connsiteX0-437" fmla="*/ 0 w 6715173"/>
              <a:gd name="connsiteY0-438" fmla="*/ 1127509 h 1135924"/>
              <a:gd name="connsiteX1-439" fmla="*/ 1616315 w 6715173"/>
              <a:gd name="connsiteY1-440" fmla="*/ 61691 h 1135924"/>
              <a:gd name="connsiteX2-441" fmla="*/ 3310671 w 6715173"/>
              <a:gd name="connsiteY2-442" fmla="*/ 1135924 h 1135924"/>
              <a:gd name="connsiteX3-443" fmla="*/ 5034421 w 6715173"/>
              <a:gd name="connsiteY3-444" fmla="*/ 2 h 1135924"/>
              <a:gd name="connsiteX4-445" fmla="*/ 6715173 w 6715173"/>
              <a:gd name="connsiteY4-446" fmla="*/ 1059155 h 1135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6"/>
          <p:cNvSpPr txBox="1">
            <a:spLocks noChangeArrowheads="1"/>
          </p:cNvSpPr>
          <p:nvPr/>
        </p:nvSpPr>
        <p:spPr bwMode="auto">
          <a:xfrm>
            <a:off x="626235" y="2549070"/>
            <a:ext cx="19705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图书馆主要矛盾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6"/>
          <p:cNvSpPr txBox="1">
            <a:spLocks noChangeArrowheads="1"/>
          </p:cNvSpPr>
          <p:nvPr/>
        </p:nvSpPr>
        <p:spPr bwMode="auto">
          <a:xfrm>
            <a:off x="2192850" y="3501669"/>
            <a:ext cx="19705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职业能力要求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6"/>
          <p:cNvSpPr txBox="1">
            <a:spLocks noChangeArrowheads="1"/>
          </p:cNvSpPr>
          <p:nvPr/>
        </p:nvSpPr>
        <p:spPr bwMode="auto">
          <a:xfrm>
            <a:off x="3731322" y="2546216"/>
            <a:ext cx="19705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职业能力要素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361202" y="3523935"/>
            <a:ext cx="19705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职业能力培养</a:t>
            </a:r>
            <a:endParaRPr lang="zh-CN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47711" y="2891571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新时期图书馆转型发展的主要矛盾</a:t>
            </a:r>
            <a:endParaRPr lang="zh-CN" altLang="en-US" sz="11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272564" y="3863149"/>
            <a:ext cx="1736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图书馆馆员职业能力要求</a:t>
            </a:r>
            <a:endParaRPr lang="zh-CN" altLang="en-US" sz="11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739792" y="2878121"/>
            <a:ext cx="20185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图书馆馆员职业能力构成要素</a:t>
            </a:r>
            <a:endParaRPr lang="zh-CN" altLang="en-US" sz="11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275151" y="3899914"/>
            <a:ext cx="21595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图书馆馆员职业能力模块化培养</a:t>
            </a:r>
            <a:endParaRPr lang="zh-CN" altLang="en-US" sz="1100" b="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5673" y="3363838"/>
            <a:ext cx="845449" cy="845339"/>
            <a:chOff x="5774420" y="5856752"/>
            <a:chExt cx="845449" cy="845339"/>
          </a:xfrm>
        </p:grpSpPr>
        <p:grpSp>
          <p:nvGrpSpPr>
            <p:cNvPr id="96" name="组合 95"/>
            <p:cNvGrpSpPr/>
            <p:nvPr/>
          </p:nvGrpSpPr>
          <p:grpSpPr>
            <a:xfrm>
              <a:off x="5774420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>
              <a:off x="5956524" y="6055840"/>
              <a:ext cx="486878" cy="469517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75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6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723210" y="2283718"/>
            <a:ext cx="845449" cy="845339"/>
            <a:chOff x="7346565" y="5856752"/>
            <a:chExt cx="845449" cy="845339"/>
          </a:xfrm>
        </p:grpSpPr>
        <p:grpSp>
          <p:nvGrpSpPr>
            <p:cNvPr id="99" name="组合 98"/>
            <p:cNvGrpSpPr/>
            <p:nvPr/>
          </p:nvGrpSpPr>
          <p:grpSpPr>
            <a:xfrm>
              <a:off x="7346565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0" name="同心圆 9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79" name="组合 78"/>
            <p:cNvGrpSpPr>
              <a:grpSpLocks noChangeAspect="1"/>
            </p:cNvGrpSpPr>
            <p:nvPr/>
          </p:nvGrpSpPr>
          <p:grpSpPr>
            <a:xfrm>
              <a:off x="7539599" y="6086912"/>
              <a:ext cx="474941" cy="407373"/>
              <a:chOff x="5084763" y="971550"/>
              <a:chExt cx="323850" cy="277813"/>
            </a:xfrm>
            <a:solidFill>
              <a:srgbClr val="C00000"/>
            </a:solidFill>
          </p:grpSpPr>
          <p:sp>
            <p:nvSpPr>
              <p:cNvPr id="80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81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8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26033" y="3507854"/>
            <a:ext cx="845449" cy="845339"/>
            <a:chOff x="8911938" y="5856752"/>
            <a:chExt cx="845449" cy="84533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8911938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3" name="同心圆 10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86" name="任意多边形 85"/>
            <p:cNvSpPr/>
            <p:nvPr/>
          </p:nvSpPr>
          <p:spPr bwMode="auto">
            <a:xfrm>
              <a:off x="9110737" y="6095151"/>
              <a:ext cx="509927" cy="390894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42975" y="3404668"/>
            <a:ext cx="845449" cy="845339"/>
            <a:chOff x="11994892" y="5856752"/>
            <a:chExt cx="845449" cy="845339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1994892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9" name="同心圆 10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12260587" y="6076184"/>
              <a:ext cx="333646" cy="428828"/>
              <a:chOff x="9222222" y="4228885"/>
              <a:chExt cx="360197" cy="463013"/>
            </a:xfrm>
            <a:solidFill>
              <a:srgbClr val="C00000"/>
            </a:solidFill>
          </p:grpSpPr>
          <p:sp>
            <p:nvSpPr>
              <p:cNvPr id="90" name="Freeform 109"/>
              <p:cNvSpPr>
                <a:spLocks noEditPoints="1"/>
              </p:cNvSpPr>
              <p:nvPr/>
            </p:nvSpPr>
            <p:spPr bwMode="auto">
              <a:xfrm flipH="1">
                <a:off x="9222222" y="4228885"/>
                <a:ext cx="360197" cy="46301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任意多边形 90"/>
              <p:cNvSpPr>
                <a:spLocks noChangeArrowheads="1"/>
              </p:cNvSpPr>
              <p:nvPr/>
            </p:nvSpPr>
            <p:spPr bwMode="auto">
              <a:xfrm flipH="1">
                <a:off x="9222222" y="4490367"/>
                <a:ext cx="51067" cy="201531"/>
              </a:xfrm>
              <a:custGeom>
                <a:avLst/>
                <a:gdLst>
                  <a:gd name="connsiteX0" fmla="*/ 51067 w 51067"/>
                  <a:gd name="connsiteY0" fmla="*/ 149783 h 201531"/>
                  <a:gd name="connsiteX1" fmla="*/ 0 w 51067"/>
                  <a:gd name="connsiteY1" fmla="*/ 149783 h 201531"/>
                  <a:gd name="connsiteX2" fmla="*/ 0 w 51067"/>
                  <a:gd name="connsiteY2" fmla="*/ 201531 h 201531"/>
                  <a:gd name="connsiteX3" fmla="*/ 25533 w 51067"/>
                  <a:gd name="connsiteY3" fmla="*/ 201531 h 201531"/>
                  <a:gd name="connsiteX4" fmla="*/ 51067 w 51067"/>
                  <a:gd name="connsiteY4" fmla="*/ 175657 h 201531"/>
                  <a:gd name="connsiteX5" fmla="*/ 51067 w 51067"/>
                  <a:gd name="connsiteY5" fmla="*/ 149783 h 201531"/>
                  <a:gd name="connsiteX6" fmla="*/ 51067 w 51067"/>
                  <a:gd name="connsiteY6" fmla="*/ 74552 h 201531"/>
                  <a:gd name="connsiteX7" fmla="*/ 0 w 51067"/>
                  <a:gd name="connsiteY7" fmla="*/ 74552 h 201531"/>
                  <a:gd name="connsiteX8" fmla="*/ 0 w 51067"/>
                  <a:gd name="connsiteY8" fmla="*/ 126300 h 201531"/>
                  <a:gd name="connsiteX9" fmla="*/ 51067 w 51067"/>
                  <a:gd name="connsiteY9" fmla="*/ 126300 h 201531"/>
                  <a:gd name="connsiteX10" fmla="*/ 51067 w 51067"/>
                  <a:gd name="connsiteY10" fmla="*/ 0 h 201531"/>
                  <a:gd name="connsiteX11" fmla="*/ 0 w 51067"/>
                  <a:gd name="connsiteY11" fmla="*/ 0 h 201531"/>
                  <a:gd name="connsiteX12" fmla="*/ 0 w 51067"/>
                  <a:gd name="connsiteY12" fmla="*/ 51069 h 201531"/>
                  <a:gd name="connsiteX13" fmla="*/ 51067 w 51067"/>
                  <a:gd name="connsiteY13" fmla="*/ 51069 h 20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67" h="201531">
                    <a:moveTo>
                      <a:pt x="51067" y="149783"/>
                    </a:moveTo>
                    <a:cubicBezTo>
                      <a:pt x="0" y="149783"/>
                      <a:pt x="0" y="149783"/>
                      <a:pt x="0" y="149783"/>
                    </a:cubicBezTo>
                    <a:lnTo>
                      <a:pt x="0" y="201531"/>
                    </a:lnTo>
                    <a:cubicBezTo>
                      <a:pt x="25533" y="201531"/>
                      <a:pt x="25533" y="201531"/>
                      <a:pt x="25533" y="201531"/>
                    </a:cubicBezTo>
                    <a:cubicBezTo>
                      <a:pt x="39896" y="201531"/>
                      <a:pt x="51067" y="190211"/>
                      <a:pt x="51067" y="175657"/>
                    </a:cubicBezTo>
                    <a:cubicBezTo>
                      <a:pt x="51067" y="149783"/>
                      <a:pt x="51067" y="149783"/>
                      <a:pt x="51067" y="149783"/>
                    </a:cubicBezTo>
                    <a:close/>
                    <a:moveTo>
                      <a:pt x="51067" y="74552"/>
                    </a:moveTo>
                    <a:lnTo>
                      <a:pt x="0" y="74552"/>
                    </a:lnTo>
                    <a:lnTo>
                      <a:pt x="0" y="126300"/>
                    </a:lnTo>
                    <a:lnTo>
                      <a:pt x="51067" y="126300"/>
                    </a:lnTo>
                    <a:close/>
                    <a:moveTo>
                      <a:pt x="51067" y="0"/>
                    </a:moveTo>
                    <a:lnTo>
                      <a:pt x="0" y="0"/>
                    </a:lnTo>
                    <a:lnTo>
                      <a:pt x="0" y="51069"/>
                    </a:lnTo>
                    <a:lnTo>
                      <a:pt x="51067" y="5106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963570" y="2158459"/>
            <a:ext cx="845449" cy="845339"/>
            <a:chOff x="10467608" y="5856752"/>
            <a:chExt cx="845449" cy="845339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0467608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6" name="同心圆 10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95" name="Freeform 177"/>
            <p:cNvSpPr>
              <a:spLocks noEditPoints="1"/>
            </p:cNvSpPr>
            <p:nvPr/>
          </p:nvSpPr>
          <p:spPr bwMode="auto">
            <a:xfrm>
              <a:off x="10683632" y="6064118"/>
              <a:ext cx="447528" cy="452961"/>
            </a:xfrm>
            <a:custGeom>
              <a:avLst/>
              <a:gdLst>
                <a:gd name="T0" fmla="*/ 46 w 69"/>
                <a:gd name="T1" fmla="*/ 16 h 70"/>
                <a:gd name="T2" fmla="*/ 46 w 69"/>
                <a:gd name="T3" fmla="*/ 34 h 70"/>
                <a:gd name="T4" fmla="*/ 55 w 69"/>
                <a:gd name="T5" fmla="*/ 25 h 70"/>
                <a:gd name="T6" fmla="*/ 46 w 69"/>
                <a:gd name="T7" fmla="*/ 16 h 70"/>
                <a:gd name="T8" fmla="*/ 61 w 69"/>
                <a:gd name="T9" fmla="*/ 9 h 70"/>
                <a:gd name="T10" fmla="*/ 29 w 69"/>
                <a:gd name="T11" fmla="*/ 9 h 70"/>
                <a:gd name="T12" fmla="*/ 26 w 69"/>
                <a:gd name="T13" fmla="*/ 37 h 70"/>
                <a:gd name="T14" fmla="*/ 20 w 69"/>
                <a:gd name="T15" fmla="*/ 43 h 70"/>
                <a:gd name="T16" fmla="*/ 27 w 69"/>
                <a:gd name="T17" fmla="*/ 50 h 70"/>
                <a:gd name="T18" fmla="*/ 33 w 69"/>
                <a:gd name="T19" fmla="*/ 44 h 70"/>
                <a:gd name="T20" fmla="*/ 61 w 69"/>
                <a:gd name="T21" fmla="*/ 41 h 70"/>
                <a:gd name="T22" fmla="*/ 61 w 69"/>
                <a:gd name="T23" fmla="*/ 9 h 70"/>
                <a:gd name="T24" fmla="*/ 34 w 69"/>
                <a:gd name="T25" fmla="*/ 36 h 70"/>
                <a:gd name="T26" fmla="*/ 34 w 69"/>
                <a:gd name="T27" fmla="*/ 14 h 70"/>
                <a:gd name="T28" fmla="*/ 56 w 69"/>
                <a:gd name="T29" fmla="*/ 14 h 70"/>
                <a:gd name="T30" fmla="*/ 56 w 69"/>
                <a:gd name="T31" fmla="*/ 36 h 70"/>
                <a:gd name="T32" fmla="*/ 34 w 69"/>
                <a:gd name="T33" fmla="*/ 36 h 70"/>
                <a:gd name="T34" fmla="*/ 17 w 69"/>
                <a:gd name="T35" fmla="*/ 43 h 70"/>
                <a:gd name="T36" fmla="*/ 0 w 69"/>
                <a:gd name="T37" fmla="*/ 58 h 70"/>
                <a:gd name="T38" fmla="*/ 11 w 69"/>
                <a:gd name="T39" fmla="*/ 70 h 70"/>
                <a:gd name="T40" fmla="*/ 27 w 69"/>
                <a:gd name="T41" fmla="*/ 52 h 70"/>
                <a:gd name="T42" fmla="*/ 17 w 69"/>
                <a:gd name="T43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0">
                  <a:moveTo>
                    <a:pt x="46" y="16"/>
                  </a:moveTo>
                  <a:cubicBezTo>
                    <a:pt x="50" y="21"/>
                    <a:pt x="52" y="26"/>
                    <a:pt x="46" y="34"/>
                  </a:cubicBezTo>
                  <a:cubicBezTo>
                    <a:pt x="51" y="34"/>
                    <a:pt x="55" y="30"/>
                    <a:pt x="55" y="25"/>
                  </a:cubicBezTo>
                  <a:cubicBezTo>
                    <a:pt x="55" y="20"/>
                    <a:pt x="51" y="16"/>
                    <a:pt x="46" y="16"/>
                  </a:cubicBezTo>
                  <a:close/>
                  <a:moveTo>
                    <a:pt x="61" y="9"/>
                  </a:moveTo>
                  <a:cubicBezTo>
                    <a:pt x="52" y="0"/>
                    <a:pt x="38" y="0"/>
                    <a:pt x="29" y="9"/>
                  </a:cubicBezTo>
                  <a:cubicBezTo>
                    <a:pt x="22" y="16"/>
                    <a:pt x="21" y="28"/>
                    <a:pt x="26" y="37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9"/>
                    <a:pt x="53" y="48"/>
                    <a:pt x="61" y="41"/>
                  </a:cubicBezTo>
                  <a:cubicBezTo>
                    <a:pt x="69" y="32"/>
                    <a:pt x="69" y="18"/>
                    <a:pt x="61" y="9"/>
                  </a:cubicBezTo>
                  <a:close/>
                  <a:moveTo>
                    <a:pt x="34" y="36"/>
                  </a:moveTo>
                  <a:cubicBezTo>
                    <a:pt x="28" y="30"/>
                    <a:pt x="28" y="20"/>
                    <a:pt x="34" y="14"/>
                  </a:cubicBezTo>
                  <a:cubicBezTo>
                    <a:pt x="40" y="8"/>
                    <a:pt x="50" y="8"/>
                    <a:pt x="56" y="14"/>
                  </a:cubicBezTo>
                  <a:cubicBezTo>
                    <a:pt x="62" y="20"/>
                    <a:pt x="62" y="30"/>
                    <a:pt x="56" y="36"/>
                  </a:cubicBezTo>
                  <a:cubicBezTo>
                    <a:pt x="50" y="42"/>
                    <a:pt x="40" y="42"/>
                    <a:pt x="34" y="36"/>
                  </a:cubicBezTo>
                  <a:close/>
                  <a:moveTo>
                    <a:pt x="17" y="4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2905" y="1743213"/>
            <a:ext cx="1338975" cy="1338801"/>
            <a:chOff x="1101311" y="1198062"/>
            <a:chExt cx="1106591" cy="1106447"/>
          </a:xfrm>
        </p:grpSpPr>
        <p:grpSp>
          <p:nvGrpSpPr>
            <p:cNvPr id="96" name="组合 95"/>
            <p:cNvGrpSpPr/>
            <p:nvPr/>
          </p:nvGrpSpPr>
          <p:grpSpPr>
            <a:xfrm>
              <a:off x="1101311" y="1198062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1330537" y="1422392"/>
              <a:ext cx="648140" cy="625029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56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7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0" y="2398121"/>
            <a:ext cx="1980000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3779912" y="2398121"/>
            <a:ext cx="5364088" cy="9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TextBox 24"/>
          <p:cNvSpPr txBox="1"/>
          <p:nvPr/>
        </p:nvSpPr>
        <p:spPr>
          <a:xfrm>
            <a:off x="3740030" y="1594416"/>
            <a:ext cx="475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图书馆发展主要矛盾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图书馆系统运行原理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915566"/>
            <a:ext cx="777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zh-CN" dirty="0" smtClean="0"/>
              <a:t>图书馆是一个不断生长的有机体，传统图书馆的运行符合系统运行的基本原理：输入→转换→输出→反馈（见图一），即输入：采访→转换：</a:t>
            </a:r>
            <a:r>
              <a:rPr lang="zh-CN" altLang="en-US" dirty="0" smtClean="0"/>
              <a:t>加工组织</a:t>
            </a:r>
            <a:r>
              <a:rPr lang="zh-CN" altLang="zh-CN" dirty="0" smtClean="0"/>
              <a:t>→输出：图书馆藏书体系与服务→反馈：在流通中对藏书体系进行评价与调整。对于这一系统运行，图书馆有完全的主动权。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195736" y="2067694"/>
          <a:ext cx="4056112" cy="268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图书馆运行系统的分裂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39952" y="915566"/>
            <a:ext cx="46805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zh-CN" dirty="0" smtClean="0">
                <a:latin typeface="+mn-ea"/>
              </a:rPr>
              <a:t>但是，在信息化进程中，图书馆这一有机体运行的机制被分割，主动权完全或者局部丧失。信息产品的输入与转换被数据库商分割，一个数据库动辄几万甚至数据十万，其中的数据资源图书馆鲜有买其中什么的权力，至于买不买这个数据库——聪明的图书馆都会将决定权交给读者。而反馈，反馈的目的是通过“用户迭代”让数据库产品更加人性、更加完善、更加符合读者需要——对于图书馆来说，这是其权力的进一步被侵蚀。</a:t>
            </a:r>
            <a:endParaRPr lang="en-US" altLang="zh-CN" dirty="0" smtClean="0">
              <a:latin typeface="+mn-ea"/>
            </a:endParaRPr>
          </a:p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+mn-ea"/>
              </a:rPr>
              <a:t>于是，有了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程焕文之问：数据商凭什么如此儿狼？</a:t>
            </a:r>
            <a:r>
              <a:rPr lang="en-US" altLang="zh-CN" dirty="0" smtClean="0">
                <a:latin typeface="+mn-ea"/>
              </a:rPr>
              <a:t>》</a:t>
            </a:r>
          </a:p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+mn-ea"/>
              </a:rPr>
              <a:t>于是，有了“图书馆边缘化”之惑！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446147" y="2882030"/>
            <a:ext cx="1323955" cy="857623"/>
          </a:xfrm>
          <a:custGeom>
            <a:avLst/>
            <a:gdLst>
              <a:gd name="connsiteX0" fmla="*/ 0 w 1323955"/>
              <a:gd name="connsiteY0" fmla="*/ 85762 h 857623"/>
              <a:gd name="connsiteX1" fmla="*/ 25119 w 1323955"/>
              <a:gd name="connsiteY1" fmla="*/ 25119 h 857623"/>
              <a:gd name="connsiteX2" fmla="*/ 85762 w 1323955"/>
              <a:gd name="connsiteY2" fmla="*/ 0 h 857623"/>
              <a:gd name="connsiteX3" fmla="*/ 1238193 w 1323955"/>
              <a:gd name="connsiteY3" fmla="*/ 0 h 857623"/>
              <a:gd name="connsiteX4" fmla="*/ 1298836 w 1323955"/>
              <a:gd name="connsiteY4" fmla="*/ 25119 h 857623"/>
              <a:gd name="connsiteX5" fmla="*/ 1323955 w 1323955"/>
              <a:gd name="connsiteY5" fmla="*/ 85762 h 857623"/>
              <a:gd name="connsiteX6" fmla="*/ 1323955 w 1323955"/>
              <a:gd name="connsiteY6" fmla="*/ 771861 h 857623"/>
              <a:gd name="connsiteX7" fmla="*/ 1298836 w 1323955"/>
              <a:gd name="connsiteY7" fmla="*/ 832504 h 857623"/>
              <a:gd name="connsiteX8" fmla="*/ 1238193 w 1323955"/>
              <a:gd name="connsiteY8" fmla="*/ 857623 h 857623"/>
              <a:gd name="connsiteX9" fmla="*/ 85762 w 1323955"/>
              <a:gd name="connsiteY9" fmla="*/ 857623 h 857623"/>
              <a:gd name="connsiteX10" fmla="*/ 25119 w 1323955"/>
              <a:gd name="connsiteY10" fmla="*/ 832504 h 857623"/>
              <a:gd name="connsiteX11" fmla="*/ 0 w 1323955"/>
              <a:gd name="connsiteY11" fmla="*/ 771861 h 857623"/>
              <a:gd name="connsiteX12" fmla="*/ 0 w 1323955"/>
              <a:gd name="connsiteY12" fmla="*/ 85762 h 85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23955" h="857623">
                <a:moveTo>
                  <a:pt x="0" y="85762"/>
                </a:moveTo>
                <a:cubicBezTo>
                  <a:pt x="0" y="63016"/>
                  <a:pt x="9036" y="41203"/>
                  <a:pt x="25119" y="25119"/>
                </a:cubicBezTo>
                <a:cubicBezTo>
                  <a:pt x="41203" y="9036"/>
                  <a:pt x="63016" y="0"/>
                  <a:pt x="85762" y="0"/>
                </a:cubicBezTo>
                <a:lnTo>
                  <a:pt x="1238193" y="0"/>
                </a:lnTo>
                <a:cubicBezTo>
                  <a:pt x="1260939" y="0"/>
                  <a:pt x="1282752" y="9036"/>
                  <a:pt x="1298836" y="25119"/>
                </a:cubicBezTo>
                <a:cubicBezTo>
                  <a:pt x="1314919" y="41203"/>
                  <a:pt x="1323955" y="63016"/>
                  <a:pt x="1323955" y="85762"/>
                </a:cubicBezTo>
                <a:lnTo>
                  <a:pt x="1323955" y="771861"/>
                </a:lnTo>
                <a:cubicBezTo>
                  <a:pt x="1323955" y="794607"/>
                  <a:pt x="1314919" y="816420"/>
                  <a:pt x="1298836" y="832504"/>
                </a:cubicBezTo>
                <a:cubicBezTo>
                  <a:pt x="1282752" y="848587"/>
                  <a:pt x="1260939" y="857623"/>
                  <a:pt x="1238193" y="857623"/>
                </a:cubicBezTo>
                <a:lnTo>
                  <a:pt x="85762" y="857623"/>
                </a:lnTo>
                <a:cubicBezTo>
                  <a:pt x="63016" y="857623"/>
                  <a:pt x="41203" y="848587"/>
                  <a:pt x="25119" y="832504"/>
                </a:cubicBezTo>
                <a:cubicBezTo>
                  <a:pt x="9036" y="816420"/>
                  <a:pt x="0" y="794607"/>
                  <a:pt x="0" y="771861"/>
                </a:cubicBezTo>
                <a:lnTo>
                  <a:pt x="0" y="85762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9365" tIns="286585" rIns="72180" bIns="72179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100" kern="1200" dirty="0" smtClean="0"/>
              <a:t>输出：藏书体系与服务</a:t>
            </a:r>
            <a:endParaRPr lang="zh-CN" altLang="en-US" sz="1100" kern="1200" dirty="0"/>
          </a:p>
        </p:txBody>
      </p:sp>
      <p:sp>
        <p:nvSpPr>
          <p:cNvPr id="7" name="任意多边形 6"/>
          <p:cNvSpPr/>
          <p:nvPr/>
        </p:nvSpPr>
        <p:spPr>
          <a:xfrm>
            <a:off x="286009" y="2882030"/>
            <a:ext cx="1323955" cy="857623"/>
          </a:xfrm>
          <a:custGeom>
            <a:avLst/>
            <a:gdLst>
              <a:gd name="connsiteX0" fmla="*/ 0 w 1323955"/>
              <a:gd name="connsiteY0" fmla="*/ 85762 h 857623"/>
              <a:gd name="connsiteX1" fmla="*/ 25119 w 1323955"/>
              <a:gd name="connsiteY1" fmla="*/ 25119 h 857623"/>
              <a:gd name="connsiteX2" fmla="*/ 85762 w 1323955"/>
              <a:gd name="connsiteY2" fmla="*/ 0 h 857623"/>
              <a:gd name="connsiteX3" fmla="*/ 1238193 w 1323955"/>
              <a:gd name="connsiteY3" fmla="*/ 0 h 857623"/>
              <a:gd name="connsiteX4" fmla="*/ 1298836 w 1323955"/>
              <a:gd name="connsiteY4" fmla="*/ 25119 h 857623"/>
              <a:gd name="connsiteX5" fmla="*/ 1323955 w 1323955"/>
              <a:gd name="connsiteY5" fmla="*/ 85762 h 857623"/>
              <a:gd name="connsiteX6" fmla="*/ 1323955 w 1323955"/>
              <a:gd name="connsiteY6" fmla="*/ 771861 h 857623"/>
              <a:gd name="connsiteX7" fmla="*/ 1298836 w 1323955"/>
              <a:gd name="connsiteY7" fmla="*/ 832504 h 857623"/>
              <a:gd name="connsiteX8" fmla="*/ 1238193 w 1323955"/>
              <a:gd name="connsiteY8" fmla="*/ 857623 h 857623"/>
              <a:gd name="connsiteX9" fmla="*/ 85762 w 1323955"/>
              <a:gd name="connsiteY9" fmla="*/ 857623 h 857623"/>
              <a:gd name="connsiteX10" fmla="*/ 25119 w 1323955"/>
              <a:gd name="connsiteY10" fmla="*/ 832504 h 857623"/>
              <a:gd name="connsiteX11" fmla="*/ 0 w 1323955"/>
              <a:gd name="connsiteY11" fmla="*/ 771861 h 857623"/>
              <a:gd name="connsiteX12" fmla="*/ 0 w 1323955"/>
              <a:gd name="connsiteY12" fmla="*/ 85762 h 85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23955" h="857623">
                <a:moveTo>
                  <a:pt x="0" y="85762"/>
                </a:moveTo>
                <a:cubicBezTo>
                  <a:pt x="0" y="63016"/>
                  <a:pt x="9036" y="41203"/>
                  <a:pt x="25119" y="25119"/>
                </a:cubicBezTo>
                <a:cubicBezTo>
                  <a:pt x="41203" y="9036"/>
                  <a:pt x="63016" y="0"/>
                  <a:pt x="85762" y="0"/>
                </a:cubicBezTo>
                <a:lnTo>
                  <a:pt x="1238193" y="0"/>
                </a:lnTo>
                <a:cubicBezTo>
                  <a:pt x="1260939" y="0"/>
                  <a:pt x="1282752" y="9036"/>
                  <a:pt x="1298836" y="25119"/>
                </a:cubicBezTo>
                <a:cubicBezTo>
                  <a:pt x="1314919" y="41203"/>
                  <a:pt x="1323955" y="63016"/>
                  <a:pt x="1323955" y="85762"/>
                </a:cubicBezTo>
                <a:lnTo>
                  <a:pt x="1323955" y="771861"/>
                </a:lnTo>
                <a:cubicBezTo>
                  <a:pt x="1323955" y="794607"/>
                  <a:pt x="1314919" y="816420"/>
                  <a:pt x="1298836" y="832504"/>
                </a:cubicBezTo>
                <a:cubicBezTo>
                  <a:pt x="1282752" y="848587"/>
                  <a:pt x="1260939" y="857623"/>
                  <a:pt x="1238193" y="857623"/>
                </a:cubicBezTo>
                <a:lnTo>
                  <a:pt x="85762" y="857623"/>
                </a:lnTo>
                <a:cubicBezTo>
                  <a:pt x="63016" y="857623"/>
                  <a:pt x="41203" y="848587"/>
                  <a:pt x="25119" y="832504"/>
                </a:cubicBezTo>
                <a:cubicBezTo>
                  <a:pt x="9036" y="816420"/>
                  <a:pt x="0" y="794607"/>
                  <a:pt x="0" y="771861"/>
                </a:cubicBezTo>
                <a:lnTo>
                  <a:pt x="0" y="85762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179" tIns="286585" rIns="469366" bIns="72179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100" kern="1200" dirty="0" smtClean="0"/>
              <a:t>反馈：评估与改进</a:t>
            </a:r>
            <a:endParaRPr lang="zh-CN" altLang="en-US" sz="1100" kern="1200" dirty="0"/>
          </a:p>
        </p:txBody>
      </p:sp>
      <p:sp>
        <p:nvSpPr>
          <p:cNvPr id="8" name="任意多边形 7"/>
          <p:cNvSpPr/>
          <p:nvPr/>
        </p:nvSpPr>
        <p:spPr>
          <a:xfrm>
            <a:off x="2446147" y="1059582"/>
            <a:ext cx="1323955" cy="857623"/>
          </a:xfrm>
          <a:custGeom>
            <a:avLst/>
            <a:gdLst>
              <a:gd name="connsiteX0" fmla="*/ 0 w 1323955"/>
              <a:gd name="connsiteY0" fmla="*/ 85762 h 857623"/>
              <a:gd name="connsiteX1" fmla="*/ 25119 w 1323955"/>
              <a:gd name="connsiteY1" fmla="*/ 25119 h 857623"/>
              <a:gd name="connsiteX2" fmla="*/ 85762 w 1323955"/>
              <a:gd name="connsiteY2" fmla="*/ 0 h 857623"/>
              <a:gd name="connsiteX3" fmla="*/ 1238193 w 1323955"/>
              <a:gd name="connsiteY3" fmla="*/ 0 h 857623"/>
              <a:gd name="connsiteX4" fmla="*/ 1298836 w 1323955"/>
              <a:gd name="connsiteY4" fmla="*/ 25119 h 857623"/>
              <a:gd name="connsiteX5" fmla="*/ 1323955 w 1323955"/>
              <a:gd name="connsiteY5" fmla="*/ 85762 h 857623"/>
              <a:gd name="connsiteX6" fmla="*/ 1323955 w 1323955"/>
              <a:gd name="connsiteY6" fmla="*/ 771861 h 857623"/>
              <a:gd name="connsiteX7" fmla="*/ 1298836 w 1323955"/>
              <a:gd name="connsiteY7" fmla="*/ 832504 h 857623"/>
              <a:gd name="connsiteX8" fmla="*/ 1238193 w 1323955"/>
              <a:gd name="connsiteY8" fmla="*/ 857623 h 857623"/>
              <a:gd name="connsiteX9" fmla="*/ 85762 w 1323955"/>
              <a:gd name="connsiteY9" fmla="*/ 857623 h 857623"/>
              <a:gd name="connsiteX10" fmla="*/ 25119 w 1323955"/>
              <a:gd name="connsiteY10" fmla="*/ 832504 h 857623"/>
              <a:gd name="connsiteX11" fmla="*/ 0 w 1323955"/>
              <a:gd name="connsiteY11" fmla="*/ 771861 h 857623"/>
              <a:gd name="connsiteX12" fmla="*/ 0 w 1323955"/>
              <a:gd name="connsiteY12" fmla="*/ 85762 h 85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23955" h="857623">
                <a:moveTo>
                  <a:pt x="0" y="85762"/>
                </a:moveTo>
                <a:cubicBezTo>
                  <a:pt x="0" y="63016"/>
                  <a:pt x="9036" y="41203"/>
                  <a:pt x="25119" y="25119"/>
                </a:cubicBezTo>
                <a:cubicBezTo>
                  <a:pt x="41203" y="9036"/>
                  <a:pt x="63016" y="0"/>
                  <a:pt x="85762" y="0"/>
                </a:cubicBezTo>
                <a:lnTo>
                  <a:pt x="1238193" y="0"/>
                </a:lnTo>
                <a:cubicBezTo>
                  <a:pt x="1260939" y="0"/>
                  <a:pt x="1282752" y="9036"/>
                  <a:pt x="1298836" y="25119"/>
                </a:cubicBezTo>
                <a:cubicBezTo>
                  <a:pt x="1314919" y="41203"/>
                  <a:pt x="1323955" y="63016"/>
                  <a:pt x="1323955" y="85762"/>
                </a:cubicBezTo>
                <a:lnTo>
                  <a:pt x="1323955" y="771861"/>
                </a:lnTo>
                <a:cubicBezTo>
                  <a:pt x="1323955" y="794607"/>
                  <a:pt x="1314919" y="816420"/>
                  <a:pt x="1298836" y="832504"/>
                </a:cubicBezTo>
                <a:cubicBezTo>
                  <a:pt x="1282752" y="848587"/>
                  <a:pt x="1260939" y="857623"/>
                  <a:pt x="1238193" y="857623"/>
                </a:cubicBezTo>
                <a:lnTo>
                  <a:pt x="85762" y="857623"/>
                </a:lnTo>
                <a:cubicBezTo>
                  <a:pt x="63016" y="857623"/>
                  <a:pt x="41203" y="848587"/>
                  <a:pt x="25119" y="832504"/>
                </a:cubicBezTo>
                <a:cubicBezTo>
                  <a:pt x="9036" y="816420"/>
                  <a:pt x="0" y="794607"/>
                  <a:pt x="0" y="771861"/>
                </a:cubicBezTo>
                <a:lnTo>
                  <a:pt x="0" y="85762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9365" tIns="72179" rIns="72180" bIns="286585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100" kern="1200" dirty="0" smtClean="0"/>
              <a:t>转换：加工组织</a:t>
            </a:r>
            <a:endParaRPr lang="zh-CN" altLang="en-US" sz="1100" kern="1200" dirty="0"/>
          </a:p>
        </p:txBody>
      </p:sp>
      <p:sp>
        <p:nvSpPr>
          <p:cNvPr id="9" name="任意多边形 8"/>
          <p:cNvSpPr/>
          <p:nvPr/>
        </p:nvSpPr>
        <p:spPr>
          <a:xfrm>
            <a:off x="286009" y="1059582"/>
            <a:ext cx="1323955" cy="857623"/>
          </a:xfrm>
          <a:custGeom>
            <a:avLst/>
            <a:gdLst>
              <a:gd name="connsiteX0" fmla="*/ 0 w 1323955"/>
              <a:gd name="connsiteY0" fmla="*/ 85762 h 857623"/>
              <a:gd name="connsiteX1" fmla="*/ 25119 w 1323955"/>
              <a:gd name="connsiteY1" fmla="*/ 25119 h 857623"/>
              <a:gd name="connsiteX2" fmla="*/ 85762 w 1323955"/>
              <a:gd name="connsiteY2" fmla="*/ 0 h 857623"/>
              <a:gd name="connsiteX3" fmla="*/ 1238193 w 1323955"/>
              <a:gd name="connsiteY3" fmla="*/ 0 h 857623"/>
              <a:gd name="connsiteX4" fmla="*/ 1298836 w 1323955"/>
              <a:gd name="connsiteY4" fmla="*/ 25119 h 857623"/>
              <a:gd name="connsiteX5" fmla="*/ 1323955 w 1323955"/>
              <a:gd name="connsiteY5" fmla="*/ 85762 h 857623"/>
              <a:gd name="connsiteX6" fmla="*/ 1323955 w 1323955"/>
              <a:gd name="connsiteY6" fmla="*/ 771861 h 857623"/>
              <a:gd name="connsiteX7" fmla="*/ 1298836 w 1323955"/>
              <a:gd name="connsiteY7" fmla="*/ 832504 h 857623"/>
              <a:gd name="connsiteX8" fmla="*/ 1238193 w 1323955"/>
              <a:gd name="connsiteY8" fmla="*/ 857623 h 857623"/>
              <a:gd name="connsiteX9" fmla="*/ 85762 w 1323955"/>
              <a:gd name="connsiteY9" fmla="*/ 857623 h 857623"/>
              <a:gd name="connsiteX10" fmla="*/ 25119 w 1323955"/>
              <a:gd name="connsiteY10" fmla="*/ 832504 h 857623"/>
              <a:gd name="connsiteX11" fmla="*/ 0 w 1323955"/>
              <a:gd name="connsiteY11" fmla="*/ 771861 h 857623"/>
              <a:gd name="connsiteX12" fmla="*/ 0 w 1323955"/>
              <a:gd name="connsiteY12" fmla="*/ 85762 h 85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23955" h="857623">
                <a:moveTo>
                  <a:pt x="0" y="85762"/>
                </a:moveTo>
                <a:cubicBezTo>
                  <a:pt x="0" y="63016"/>
                  <a:pt x="9036" y="41203"/>
                  <a:pt x="25119" y="25119"/>
                </a:cubicBezTo>
                <a:cubicBezTo>
                  <a:pt x="41203" y="9036"/>
                  <a:pt x="63016" y="0"/>
                  <a:pt x="85762" y="0"/>
                </a:cubicBezTo>
                <a:lnTo>
                  <a:pt x="1238193" y="0"/>
                </a:lnTo>
                <a:cubicBezTo>
                  <a:pt x="1260939" y="0"/>
                  <a:pt x="1282752" y="9036"/>
                  <a:pt x="1298836" y="25119"/>
                </a:cubicBezTo>
                <a:cubicBezTo>
                  <a:pt x="1314919" y="41203"/>
                  <a:pt x="1323955" y="63016"/>
                  <a:pt x="1323955" y="85762"/>
                </a:cubicBezTo>
                <a:lnTo>
                  <a:pt x="1323955" y="771861"/>
                </a:lnTo>
                <a:cubicBezTo>
                  <a:pt x="1323955" y="794607"/>
                  <a:pt x="1314919" y="816420"/>
                  <a:pt x="1298836" y="832504"/>
                </a:cubicBezTo>
                <a:cubicBezTo>
                  <a:pt x="1282752" y="848587"/>
                  <a:pt x="1260939" y="857623"/>
                  <a:pt x="1238193" y="857623"/>
                </a:cubicBezTo>
                <a:lnTo>
                  <a:pt x="85762" y="857623"/>
                </a:lnTo>
                <a:cubicBezTo>
                  <a:pt x="63016" y="857623"/>
                  <a:pt x="41203" y="848587"/>
                  <a:pt x="25119" y="832504"/>
                </a:cubicBezTo>
                <a:cubicBezTo>
                  <a:pt x="9036" y="816420"/>
                  <a:pt x="0" y="794607"/>
                  <a:pt x="0" y="771861"/>
                </a:cubicBezTo>
                <a:lnTo>
                  <a:pt x="0" y="85762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179" tIns="72179" rIns="469366" bIns="286585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100" kern="1200" dirty="0" smtClean="0"/>
              <a:t>输入：采访购买</a:t>
            </a:r>
            <a:endParaRPr lang="zh-CN" altLang="en-US" sz="1100" kern="1200" dirty="0"/>
          </a:p>
        </p:txBody>
      </p:sp>
      <p:sp>
        <p:nvSpPr>
          <p:cNvPr id="10" name="任意多边形 9"/>
          <p:cNvSpPr/>
          <p:nvPr/>
        </p:nvSpPr>
        <p:spPr>
          <a:xfrm>
            <a:off x="840784" y="1212346"/>
            <a:ext cx="1160471" cy="1160471"/>
          </a:xfrm>
          <a:custGeom>
            <a:avLst/>
            <a:gdLst>
              <a:gd name="connsiteX0" fmla="*/ 0 w 1160471"/>
              <a:gd name="connsiteY0" fmla="*/ 1160471 h 1160471"/>
              <a:gd name="connsiteX1" fmla="*/ 339895 w 1160471"/>
              <a:gd name="connsiteY1" fmla="*/ 339894 h 1160471"/>
              <a:gd name="connsiteX2" fmla="*/ 1160473 w 1160471"/>
              <a:gd name="connsiteY2" fmla="*/ 1 h 1160471"/>
              <a:gd name="connsiteX3" fmla="*/ 1160471 w 1160471"/>
              <a:gd name="connsiteY3" fmla="*/ 1160471 h 1160471"/>
              <a:gd name="connsiteX4" fmla="*/ 0 w 1160471"/>
              <a:gd name="connsiteY4" fmla="*/ 1160471 h 116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71" h="1160471">
                <a:moveTo>
                  <a:pt x="0" y="1160471"/>
                </a:moveTo>
                <a:cubicBezTo>
                  <a:pt x="0" y="852695"/>
                  <a:pt x="122264" y="557525"/>
                  <a:pt x="339895" y="339894"/>
                </a:cubicBezTo>
                <a:cubicBezTo>
                  <a:pt x="557526" y="122264"/>
                  <a:pt x="852697" y="1"/>
                  <a:pt x="1160473" y="1"/>
                </a:cubicBezTo>
                <a:cubicBezTo>
                  <a:pt x="1160472" y="386824"/>
                  <a:pt x="1160472" y="773648"/>
                  <a:pt x="1160471" y="1160471"/>
                </a:cubicBezTo>
                <a:lnTo>
                  <a:pt x="0" y="116047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2135" tIns="482133" rIns="142240" bIns="14224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/>
              <a:t>输入</a:t>
            </a:r>
            <a:endParaRPr lang="zh-CN" altLang="en-US" sz="2000" kern="1200" dirty="0"/>
          </a:p>
        </p:txBody>
      </p:sp>
      <p:sp>
        <p:nvSpPr>
          <p:cNvPr id="11" name="任意多边形 10"/>
          <p:cNvSpPr/>
          <p:nvPr/>
        </p:nvSpPr>
        <p:spPr>
          <a:xfrm>
            <a:off x="2054856" y="1212346"/>
            <a:ext cx="1160471" cy="1160471"/>
          </a:xfrm>
          <a:custGeom>
            <a:avLst/>
            <a:gdLst>
              <a:gd name="connsiteX0" fmla="*/ 0 w 1160471"/>
              <a:gd name="connsiteY0" fmla="*/ 1160471 h 1160471"/>
              <a:gd name="connsiteX1" fmla="*/ 339895 w 1160471"/>
              <a:gd name="connsiteY1" fmla="*/ 339894 h 1160471"/>
              <a:gd name="connsiteX2" fmla="*/ 1160473 w 1160471"/>
              <a:gd name="connsiteY2" fmla="*/ 1 h 1160471"/>
              <a:gd name="connsiteX3" fmla="*/ 1160471 w 1160471"/>
              <a:gd name="connsiteY3" fmla="*/ 1160471 h 1160471"/>
              <a:gd name="connsiteX4" fmla="*/ 0 w 1160471"/>
              <a:gd name="connsiteY4" fmla="*/ 1160471 h 116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71" h="1160471">
                <a:moveTo>
                  <a:pt x="0" y="0"/>
                </a:moveTo>
                <a:cubicBezTo>
                  <a:pt x="307776" y="0"/>
                  <a:pt x="602946" y="122264"/>
                  <a:pt x="820577" y="339895"/>
                </a:cubicBezTo>
                <a:cubicBezTo>
                  <a:pt x="1038207" y="557526"/>
                  <a:pt x="1160470" y="852697"/>
                  <a:pt x="1160470" y="1160473"/>
                </a:cubicBezTo>
                <a:cubicBezTo>
                  <a:pt x="773647" y="1160472"/>
                  <a:pt x="386823" y="1160472"/>
                  <a:pt x="0" y="1160471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2240" tIns="482135" rIns="482133" bIns="14224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/>
              <a:t>转换</a:t>
            </a:r>
            <a:endParaRPr lang="zh-CN" altLang="en-US" sz="2000" kern="1200" dirty="0"/>
          </a:p>
        </p:txBody>
      </p:sp>
      <p:sp>
        <p:nvSpPr>
          <p:cNvPr id="12" name="任意多边形 11"/>
          <p:cNvSpPr/>
          <p:nvPr/>
        </p:nvSpPr>
        <p:spPr>
          <a:xfrm rot="21600000">
            <a:off x="2054856" y="2426417"/>
            <a:ext cx="1160471" cy="1160472"/>
          </a:xfrm>
          <a:custGeom>
            <a:avLst/>
            <a:gdLst>
              <a:gd name="connsiteX0" fmla="*/ 0 w 1160471"/>
              <a:gd name="connsiteY0" fmla="*/ 1160471 h 1160471"/>
              <a:gd name="connsiteX1" fmla="*/ 339895 w 1160471"/>
              <a:gd name="connsiteY1" fmla="*/ 339894 h 1160471"/>
              <a:gd name="connsiteX2" fmla="*/ 1160473 w 1160471"/>
              <a:gd name="connsiteY2" fmla="*/ 1 h 1160471"/>
              <a:gd name="connsiteX3" fmla="*/ 1160471 w 1160471"/>
              <a:gd name="connsiteY3" fmla="*/ 1160471 h 1160471"/>
              <a:gd name="connsiteX4" fmla="*/ 0 w 1160471"/>
              <a:gd name="connsiteY4" fmla="*/ 1160471 h 116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71" h="1160471">
                <a:moveTo>
                  <a:pt x="1160471" y="0"/>
                </a:moveTo>
                <a:cubicBezTo>
                  <a:pt x="1160471" y="307776"/>
                  <a:pt x="1038207" y="602946"/>
                  <a:pt x="820576" y="820577"/>
                </a:cubicBezTo>
                <a:cubicBezTo>
                  <a:pt x="602945" y="1038207"/>
                  <a:pt x="307774" y="1160470"/>
                  <a:pt x="-1" y="1160470"/>
                </a:cubicBezTo>
                <a:cubicBezTo>
                  <a:pt x="0" y="773647"/>
                  <a:pt x="0" y="386823"/>
                  <a:pt x="0" y="0"/>
                </a:cubicBezTo>
                <a:lnTo>
                  <a:pt x="1160471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2240" tIns="142241" rIns="482135" bIns="48213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/>
              <a:t>输出</a:t>
            </a:r>
            <a:endParaRPr lang="zh-CN" altLang="en-US" sz="2000" kern="1200" dirty="0"/>
          </a:p>
        </p:txBody>
      </p:sp>
      <p:sp>
        <p:nvSpPr>
          <p:cNvPr id="13" name="任意多边形 12"/>
          <p:cNvSpPr/>
          <p:nvPr/>
        </p:nvSpPr>
        <p:spPr>
          <a:xfrm rot="21600000">
            <a:off x="840784" y="2426418"/>
            <a:ext cx="1160471" cy="1160471"/>
          </a:xfrm>
          <a:custGeom>
            <a:avLst/>
            <a:gdLst>
              <a:gd name="connsiteX0" fmla="*/ 0 w 1160471"/>
              <a:gd name="connsiteY0" fmla="*/ 1160471 h 1160471"/>
              <a:gd name="connsiteX1" fmla="*/ 339895 w 1160471"/>
              <a:gd name="connsiteY1" fmla="*/ 339894 h 1160471"/>
              <a:gd name="connsiteX2" fmla="*/ 1160473 w 1160471"/>
              <a:gd name="connsiteY2" fmla="*/ 1 h 1160471"/>
              <a:gd name="connsiteX3" fmla="*/ 1160471 w 1160471"/>
              <a:gd name="connsiteY3" fmla="*/ 1160471 h 1160471"/>
              <a:gd name="connsiteX4" fmla="*/ 0 w 1160471"/>
              <a:gd name="connsiteY4" fmla="*/ 1160471 h 116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71" h="1160471">
                <a:moveTo>
                  <a:pt x="1160471" y="1160471"/>
                </a:moveTo>
                <a:cubicBezTo>
                  <a:pt x="852695" y="1160471"/>
                  <a:pt x="557525" y="1038207"/>
                  <a:pt x="339894" y="820576"/>
                </a:cubicBezTo>
                <a:cubicBezTo>
                  <a:pt x="122264" y="602945"/>
                  <a:pt x="1" y="307774"/>
                  <a:pt x="1" y="-2"/>
                </a:cubicBezTo>
                <a:cubicBezTo>
                  <a:pt x="386824" y="-1"/>
                  <a:pt x="773648" y="-1"/>
                  <a:pt x="1160471" y="0"/>
                </a:cubicBezTo>
                <a:lnTo>
                  <a:pt x="1160471" y="116047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2133" tIns="142240" rIns="142240" bIns="48213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/>
              <a:t>反馈</a:t>
            </a:r>
            <a:endParaRPr lang="zh-CN" altLang="en-US" sz="2000" kern="1200" dirty="0"/>
          </a:p>
        </p:txBody>
      </p:sp>
      <p:sp>
        <p:nvSpPr>
          <p:cNvPr id="14" name="环形箭头 13"/>
          <p:cNvSpPr/>
          <p:nvPr/>
        </p:nvSpPr>
        <p:spPr>
          <a:xfrm>
            <a:off x="1827720" y="2158411"/>
            <a:ext cx="400670" cy="348409"/>
          </a:xfrm>
          <a:prstGeom prst="circular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环形箭头 14"/>
          <p:cNvSpPr/>
          <p:nvPr/>
        </p:nvSpPr>
        <p:spPr>
          <a:xfrm rot="10800000">
            <a:off x="1827720" y="2292415"/>
            <a:ext cx="400670" cy="348409"/>
          </a:xfrm>
          <a:prstGeom prst="circular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图书馆运行系统的重构或整合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131590"/>
            <a:ext cx="8496944" cy="247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dirty="0" smtClean="0"/>
              <a:t>如何完善图书馆系统？方法有两种：</a:t>
            </a:r>
            <a:endParaRPr lang="en-US" altLang="zh-CN" dirty="0" smtClean="0"/>
          </a:p>
          <a:p>
            <a:pPr lvl="1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/>
              <a:t>重构：</a:t>
            </a:r>
            <a:endParaRPr lang="en-US" altLang="zh-CN" dirty="0" smtClean="0"/>
          </a:p>
          <a:p>
            <a:pPr lvl="1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dirty="0" smtClean="0"/>
              <a:t>整合：</a:t>
            </a:r>
            <a:endParaRPr lang="en-US" altLang="zh-CN" dirty="0" smtClean="0"/>
          </a:p>
          <a:p>
            <a:pPr lvl="1">
              <a:lnSpc>
                <a:spcPts val="2400"/>
              </a:lnSpc>
              <a:spcAft>
                <a:spcPts val="600"/>
              </a:spcAft>
            </a:pPr>
            <a:r>
              <a:rPr lang="zh-CN" altLang="zh-CN" dirty="0" smtClean="0"/>
              <a:t>信息产品的开放性为图书馆在“输出”端的运作提供了空间，多个信息产品与读者数据的整合可以形成一个全新的“大数据”，以此为基础形成一个全新的系统运行流程，即输入：图书馆印本文献目录数据</a:t>
            </a:r>
            <a:r>
              <a:rPr lang="en-US" altLang="zh-CN" dirty="0" smtClean="0"/>
              <a:t>+</a:t>
            </a:r>
            <a:r>
              <a:rPr lang="zh-CN" altLang="zh-CN" dirty="0" smtClean="0"/>
              <a:t>数据库产品</a:t>
            </a:r>
            <a:r>
              <a:rPr lang="en-US" altLang="zh-CN" dirty="0" smtClean="0"/>
              <a:t>+</a:t>
            </a:r>
            <a:r>
              <a:rPr lang="zh-CN" altLang="zh-CN" dirty="0" smtClean="0"/>
              <a:t>互联网数据</a:t>
            </a:r>
            <a:r>
              <a:rPr lang="en-US" altLang="zh-CN" dirty="0" smtClean="0"/>
              <a:t>+</a:t>
            </a:r>
            <a:r>
              <a:rPr lang="zh-CN" altLang="zh-CN" dirty="0" smtClean="0"/>
              <a:t>读者（行为）数据→转换：数据的定向加工→输出：个性化的研究报告或信息产品（服务）→反馈：用户评价与调整升级。</a:t>
            </a:r>
            <a:endParaRPr lang="zh-CN" altLang="en-US" dirty="0" smtClean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图书馆运行系统的整合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86009" y="1419622"/>
            <a:ext cx="3484093" cy="2680071"/>
            <a:chOff x="286009" y="1419622"/>
            <a:chExt cx="3484093" cy="2680071"/>
          </a:xfrm>
        </p:grpSpPr>
        <p:sp>
          <p:nvSpPr>
            <p:cNvPr id="6" name="任意多边形 5"/>
            <p:cNvSpPr/>
            <p:nvPr/>
          </p:nvSpPr>
          <p:spPr>
            <a:xfrm>
              <a:off x="2446147" y="3242070"/>
              <a:ext cx="1323955" cy="857623"/>
            </a:xfrm>
            <a:custGeom>
              <a:avLst/>
              <a:gdLst>
                <a:gd name="connsiteX0" fmla="*/ 0 w 1323955"/>
                <a:gd name="connsiteY0" fmla="*/ 85762 h 857623"/>
                <a:gd name="connsiteX1" fmla="*/ 25119 w 1323955"/>
                <a:gd name="connsiteY1" fmla="*/ 25119 h 857623"/>
                <a:gd name="connsiteX2" fmla="*/ 85762 w 1323955"/>
                <a:gd name="connsiteY2" fmla="*/ 0 h 857623"/>
                <a:gd name="connsiteX3" fmla="*/ 1238193 w 1323955"/>
                <a:gd name="connsiteY3" fmla="*/ 0 h 857623"/>
                <a:gd name="connsiteX4" fmla="*/ 1298836 w 1323955"/>
                <a:gd name="connsiteY4" fmla="*/ 25119 h 857623"/>
                <a:gd name="connsiteX5" fmla="*/ 1323955 w 1323955"/>
                <a:gd name="connsiteY5" fmla="*/ 85762 h 857623"/>
                <a:gd name="connsiteX6" fmla="*/ 1323955 w 1323955"/>
                <a:gd name="connsiteY6" fmla="*/ 771861 h 857623"/>
                <a:gd name="connsiteX7" fmla="*/ 1298836 w 1323955"/>
                <a:gd name="connsiteY7" fmla="*/ 832504 h 857623"/>
                <a:gd name="connsiteX8" fmla="*/ 1238193 w 1323955"/>
                <a:gd name="connsiteY8" fmla="*/ 857623 h 857623"/>
                <a:gd name="connsiteX9" fmla="*/ 85762 w 1323955"/>
                <a:gd name="connsiteY9" fmla="*/ 857623 h 857623"/>
                <a:gd name="connsiteX10" fmla="*/ 25119 w 1323955"/>
                <a:gd name="connsiteY10" fmla="*/ 832504 h 857623"/>
                <a:gd name="connsiteX11" fmla="*/ 0 w 1323955"/>
                <a:gd name="connsiteY11" fmla="*/ 771861 h 857623"/>
                <a:gd name="connsiteX12" fmla="*/ 0 w 1323955"/>
                <a:gd name="connsiteY12" fmla="*/ 85762 h 85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955" h="857623">
                  <a:moveTo>
                    <a:pt x="0" y="85762"/>
                  </a:moveTo>
                  <a:cubicBezTo>
                    <a:pt x="0" y="63016"/>
                    <a:pt x="9036" y="41203"/>
                    <a:pt x="25119" y="25119"/>
                  </a:cubicBezTo>
                  <a:cubicBezTo>
                    <a:pt x="41203" y="9036"/>
                    <a:pt x="63016" y="0"/>
                    <a:pt x="85762" y="0"/>
                  </a:cubicBezTo>
                  <a:lnTo>
                    <a:pt x="1238193" y="0"/>
                  </a:lnTo>
                  <a:cubicBezTo>
                    <a:pt x="1260939" y="0"/>
                    <a:pt x="1282752" y="9036"/>
                    <a:pt x="1298836" y="25119"/>
                  </a:cubicBezTo>
                  <a:cubicBezTo>
                    <a:pt x="1314919" y="41203"/>
                    <a:pt x="1323955" y="63016"/>
                    <a:pt x="1323955" y="85762"/>
                  </a:cubicBezTo>
                  <a:lnTo>
                    <a:pt x="1323955" y="771861"/>
                  </a:lnTo>
                  <a:cubicBezTo>
                    <a:pt x="1323955" y="794607"/>
                    <a:pt x="1314919" y="816420"/>
                    <a:pt x="1298836" y="832504"/>
                  </a:cubicBezTo>
                  <a:cubicBezTo>
                    <a:pt x="1282752" y="848587"/>
                    <a:pt x="1260939" y="857623"/>
                    <a:pt x="1238193" y="857623"/>
                  </a:cubicBezTo>
                  <a:lnTo>
                    <a:pt x="85762" y="857623"/>
                  </a:lnTo>
                  <a:cubicBezTo>
                    <a:pt x="63016" y="857623"/>
                    <a:pt x="41203" y="848587"/>
                    <a:pt x="25119" y="832504"/>
                  </a:cubicBezTo>
                  <a:cubicBezTo>
                    <a:pt x="9036" y="816420"/>
                    <a:pt x="0" y="794607"/>
                    <a:pt x="0" y="771861"/>
                  </a:cubicBezTo>
                  <a:lnTo>
                    <a:pt x="0" y="8576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9365" tIns="286585" rIns="72180" bIns="72179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100" kern="1200" dirty="0" smtClean="0"/>
                <a:t>输出：藏书体系与服务</a:t>
              </a:r>
              <a:endParaRPr lang="zh-CN" altLang="en-US" sz="11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86009" y="3242070"/>
              <a:ext cx="1323955" cy="857623"/>
            </a:xfrm>
            <a:custGeom>
              <a:avLst/>
              <a:gdLst>
                <a:gd name="connsiteX0" fmla="*/ 0 w 1323955"/>
                <a:gd name="connsiteY0" fmla="*/ 85762 h 857623"/>
                <a:gd name="connsiteX1" fmla="*/ 25119 w 1323955"/>
                <a:gd name="connsiteY1" fmla="*/ 25119 h 857623"/>
                <a:gd name="connsiteX2" fmla="*/ 85762 w 1323955"/>
                <a:gd name="connsiteY2" fmla="*/ 0 h 857623"/>
                <a:gd name="connsiteX3" fmla="*/ 1238193 w 1323955"/>
                <a:gd name="connsiteY3" fmla="*/ 0 h 857623"/>
                <a:gd name="connsiteX4" fmla="*/ 1298836 w 1323955"/>
                <a:gd name="connsiteY4" fmla="*/ 25119 h 857623"/>
                <a:gd name="connsiteX5" fmla="*/ 1323955 w 1323955"/>
                <a:gd name="connsiteY5" fmla="*/ 85762 h 857623"/>
                <a:gd name="connsiteX6" fmla="*/ 1323955 w 1323955"/>
                <a:gd name="connsiteY6" fmla="*/ 771861 h 857623"/>
                <a:gd name="connsiteX7" fmla="*/ 1298836 w 1323955"/>
                <a:gd name="connsiteY7" fmla="*/ 832504 h 857623"/>
                <a:gd name="connsiteX8" fmla="*/ 1238193 w 1323955"/>
                <a:gd name="connsiteY8" fmla="*/ 857623 h 857623"/>
                <a:gd name="connsiteX9" fmla="*/ 85762 w 1323955"/>
                <a:gd name="connsiteY9" fmla="*/ 857623 h 857623"/>
                <a:gd name="connsiteX10" fmla="*/ 25119 w 1323955"/>
                <a:gd name="connsiteY10" fmla="*/ 832504 h 857623"/>
                <a:gd name="connsiteX11" fmla="*/ 0 w 1323955"/>
                <a:gd name="connsiteY11" fmla="*/ 771861 h 857623"/>
                <a:gd name="connsiteX12" fmla="*/ 0 w 1323955"/>
                <a:gd name="connsiteY12" fmla="*/ 85762 h 85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955" h="857623">
                  <a:moveTo>
                    <a:pt x="0" y="85762"/>
                  </a:moveTo>
                  <a:cubicBezTo>
                    <a:pt x="0" y="63016"/>
                    <a:pt x="9036" y="41203"/>
                    <a:pt x="25119" y="25119"/>
                  </a:cubicBezTo>
                  <a:cubicBezTo>
                    <a:pt x="41203" y="9036"/>
                    <a:pt x="63016" y="0"/>
                    <a:pt x="85762" y="0"/>
                  </a:cubicBezTo>
                  <a:lnTo>
                    <a:pt x="1238193" y="0"/>
                  </a:lnTo>
                  <a:cubicBezTo>
                    <a:pt x="1260939" y="0"/>
                    <a:pt x="1282752" y="9036"/>
                    <a:pt x="1298836" y="25119"/>
                  </a:cubicBezTo>
                  <a:cubicBezTo>
                    <a:pt x="1314919" y="41203"/>
                    <a:pt x="1323955" y="63016"/>
                    <a:pt x="1323955" y="85762"/>
                  </a:cubicBezTo>
                  <a:lnTo>
                    <a:pt x="1323955" y="771861"/>
                  </a:lnTo>
                  <a:cubicBezTo>
                    <a:pt x="1323955" y="794607"/>
                    <a:pt x="1314919" y="816420"/>
                    <a:pt x="1298836" y="832504"/>
                  </a:cubicBezTo>
                  <a:cubicBezTo>
                    <a:pt x="1282752" y="848587"/>
                    <a:pt x="1260939" y="857623"/>
                    <a:pt x="1238193" y="857623"/>
                  </a:cubicBezTo>
                  <a:lnTo>
                    <a:pt x="85762" y="857623"/>
                  </a:lnTo>
                  <a:cubicBezTo>
                    <a:pt x="63016" y="857623"/>
                    <a:pt x="41203" y="848587"/>
                    <a:pt x="25119" y="832504"/>
                  </a:cubicBezTo>
                  <a:cubicBezTo>
                    <a:pt x="9036" y="816420"/>
                    <a:pt x="0" y="794607"/>
                    <a:pt x="0" y="771861"/>
                  </a:cubicBezTo>
                  <a:lnTo>
                    <a:pt x="0" y="8576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179" tIns="286585" rIns="469366" bIns="72179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100" kern="1200" dirty="0" smtClean="0"/>
                <a:t>反馈：评估与改进</a:t>
              </a:r>
              <a:endParaRPr lang="zh-CN" altLang="en-US" sz="1100" kern="1200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46147" y="1419622"/>
              <a:ext cx="1323955" cy="857623"/>
            </a:xfrm>
            <a:custGeom>
              <a:avLst/>
              <a:gdLst>
                <a:gd name="connsiteX0" fmla="*/ 0 w 1323955"/>
                <a:gd name="connsiteY0" fmla="*/ 85762 h 857623"/>
                <a:gd name="connsiteX1" fmla="*/ 25119 w 1323955"/>
                <a:gd name="connsiteY1" fmla="*/ 25119 h 857623"/>
                <a:gd name="connsiteX2" fmla="*/ 85762 w 1323955"/>
                <a:gd name="connsiteY2" fmla="*/ 0 h 857623"/>
                <a:gd name="connsiteX3" fmla="*/ 1238193 w 1323955"/>
                <a:gd name="connsiteY3" fmla="*/ 0 h 857623"/>
                <a:gd name="connsiteX4" fmla="*/ 1298836 w 1323955"/>
                <a:gd name="connsiteY4" fmla="*/ 25119 h 857623"/>
                <a:gd name="connsiteX5" fmla="*/ 1323955 w 1323955"/>
                <a:gd name="connsiteY5" fmla="*/ 85762 h 857623"/>
                <a:gd name="connsiteX6" fmla="*/ 1323955 w 1323955"/>
                <a:gd name="connsiteY6" fmla="*/ 771861 h 857623"/>
                <a:gd name="connsiteX7" fmla="*/ 1298836 w 1323955"/>
                <a:gd name="connsiteY7" fmla="*/ 832504 h 857623"/>
                <a:gd name="connsiteX8" fmla="*/ 1238193 w 1323955"/>
                <a:gd name="connsiteY8" fmla="*/ 857623 h 857623"/>
                <a:gd name="connsiteX9" fmla="*/ 85762 w 1323955"/>
                <a:gd name="connsiteY9" fmla="*/ 857623 h 857623"/>
                <a:gd name="connsiteX10" fmla="*/ 25119 w 1323955"/>
                <a:gd name="connsiteY10" fmla="*/ 832504 h 857623"/>
                <a:gd name="connsiteX11" fmla="*/ 0 w 1323955"/>
                <a:gd name="connsiteY11" fmla="*/ 771861 h 857623"/>
                <a:gd name="connsiteX12" fmla="*/ 0 w 1323955"/>
                <a:gd name="connsiteY12" fmla="*/ 85762 h 85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955" h="857623">
                  <a:moveTo>
                    <a:pt x="0" y="85762"/>
                  </a:moveTo>
                  <a:cubicBezTo>
                    <a:pt x="0" y="63016"/>
                    <a:pt x="9036" y="41203"/>
                    <a:pt x="25119" y="25119"/>
                  </a:cubicBezTo>
                  <a:cubicBezTo>
                    <a:pt x="41203" y="9036"/>
                    <a:pt x="63016" y="0"/>
                    <a:pt x="85762" y="0"/>
                  </a:cubicBezTo>
                  <a:lnTo>
                    <a:pt x="1238193" y="0"/>
                  </a:lnTo>
                  <a:cubicBezTo>
                    <a:pt x="1260939" y="0"/>
                    <a:pt x="1282752" y="9036"/>
                    <a:pt x="1298836" y="25119"/>
                  </a:cubicBezTo>
                  <a:cubicBezTo>
                    <a:pt x="1314919" y="41203"/>
                    <a:pt x="1323955" y="63016"/>
                    <a:pt x="1323955" y="85762"/>
                  </a:cubicBezTo>
                  <a:lnTo>
                    <a:pt x="1323955" y="771861"/>
                  </a:lnTo>
                  <a:cubicBezTo>
                    <a:pt x="1323955" y="794607"/>
                    <a:pt x="1314919" y="816420"/>
                    <a:pt x="1298836" y="832504"/>
                  </a:cubicBezTo>
                  <a:cubicBezTo>
                    <a:pt x="1282752" y="848587"/>
                    <a:pt x="1260939" y="857623"/>
                    <a:pt x="1238193" y="857623"/>
                  </a:cubicBezTo>
                  <a:lnTo>
                    <a:pt x="85762" y="857623"/>
                  </a:lnTo>
                  <a:cubicBezTo>
                    <a:pt x="63016" y="857623"/>
                    <a:pt x="41203" y="848587"/>
                    <a:pt x="25119" y="832504"/>
                  </a:cubicBezTo>
                  <a:cubicBezTo>
                    <a:pt x="9036" y="816420"/>
                    <a:pt x="0" y="794607"/>
                    <a:pt x="0" y="771861"/>
                  </a:cubicBezTo>
                  <a:lnTo>
                    <a:pt x="0" y="8576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9365" tIns="72179" rIns="72180" bIns="286585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100" kern="1200" dirty="0" smtClean="0"/>
                <a:t>转换：加工组织</a:t>
              </a:r>
              <a:endParaRPr lang="zh-CN" altLang="en-US" sz="11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86009" y="1419622"/>
              <a:ext cx="1323955" cy="857623"/>
            </a:xfrm>
            <a:custGeom>
              <a:avLst/>
              <a:gdLst>
                <a:gd name="connsiteX0" fmla="*/ 0 w 1323955"/>
                <a:gd name="connsiteY0" fmla="*/ 85762 h 857623"/>
                <a:gd name="connsiteX1" fmla="*/ 25119 w 1323955"/>
                <a:gd name="connsiteY1" fmla="*/ 25119 h 857623"/>
                <a:gd name="connsiteX2" fmla="*/ 85762 w 1323955"/>
                <a:gd name="connsiteY2" fmla="*/ 0 h 857623"/>
                <a:gd name="connsiteX3" fmla="*/ 1238193 w 1323955"/>
                <a:gd name="connsiteY3" fmla="*/ 0 h 857623"/>
                <a:gd name="connsiteX4" fmla="*/ 1298836 w 1323955"/>
                <a:gd name="connsiteY4" fmla="*/ 25119 h 857623"/>
                <a:gd name="connsiteX5" fmla="*/ 1323955 w 1323955"/>
                <a:gd name="connsiteY5" fmla="*/ 85762 h 857623"/>
                <a:gd name="connsiteX6" fmla="*/ 1323955 w 1323955"/>
                <a:gd name="connsiteY6" fmla="*/ 771861 h 857623"/>
                <a:gd name="connsiteX7" fmla="*/ 1298836 w 1323955"/>
                <a:gd name="connsiteY7" fmla="*/ 832504 h 857623"/>
                <a:gd name="connsiteX8" fmla="*/ 1238193 w 1323955"/>
                <a:gd name="connsiteY8" fmla="*/ 857623 h 857623"/>
                <a:gd name="connsiteX9" fmla="*/ 85762 w 1323955"/>
                <a:gd name="connsiteY9" fmla="*/ 857623 h 857623"/>
                <a:gd name="connsiteX10" fmla="*/ 25119 w 1323955"/>
                <a:gd name="connsiteY10" fmla="*/ 832504 h 857623"/>
                <a:gd name="connsiteX11" fmla="*/ 0 w 1323955"/>
                <a:gd name="connsiteY11" fmla="*/ 771861 h 857623"/>
                <a:gd name="connsiteX12" fmla="*/ 0 w 1323955"/>
                <a:gd name="connsiteY12" fmla="*/ 85762 h 85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955" h="857623">
                  <a:moveTo>
                    <a:pt x="0" y="85762"/>
                  </a:moveTo>
                  <a:cubicBezTo>
                    <a:pt x="0" y="63016"/>
                    <a:pt x="9036" y="41203"/>
                    <a:pt x="25119" y="25119"/>
                  </a:cubicBezTo>
                  <a:cubicBezTo>
                    <a:pt x="41203" y="9036"/>
                    <a:pt x="63016" y="0"/>
                    <a:pt x="85762" y="0"/>
                  </a:cubicBezTo>
                  <a:lnTo>
                    <a:pt x="1238193" y="0"/>
                  </a:lnTo>
                  <a:cubicBezTo>
                    <a:pt x="1260939" y="0"/>
                    <a:pt x="1282752" y="9036"/>
                    <a:pt x="1298836" y="25119"/>
                  </a:cubicBezTo>
                  <a:cubicBezTo>
                    <a:pt x="1314919" y="41203"/>
                    <a:pt x="1323955" y="63016"/>
                    <a:pt x="1323955" y="85762"/>
                  </a:cubicBezTo>
                  <a:lnTo>
                    <a:pt x="1323955" y="771861"/>
                  </a:lnTo>
                  <a:cubicBezTo>
                    <a:pt x="1323955" y="794607"/>
                    <a:pt x="1314919" y="816420"/>
                    <a:pt x="1298836" y="832504"/>
                  </a:cubicBezTo>
                  <a:cubicBezTo>
                    <a:pt x="1282752" y="848587"/>
                    <a:pt x="1260939" y="857623"/>
                    <a:pt x="1238193" y="857623"/>
                  </a:cubicBezTo>
                  <a:lnTo>
                    <a:pt x="85762" y="857623"/>
                  </a:lnTo>
                  <a:cubicBezTo>
                    <a:pt x="63016" y="857623"/>
                    <a:pt x="41203" y="848587"/>
                    <a:pt x="25119" y="832504"/>
                  </a:cubicBezTo>
                  <a:cubicBezTo>
                    <a:pt x="9036" y="816420"/>
                    <a:pt x="0" y="794607"/>
                    <a:pt x="0" y="771861"/>
                  </a:cubicBezTo>
                  <a:lnTo>
                    <a:pt x="0" y="8576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179" tIns="72179" rIns="469366" bIns="286585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100" kern="1200" dirty="0" smtClean="0"/>
                <a:t>输入：采访购买</a:t>
              </a:r>
              <a:endParaRPr lang="zh-CN" altLang="en-US" sz="11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40784" y="1572386"/>
              <a:ext cx="1160471" cy="1160471"/>
            </a:xfrm>
            <a:custGeom>
              <a:avLst/>
              <a:gdLst>
                <a:gd name="connsiteX0" fmla="*/ 0 w 1160471"/>
                <a:gd name="connsiteY0" fmla="*/ 1160471 h 1160471"/>
                <a:gd name="connsiteX1" fmla="*/ 339895 w 1160471"/>
                <a:gd name="connsiteY1" fmla="*/ 339894 h 1160471"/>
                <a:gd name="connsiteX2" fmla="*/ 1160473 w 1160471"/>
                <a:gd name="connsiteY2" fmla="*/ 1 h 1160471"/>
                <a:gd name="connsiteX3" fmla="*/ 1160471 w 1160471"/>
                <a:gd name="connsiteY3" fmla="*/ 1160471 h 1160471"/>
                <a:gd name="connsiteX4" fmla="*/ 0 w 1160471"/>
                <a:gd name="connsiteY4" fmla="*/ 1160471 h 116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471" h="1160471">
                  <a:moveTo>
                    <a:pt x="0" y="1160471"/>
                  </a:moveTo>
                  <a:cubicBezTo>
                    <a:pt x="0" y="852695"/>
                    <a:pt x="122264" y="557525"/>
                    <a:pt x="339895" y="339894"/>
                  </a:cubicBezTo>
                  <a:cubicBezTo>
                    <a:pt x="557526" y="122264"/>
                    <a:pt x="852697" y="1"/>
                    <a:pt x="1160473" y="1"/>
                  </a:cubicBezTo>
                  <a:cubicBezTo>
                    <a:pt x="1160472" y="386824"/>
                    <a:pt x="1160472" y="773648"/>
                    <a:pt x="1160471" y="1160471"/>
                  </a:cubicBezTo>
                  <a:lnTo>
                    <a:pt x="0" y="116047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2135" tIns="482133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/>
                <a:t>输入</a:t>
              </a:r>
              <a:endParaRPr lang="zh-CN" altLang="en-US" sz="2000" kern="120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054856" y="1572386"/>
              <a:ext cx="1160471" cy="1160471"/>
            </a:xfrm>
            <a:custGeom>
              <a:avLst/>
              <a:gdLst>
                <a:gd name="connsiteX0" fmla="*/ 0 w 1160471"/>
                <a:gd name="connsiteY0" fmla="*/ 1160471 h 1160471"/>
                <a:gd name="connsiteX1" fmla="*/ 339895 w 1160471"/>
                <a:gd name="connsiteY1" fmla="*/ 339894 h 1160471"/>
                <a:gd name="connsiteX2" fmla="*/ 1160473 w 1160471"/>
                <a:gd name="connsiteY2" fmla="*/ 1 h 1160471"/>
                <a:gd name="connsiteX3" fmla="*/ 1160471 w 1160471"/>
                <a:gd name="connsiteY3" fmla="*/ 1160471 h 1160471"/>
                <a:gd name="connsiteX4" fmla="*/ 0 w 1160471"/>
                <a:gd name="connsiteY4" fmla="*/ 1160471 h 116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471" h="1160471">
                  <a:moveTo>
                    <a:pt x="0" y="0"/>
                  </a:moveTo>
                  <a:cubicBezTo>
                    <a:pt x="307776" y="0"/>
                    <a:pt x="602946" y="122264"/>
                    <a:pt x="820577" y="339895"/>
                  </a:cubicBezTo>
                  <a:cubicBezTo>
                    <a:pt x="1038207" y="557526"/>
                    <a:pt x="1160470" y="852697"/>
                    <a:pt x="1160470" y="1160473"/>
                  </a:cubicBezTo>
                  <a:cubicBezTo>
                    <a:pt x="773647" y="1160472"/>
                    <a:pt x="386823" y="1160472"/>
                    <a:pt x="0" y="11604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482135" rIns="482133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/>
                <a:t>转换</a:t>
              </a:r>
              <a:endParaRPr lang="zh-CN" altLang="en-US" sz="20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 rot="21600000">
              <a:off x="2054856" y="2786457"/>
              <a:ext cx="1160471" cy="1160472"/>
            </a:xfrm>
            <a:custGeom>
              <a:avLst/>
              <a:gdLst>
                <a:gd name="connsiteX0" fmla="*/ 0 w 1160471"/>
                <a:gd name="connsiteY0" fmla="*/ 1160471 h 1160471"/>
                <a:gd name="connsiteX1" fmla="*/ 339895 w 1160471"/>
                <a:gd name="connsiteY1" fmla="*/ 339894 h 1160471"/>
                <a:gd name="connsiteX2" fmla="*/ 1160473 w 1160471"/>
                <a:gd name="connsiteY2" fmla="*/ 1 h 1160471"/>
                <a:gd name="connsiteX3" fmla="*/ 1160471 w 1160471"/>
                <a:gd name="connsiteY3" fmla="*/ 1160471 h 1160471"/>
                <a:gd name="connsiteX4" fmla="*/ 0 w 1160471"/>
                <a:gd name="connsiteY4" fmla="*/ 1160471 h 116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471" h="1160471">
                  <a:moveTo>
                    <a:pt x="1160471" y="0"/>
                  </a:moveTo>
                  <a:cubicBezTo>
                    <a:pt x="1160471" y="307776"/>
                    <a:pt x="1038207" y="602946"/>
                    <a:pt x="820576" y="820577"/>
                  </a:cubicBezTo>
                  <a:cubicBezTo>
                    <a:pt x="602945" y="1038207"/>
                    <a:pt x="307774" y="1160470"/>
                    <a:pt x="-1" y="1160470"/>
                  </a:cubicBezTo>
                  <a:cubicBezTo>
                    <a:pt x="0" y="773647"/>
                    <a:pt x="0" y="386823"/>
                    <a:pt x="0" y="0"/>
                  </a:cubicBezTo>
                  <a:lnTo>
                    <a:pt x="1160471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142241" rIns="482135" bIns="48213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/>
                <a:t>输出</a:t>
              </a:r>
              <a:endParaRPr lang="zh-CN" altLang="en-US" sz="2000" kern="1200" dirty="0"/>
            </a:p>
          </p:txBody>
        </p:sp>
        <p:sp>
          <p:nvSpPr>
            <p:cNvPr id="13" name="任意多边形 12"/>
            <p:cNvSpPr/>
            <p:nvPr/>
          </p:nvSpPr>
          <p:spPr>
            <a:xfrm rot="21600000">
              <a:off x="840784" y="2786458"/>
              <a:ext cx="1160471" cy="1160471"/>
            </a:xfrm>
            <a:custGeom>
              <a:avLst/>
              <a:gdLst>
                <a:gd name="connsiteX0" fmla="*/ 0 w 1160471"/>
                <a:gd name="connsiteY0" fmla="*/ 1160471 h 1160471"/>
                <a:gd name="connsiteX1" fmla="*/ 339895 w 1160471"/>
                <a:gd name="connsiteY1" fmla="*/ 339894 h 1160471"/>
                <a:gd name="connsiteX2" fmla="*/ 1160473 w 1160471"/>
                <a:gd name="connsiteY2" fmla="*/ 1 h 1160471"/>
                <a:gd name="connsiteX3" fmla="*/ 1160471 w 1160471"/>
                <a:gd name="connsiteY3" fmla="*/ 1160471 h 1160471"/>
                <a:gd name="connsiteX4" fmla="*/ 0 w 1160471"/>
                <a:gd name="connsiteY4" fmla="*/ 1160471 h 116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471" h="1160471">
                  <a:moveTo>
                    <a:pt x="1160471" y="1160471"/>
                  </a:moveTo>
                  <a:cubicBezTo>
                    <a:pt x="852695" y="1160471"/>
                    <a:pt x="557525" y="1038207"/>
                    <a:pt x="339894" y="820576"/>
                  </a:cubicBezTo>
                  <a:cubicBezTo>
                    <a:pt x="122264" y="602945"/>
                    <a:pt x="1" y="307774"/>
                    <a:pt x="1" y="-2"/>
                  </a:cubicBezTo>
                  <a:cubicBezTo>
                    <a:pt x="386824" y="-1"/>
                    <a:pt x="773648" y="-1"/>
                    <a:pt x="1160471" y="0"/>
                  </a:cubicBezTo>
                  <a:lnTo>
                    <a:pt x="1160471" y="116047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2133" tIns="142240" rIns="142240" bIns="482135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/>
                <a:t>反馈</a:t>
              </a:r>
              <a:endParaRPr lang="zh-CN" altLang="en-US" sz="2000" kern="1200" dirty="0"/>
            </a:p>
          </p:txBody>
        </p:sp>
        <p:sp>
          <p:nvSpPr>
            <p:cNvPr id="14" name="环形箭头 13"/>
            <p:cNvSpPr/>
            <p:nvPr/>
          </p:nvSpPr>
          <p:spPr>
            <a:xfrm>
              <a:off x="1827720" y="2518451"/>
              <a:ext cx="400670" cy="348409"/>
            </a:xfrm>
            <a:prstGeom prst="circular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环形箭头 14"/>
            <p:cNvSpPr/>
            <p:nvPr/>
          </p:nvSpPr>
          <p:spPr>
            <a:xfrm rot="10800000">
              <a:off x="1827720" y="2652455"/>
              <a:ext cx="400670" cy="348409"/>
            </a:xfrm>
            <a:prstGeom prst="circular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16" name="图示 15"/>
          <p:cNvGraphicFramePr/>
          <p:nvPr/>
        </p:nvGraphicFramePr>
        <p:xfrm>
          <a:off x="4211960" y="1131590"/>
          <a:ext cx="4536504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右箭头 16"/>
          <p:cNvSpPr/>
          <p:nvPr/>
        </p:nvSpPr>
        <p:spPr>
          <a:xfrm rot="21179560">
            <a:off x="3368101" y="2709150"/>
            <a:ext cx="1637822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图书馆运行系统的重构或整合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131590"/>
            <a:ext cx="849694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在这一过程中，由于信息资源具有高度的同质性，“人”就成为最重要的因素。“服务以用户为中心，管理以馆员为中心”成为系统运行的两个重点。</a:t>
            </a:r>
            <a:endParaRPr lang="en-US" altLang="zh-CN" dirty="0" smtClean="0"/>
          </a:p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因为输入端是特定的，新的输出端需要用户需求；转换需要馆员的职业能力。而目前馆员的职业能力成为转换过程的瓶颈。</a:t>
            </a:r>
            <a:endParaRPr lang="en-US" altLang="zh-CN" dirty="0" smtClean="0"/>
          </a:p>
          <a:p>
            <a:pPr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zh-CN" dirty="0" smtClean="0"/>
              <a:t>因此，新时期图书馆最主要的矛盾我们可以定义为：</a:t>
            </a:r>
            <a:endParaRPr lang="en-US" altLang="zh-CN" dirty="0" smtClean="0"/>
          </a:p>
          <a:p>
            <a:pPr algn="ctr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zh-CN" b="1" dirty="0" smtClean="0">
                <a:solidFill>
                  <a:srgbClr val="FF0000"/>
                </a:solidFill>
              </a:rPr>
              <a:t>信息化快速发展与馆员职业能力滞后的矛盾。</a:t>
            </a:r>
            <a:endParaRPr lang="zh-CN" altLang="en-US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软雅黑">
      <a:majorFont>
        <a:latin typeface="Constant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A000120150407A26KPBG</Template>
  <TotalTime>0</TotalTime>
  <Words>3032</Words>
  <Application>Microsoft Office PowerPoint</Application>
  <PresentationFormat>全屏显示(16:9)</PresentationFormat>
  <Paragraphs>272</Paragraphs>
  <Slides>27</Slides>
  <Notes>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图书馆系统运行原理</vt:lpstr>
      <vt:lpstr>图书馆运行系统的分裂</vt:lpstr>
      <vt:lpstr>图书馆运行系统的重构或整合</vt:lpstr>
      <vt:lpstr>图书馆运行系统的整合</vt:lpstr>
      <vt:lpstr>图书馆运行系统的重构或整合</vt:lpstr>
      <vt:lpstr>幻灯片 10</vt:lpstr>
      <vt:lpstr>职业能力与学历的关系</vt:lpstr>
      <vt:lpstr>从美国职业能力标准的视角看职业能力</vt:lpstr>
      <vt:lpstr>从美国职业能力标准的视角看职业能力</vt:lpstr>
      <vt:lpstr>从《普通高等学校图书馆规程》看职业能力要求</vt:lpstr>
      <vt:lpstr>幻灯片 15</vt:lpstr>
      <vt:lpstr>冰山模型与职业能力要素之间的关系</vt:lpstr>
      <vt:lpstr>冰山模型与职业能力要素之间的关系</vt:lpstr>
      <vt:lpstr>冰山模型与职业能力要素之间的关系</vt:lpstr>
      <vt:lpstr>图书馆核心工作要项与职业技能要求</vt:lpstr>
      <vt:lpstr>幻灯片 20</vt:lpstr>
      <vt:lpstr>图书馆业务模块与核心业务流程</vt:lpstr>
      <vt:lpstr>图书馆业务模块与核心业务流程</vt:lpstr>
      <vt:lpstr>图书馆业务模块与核心业务流程</vt:lpstr>
      <vt:lpstr>图书馆馆员模块化培养大纲</vt:lpstr>
      <vt:lpstr>图书馆馆员模块化培养大纲</vt:lpstr>
      <vt:lpstr>图书馆馆员模块化培养大纲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7493.pptx</dc:title>
  <dc:creator/>
  <cp:lastModifiedBy/>
  <cp:revision>4</cp:revision>
  <dcterms:created xsi:type="dcterms:W3CDTF">2017-07-14T00:36:00Z</dcterms:created>
  <dcterms:modified xsi:type="dcterms:W3CDTF">2018-04-24T00:22:29Z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