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64" r:id="rId3"/>
    <p:sldId id="270" r:id="rId4"/>
    <p:sldId id="272" r:id="rId5"/>
    <p:sldId id="297" r:id="rId6"/>
    <p:sldId id="271" r:id="rId7"/>
    <p:sldId id="285" r:id="rId8"/>
    <p:sldId id="276" r:id="rId9"/>
    <p:sldId id="277" r:id="rId10"/>
    <p:sldId id="278" r:id="rId11"/>
    <p:sldId id="280" r:id="rId12"/>
    <p:sldId id="281" r:id="rId13"/>
    <p:sldId id="286" r:id="rId14"/>
    <p:sldId id="298" r:id="rId15"/>
    <p:sldId id="289" r:id="rId16"/>
    <p:sldId id="291" r:id="rId17"/>
    <p:sldId id="292" r:id="rId18"/>
    <p:sldId id="293" r:id="rId19"/>
    <p:sldId id="299" r:id="rId20"/>
    <p:sldId id="295" r:id="rId21"/>
    <p:sldId id="282" r:id="rId22"/>
    <p:sldId id="283" r:id="rId23"/>
    <p:sldId id="301" r:id="rId24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11"/>
  </p:normalViewPr>
  <p:slideViewPr>
    <p:cSldViewPr snapToGrid="0" snapToObjects="1">
      <p:cViewPr varScale="1">
        <p:scale>
          <a:sx n="146" d="100"/>
          <a:sy n="146" d="100"/>
        </p:scale>
        <p:origin x="640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4C9FC-BBD9-8D4E-93AC-5AD43DE1F41E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9549A-222C-F34F-8BAC-2AA030E944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4750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9FC52-1B3A-4CAF-8871-BD599AB02C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971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34722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580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59467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152400"/>
            <a:ext cx="9144000" cy="4672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32303" y="279400"/>
            <a:ext cx="4163472" cy="39717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366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2348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72411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55456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1741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78194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77644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126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5729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77379-3634-B84C-ACCD-8A1B30AF372B}" type="datetimeFigureOut">
              <a:rPr kumimoji="1" lang="zh-CN" altLang="en-US" smtClean="0"/>
              <a:t>2018/4/24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D47D4-7FF0-EA46-8B82-0661175621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27355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35993" y="1597819"/>
            <a:ext cx="8022207" cy="1102519"/>
          </a:xfrm>
        </p:spPr>
        <p:txBody>
          <a:bodyPr>
            <a:normAutofit fontScale="90000"/>
          </a:bodyPr>
          <a:lstStyle/>
          <a:p>
            <a:r>
              <a:rPr kumimoji="1" lang="zh-CN" altLang="en-US" dirty="0">
                <a:solidFill>
                  <a:srgbClr val="FF0000"/>
                </a:solidFill>
                <a:latin typeface="Yuanti SC Regular"/>
                <a:cs typeface="Yuanti SC Regular"/>
              </a:rPr>
              <a:t>信息资源管理：过去、现在与未来</a:t>
            </a:r>
            <a:br>
              <a:rPr kumimoji="1" lang="en-US" altLang="zh-CN" dirty="0">
                <a:solidFill>
                  <a:srgbClr val="FF0000"/>
                </a:solidFill>
                <a:latin typeface="Yuanti SC Regular"/>
                <a:cs typeface="Yuanti SC Regular"/>
              </a:rPr>
            </a:br>
            <a:r>
              <a:rPr kumimoji="1" lang="en-US" altLang="zh-CN" dirty="0">
                <a:solidFill>
                  <a:srgbClr val="FF0000"/>
                </a:solidFill>
                <a:latin typeface="Yuanti SC Regular"/>
                <a:cs typeface="Yuanti SC Regular"/>
              </a:rPr>
              <a:t>——</a:t>
            </a:r>
            <a:r>
              <a:rPr kumimoji="1" lang="zh-CN" altLang="en-US" sz="4000" dirty="0">
                <a:solidFill>
                  <a:srgbClr val="FF0000"/>
                </a:solidFill>
                <a:latin typeface="Yuanti SC Regular"/>
                <a:cs typeface="Yuanti SC Regular"/>
              </a:rPr>
              <a:t>兼及新一代信息系统平台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kumimoji="1" lang="en-US" altLang="zh-CN" dirty="0">
              <a:solidFill>
                <a:srgbClr val="000090"/>
              </a:solidFill>
            </a:endParaRPr>
          </a:p>
          <a:p>
            <a:r>
              <a:rPr kumimoji="1" lang="zh-CN" altLang="zh-CN" dirty="0">
                <a:solidFill>
                  <a:srgbClr val="000090"/>
                </a:solidFill>
              </a:rPr>
              <a:t>2</a:t>
            </a:r>
            <a:r>
              <a:rPr kumimoji="1" lang="en-US" altLang="zh-CN">
                <a:solidFill>
                  <a:srgbClr val="000090"/>
                </a:solidFill>
              </a:rPr>
              <a:t>01</a:t>
            </a:r>
            <a:r>
              <a:rPr kumimoji="1" lang="en-US" altLang="zh-Hans">
                <a:solidFill>
                  <a:srgbClr val="000090"/>
                </a:solidFill>
              </a:rPr>
              <a:t>8</a:t>
            </a:r>
            <a:r>
              <a:rPr kumimoji="1" lang="en-US" altLang="zh-CN">
                <a:solidFill>
                  <a:srgbClr val="000090"/>
                </a:solidFill>
              </a:rPr>
              <a:t>.</a:t>
            </a:r>
            <a:r>
              <a:rPr kumimoji="1" lang="en-US" altLang="zh-Hans">
                <a:solidFill>
                  <a:srgbClr val="000090"/>
                </a:solidFill>
              </a:rPr>
              <a:t>6</a:t>
            </a:r>
            <a:r>
              <a:rPr kumimoji="1" lang="en-US" altLang="zh-CN">
                <a:solidFill>
                  <a:srgbClr val="000090"/>
                </a:solidFill>
              </a:rPr>
              <a:t>.</a:t>
            </a:r>
            <a:r>
              <a:rPr kumimoji="1" lang="en-US" altLang="zh-Hans">
                <a:solidFill>
                  <a:srgbClr val="000090"/>
                </a:solidFill>
              </a:rPr>
              <a:t>2</a:t>
            </a:r>
            <a:r>
              <a:rPr kumimoji="1" lang="en-US" altLang="zh-CN">
                <a:solidFill>
                  <a:srgbClr val="000090"/>
                </a:solidFill>
              </a:rPr>
              <a:t>5</a:t>
            </a:r>
            <a:r>
              <a:rPr kumimoji="1" lang="en-US" altLang="zh-CN" dirty="0">
                <a:solidFill>
                  <a:srgbClr val="000090"/>
                </a:solidFill>
              </a:rPr>
              <a:t>.</a:t>
            </a:r>
            <a:endParaRPr kumimoji="1" lang="zh-CN" altLang="en-US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0839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224614" y="2755603"/>
            <a:ext cx="313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kumimoji="1" lang="en-US" altLang="zh-CN" sz="2700">
                <a:solidFill>
                  <a:srgbClr val="FFFFFF"/>
                </a:solidFill>
              </a:rPr>
              <a:t>3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0" y="-173124"/>
            <a:ext cx="138499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1690" y="341114"/>
            <a:ext cx="4232751" cy="4397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kumimoji="1" lang="zh-CN" altLang="en-US" sz="27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</a:rPr>
              <a:t>新的目标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341690" y="243000"/>
            <a:ext cx="1427476" cy="0"/>
          </a:xfrm>
          <a:prstGeom prst="line">
            <a:avLst/>
          </a:prstGeom>
          <a:ln w="53975"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070173" y="1318020"/>
            <a:ext cx="678706" cy="1474210"/>
            <a:chOff x="2879619" y="1757360"/>
            <a:chExt cx="904941" cy="1965613"/>
          </a:xfrm>
        </p:grpSpPr>
        <p:sp>
          <p:nvSpPr>
            <p:cNvPr id="23" name="燕尾形 22"/>
            <p:cNvSpPr/>
            <p:nvPr/>
          </p:nvSpPr>
          <p:spPr>
            <a:xfrm>
              <a:off x="2879619" y="1757360"/>
              <a:ext cx="812269" cy="1965613"/>
            </a:xfrm>
            <a:prstGeom prst="chevron">
              <a:avLst>
                <a:gd name="adj" fmla="val 65810"/>
              </a:avLst>
            </a:pr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zh-CN" altLang="en-US" kern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4" name="矩形 31"/>
            <p:cNvSpPr/>
            <p:nvPr/>
          </p:nvSpPr>
          <p:spPr>
            <a:xfrm>
              <a:off x="3066990" y="2381374"/>
              <a:ext cx="717570" cy="71756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r>
                <a:rPr lang="en-US" altLang="zh-CN" b="1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rPr>
                <a:t>1</a:t>
              </a:r>
              <a:endParaRPr lang="zh-CN" altLang="en-US" b="1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728863" y="1318020"/>
            <a:ext cx="707798" cy="1474210"/>
            <a:chOff x="9737816" y="1757360"/>
            <a:chExt cx="943731" cy="1965613"/>
          </a:xfrm>
        </p:grpSpPr>
        <p:sp>
          <p:nvSpPr>
            <p:cNvPr id="30" name="燕尾形 29"/>
            <p:cNvSpPr/>
            <p:nvPr/>
          </p:nvSpPr>
          <p:spPr>
            <a:xfrm>
              <a:off x="9737816" y="1757360"/>
              <a:ext cx="812269" cy="1965613"/>
            </a:xfrm>
            <a:prstGeom prst="chevron">
              <a:avLst>
                <a:gd name="adj" fmla="val 6581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zh-CN" altLang="en-US" kern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9963977" y="2381374"/>
              <a:ext cx="717570" cy="71756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r>
                <a:rPr lang="en-US" altLang="zh-CN" b="1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rPr>
                <a:t>2</a:t>
              </a:r>
              <a:endParaRPr lang="zh-CN" altLang="en-US" b="1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58961" y="841561"/>
            <a:ext cx="3611629" cy="253915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作为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历史悠久的教育和社会服务机构，传统服务功能的保留、历史感的体现尤为重要，因此要为藏书和围绕着藏书开展的各类服务保留空间，保留图书馆“书文化”的核心服务功能</a:t>
            </a:r>
            <a:endParaRPr lang="en-US" altLang="zh-CN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8268" y="3762265"/>
            <a:ext cx="1994507" cy="36933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拟新建四个实验室：</a:t>
            </a:r>
          </a:p>
        </p:txBody>
      </p:sp>
      <p:sp>
        <p:nvSpPr>
          <p:cNvPr id="40" name="矩形 39"/>
          <p:cNvSpPr/>
          <p:nvPr/>
        </p:nvSpPr>
        <p:spPr>
          <a:xfrm>
            <a:off x="4800275" y="967932"/>
            <a:ext cx="2807688" cy="21236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kern="100" dirty="0">
                <a:latin typeface="+mn-ea"/>
                <a:cs typeface="Times New Roman" panose="02020603050405020304" pitchFamily="18" charset="0"/>
              </a:rPr>
              <a:t>要</a:t>
            </a:r>
            <a:r>
              <a:rPr lang="zh-CN" altLang="zh-CN" kern="100" dirty="0">
                <a:latin typeface="+mn-ea"/>
                <a:cs typeface="Times New Roman" panose="02020603050405020304" pitchFamily="18" charset="0"/>
              </a:rPr>
              <a:t>超越、延伸历史功能，为读者创造一个精神家园般的文化环境，为用户的学习研究交流提供友好的、有启发性的文化中心场所</a:t>
            </a:r>
          </a:p>
        </p:txBody>
      </p:sp>
      <p:sp>
        <p:nvSpPr>
          <p:cNvPr id="42" name="矩形 41"/>
          <p:cNvSpPr/>
          <p:nvPr/>
        </p:nvSpPr>
        <p:spPr>
          <a:xfrm>
            <a:off x="818268" y="4244210"/>
            <a:ext cx="6198638" cy="36933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5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数字人文实验室、文献保护实验室、用户行为实验室、数字媒体实验室</a:t>
            </a:r>
          </a:p>
        </p:txBody>
      </p:sp>
      <p:sp>
        <p:nvSpPr>
          <p:cNvPr id="43" name="矩形 42"/>
          <p:cNvSpPr/>
          <p:nvPr/>
        </p:nvSpPr>
        <p:spPr>
          <a:xfrm>
            <a:off x="648133" y="3667498"/>
            <a:ext cx="7250351" cy="1178224"/>
          </a:xfrm>
          <a:prstGeom prst="rect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 defTabSz="685800">
              <a:defRPr/>
            </a:pPr>
            <a:endParaRPr lang="zh-CN" altLang="en-US" kern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2952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 rot="5400000">
            <a:off x="4191892" y="-1349301"/>
            <a:ext cx="760211" cy="9144001"/>
          </a:xfrm>
          <a:prstGeom prst="rect">
            <a:avLst/>
          </a:prstGeom>
          <a:solidFill>
            <a:schemeClr val="accent3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7" name="矩形 16"/>
          <p:cNvSpPr/>
          <p:nvPr/>
        </p:nvSpPr>
        <p:spPr>
          <a:xfrm rot="5400000">
            <a:off x="4108688" y="-2192718"/>
            <a:ext cx="926621" cy="9144001"/>
          </a:xfrm>
          <a:prstGeom prst="rect">
            <a:avLst/>
          </a:prstGeom>
          <a:solidFill>
            <a:schemeClr val="accent3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8" name="矩形 17"/>
          <p:cNvSpPr/>
          <p:nvPr/>
        </p:nvSpPr>
        <p:spPr>
          <a:xfrm rot="5400000">
            <a:off x="4160701" y="-3067327"/>
            <a:ext cx="822596" cy="9144001"/>
          </a:xfrm>
          <a:prstGeom prst="rect">
            <a:avLst/>
          </a:prstGeom>
          <a:solidFill>
            <a:schemeClr val="accent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1" name="矩形 30"/>
          <p:cNvSpPr/>
          <p:nvPr/>
        </p:nvSpPr>
        <p:spPr>
          <a:xfrm rot="5400000">
            <a:off x="1047028" y="819878"/>
            <a:ext cx="820595" cy="1371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2" name="矩形 31"/>
          <p:cNvSpPr/>
          <p:nvPr/>
        </p:nvSpPr>
        <p:spPr>
          <a:xfrm rot="5400000">
            <a:off x="994018" y="1693487"/>
            <a:ext cx="926615" cy="13716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 rot="5400000">
            <a:off x="1077220" y="2536901"/>
            <a:ext cx="760211" cy="13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291894" y="1312498"/>
            <a:ext cx="33086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1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97593" y="2175277"/>
            <a:ext cx="313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2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91894" y="2980326"/>
            <a:ext cx="33086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3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4091806" y="1266963"/>
            <a:ext cx="459499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1400" dirty="0"/>
              <a:t>长时自习空间、个人学习空间、群组学习空间</a:t>
            </a:r>
            <a:r>
              <a:rPr lang="zh-CN" altLang="en-US" sz="1400" dirty="0"/>
              <a:t>、</a:t>
            </a:r>
            <a:r>
              <a:rPr lang="zh-CN" altLang="zh-CN" sz="1400" dirty="0"/>
              <a:t>检索服务空间、自助服务空间（如演讲练习、自助借还、自助打印复印扫描）</a:t>
            </a:r>
            <a:r>
              <a:rPr lang="zh-CN" altLang="en-US" sz="1400" dirty="0"/>
              <a:t>、</a:t>
            </a:r>
            <a:r>
              <a:rPr lang="zh-CN" altLang="zh-CN" sz="1400" dirty="0"/>
              <a:t>新技术新设备体验应用空间</a:t>
            </a:r>
            <a:endParaRPr lang="zh-CN" altLang="en-US" sz="1400" dirty="0">
              <a:solidFill>
                <a:srgbClr val="000000"/>
              </a:solidFill>
              <a:latin typeface="Segoe UI Light" pitchFamily="34" charset="0"/>
              <a:ea typeface="微软雅黑" pitchFamily="34" charset="-122"/>
              <a:sym typeface="Segoe UI Light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663495" y="1403896"/>
            <a:ext cx="907941" cy="35779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ea typeface="微软雅黑" charset="0"/>
              </a:rPr>
              <a:t>学习支持</a:t>
            </a:r>
            <a:endParaRPr lang="en-US" altLang="zh-CN" sz="1500" b="1" dirty="0">
              <a:solidFill>
                <a:schemeClr val="accent1">
                  <a:lumMod val="75000"/>
                </a:schemeClr>
              </a:solidFill>
              <a:ea typeface="微软雅黑" charset="0"/>
            </a:endParaRPr>
          </a:p>
        </p:txBody>
      </p:sp>
      <p:sp>
        <p:nvSpPr>
          <p:cNvPr id="42" name="文本框 8"/>
          <p:cNvSpPr txBox="1"/>
          <p:nvPr/>
        </p:nvSpPr>
        <p:spPr>
          <a:xfrm>
            <a:off x="4086335" y="2057257"/>
            <a:ext cx="459499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1400" dirty="0"/>
              <a:t>不同</a:t>
            </a:r>
            <a:r>
              <a:rPr lang="zh-CN" altLang="en-US" sz="1400" dirty="0"/>
              <a:t>用途和</a:t>
            </a:r>
            <a:r>
              <a:rPr lang="zh-CN" altLang="zh-CN" sz="1400" dirty="0"/>
              <a:t>规模的讨论空间、研究空间、创意创作空间、学术交流空间</a:t>
            </a:r>
            <a:r>
              <a:rPr lang="zh-CN" altLang="en-US" sz="1400" dirty="0"/>
              <a:t>等，提供信息素养教育、数据和内容挖掘、学科分析评价、科研决策支持等服务</a:t>
            </a:r>
            <a:endParaRPr lang="zh-CN" altLang="en-US" sz="1400" dirty="0">
              <a:solidFill>
                <a:srgbClr val="000000"/>
              </a:solidFill>
              <a:latin typeface="Segoe UI Light" pitchFamily="34" charset="0"/>
              <a:ea typeface="微软雅黑" pitchFamily="34" charset="-122"/>
              <a:sym typeface="Segoe UI Light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63495" y="2196884"/>
            <a:ext cx="907941" cy="35779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ea typeface="微软雅黑" charset="0"/>
              </a:rPr>
              <a:t>研究支持</a:t>
            </a:r>
            <a:endParaRPr lang="en-US" altLang="zh-CN" sz="1500" b="1" dirty="0">
              <a:solidFill>
                <a:schemeClr val="accent1">
                  <a:lumMod val="75000"/>
                </a:schemeClr>
              </a:solidFill>
              <a:ea typeface="微软雅黑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660760" y="3037721"/>
            <a:ext cx="907941" cy="35779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ea typeface="微软雅黑" charset="0"/>
              </a:rPr>
              <a:t>文献服务</a:t>
            </a:r>
            <a:endParaRPr lang="en-US" altLang="zh-CN" sz="1500" b="1" dirty="0">
              <a:solidFill>
                <a:schemeClr val="accent1">
                  <a:lumMod val="75000"/>
                </a:schemeClr>
              </a:solidFill>
              <a:ea typeface="微软雅黑" charset="0"/>
            </a:endParaRPr>
          </a:p>
        </p:txBody>
      </p:sp>
      <p:sp>
        <p:nvSpPr>
          <p:cNvPr id="23" name="文本占位符 1"/>
          <p:cNvSpPr txBox="1">
            <a:spLocks/>
          </p:cNvSpPr>
          <p:nvPr/>
        </p:nvSpPr>
        <p:spPr>
          <a:xfrm>
            <a:off x="3767961" y="375591"/>
            <a:ext cx="2001078" cy="647700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kumimoji="1" lang="zh-CN" altLang="en-US" sz="2700" b="1" dirty="0">
              <a:blipFill dpi="0" rotWithShape="1">
                <a:blip r:embed="rId3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4" name="TextBox 13"/>
          <p:cNvSpPr>
            <a:spLocks noChangeArrowheads="1"/>
          </p:cNvSpPr>
          <p:nvPr/>
        </p:nvSpPr>
        <p:spPr bwMode="auto">
          <a:xfrm>
            <a:off x="4086335" y="3006934"/>
            <a:ext cx="4600465" cy="5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1400" dirty="0"/>
              <a:t>文献阅览和检索空间、文献和物品借用空间、文献复制和数字化制作空间等</a:t>
            </a:r>
            <a:endParaRPr lang="zh-CN" altLang="en-US" sz="1400" dirty="0">
              <a:solidFill>
                <a:srgbClr val="000000"/>
              </a:solidFill>
              <a:latin typeface="Segoe UI Light" pitchFamily="34" charset="0"/>
              <a:ea typeface="微软雅黑" pitchFamily="34" charset="-122"/>
              <a:sym typeface="Segoe UI Light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 rot="5400000">
            <a:off x="4160703" y="-557895"/>
            <a:ext cx="822596" cy="9144001"/>
          </a:xfrm>
          <a:prstGeom prst="rect">
            <a:avLst/>
          </a:prstGeom>
          <a:solidFill>
            <a:schemeClr val="accent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7" name="矩形 26"/>
          <p:cNvSpPr/>
          <p:nvPr/>
        </p:nvSpPr>
        <p:spPr>
          <a:xfrm rot="5400000">
            <a:off x="1046028" y="3328308"/>
            <a:ext cx="822596" cy="13716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86336" y="3778493"/>
            <a:ext cx="4806444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1400" dirty="0"/>
              <a:t>印本资源存储书库</a:t>
            </a:r>
            <a:r>
              <a:rPr lang="zh-CN" altLang="en-US" sz="1400" dirty="0"/>
              <a:t>（</a:t>
            </a:r>
            <a:r>
              <a:rPr lang="zh-CN" altLang="zh-CN" sz="1400" kern="100" dirty="0">
                <a:latin typeface="+mn-ea"/>
                <a:cs typeface="Times New Roman" panose="02020603050405020304" pitchFamily="18" charset="0"/>
              </a:rPr>
              <a:t>开架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zh-CN" sz="1400" kern="100" dirty="0">
                <a:latin typeface="+mn-ea"/>
                <a:cs typeface="Times New Roman" panose="02020603050405020304" pitchFamily="18" charset="0"/>
              </a:rPr>
              <a:t>闭架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zh-CN" sz="1400" kern="100" dirty="0">
                <a:latin typeface="+mn-ea"/>
                <a:cs typeface="Times New Roman" panose="02020603050405020304" pitchFamily="18" charset="0"/>
              </a:rPr>
              <a:t>密集书库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、</a:t>
            </a:r>
            <a:r>
              <a:rPr lang="zh-CN" altLang="zh-CN" sz="1400" kern="100" dirty="0">
                <a:latin typeface="+mn-ea"/>
                <a:cs typeface="Times New Roman" panose="02020603050405020304" pitchFamily="18" charset="0"/>
              </a:rPr>
              <a:t>昌平</a:t>
            </a:r>
            <a:r>
              <a:rPr lang="zh-CN" altLang="en-US" sz="1400" kern="100" dirty="0">
                <a:latin typeface="+mn-ea"/>
                <a:cs typeface="Times New Roman" panose="02020603050405020304" pitchFamily="18" charset="0"/>
              </a:rPr>
              <a:t>储存库</a:t>
            </a:r>
            <a:r>
              <a:rPr lang="zh-CN" altLang="en-US" sz="1400" dirty="0"/>
              <a:t>）</a:t>
            </a:r>
            <a:endParaRPr lang="en-US" altLang="zh-CN" sz="1400" dirty="0"/>
          </a:p>
          <a:p>
            <a:r>
              <a:rPr lang="zh-CN" altLang="zh-CN" sz="1400" dirty="0"/>
              <a:t>数字资源仓储中心</a:t>
            </a:r>
            <a:r>
              <a:rPr lang="zh-CN" altLang="en-US" sz="1400" dirty="0"/>
              <a:t>（电力、网络、安全等留足拓展余地）</a:t>
            </a:r>
            <a:endParaRPr lang="zh-CN" altLang="en-US" sz="1400" dirty="0">
              <a:solidFill>
                <a:srgbClr val="000000"/>
              </a:solidFill>
              <a:latin typeface="Segoe UI Light" pitchFamily="34" charset="0"/>
              <a:ea typeface="微软雅黑" pitchFamily="34" charset="-122"/>
              <a:sym typeface="Segoe UI Light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660760" y="3833508"/>
            <a:ext cx="920765" cy="35779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ea typeface="微软雅黑" charset="0"/>
              </a:rPr>
              <a:t>文献存储</a:t>
            </a:r>
            <a:endParaRPr lang="en-US" altLang="zh-CN" sz="1500" b="1" dirty="0">
              <a:solidFill>
                <a:schemeClr val="accent1">
                  <a:lumMod val="75000"/>
                </a:schemeClr>
              </a:solidFill>
              <a:ea typeface="微软雅黑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71956" y="3771732"/>
            <a:ext cx="33086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4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46" name="文本占位符 1"/>
          <p:cNvSpPr txBox="1">
            <a:spLocks/>
          </p:cNvSpPr>
          <p:nvPr/>
        </p:nvSpPr>
        <p:spPr>
          <a:xfrm>
            <a:off x="299492" y="347506"/>
            <a:ext cx="4232751" cy="439737"/>
          </a:xfrm>
          <a:prstGeom prst="rect">
            <a:avLst/>
          </a:prstGeom>
          <a:ln w="12700" cmpd="sng">
            <a:noFill/>
          </a:ln>
        </p:spPr>
        <p:txBody>
          <a:bodyPr vert="horz" lIns="68580" tIns="34290" rIns="68580" bIns="3429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7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功能规划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341690" y="243000"/>
            <a:ext cx="1427476" cy="0"/>
          </a:xfrm>
          <a:prstGeom prst="line">
            <a:avLst/>
          </a:prstGeom>
          <a:ln w="53975"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95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 rot="5400000">
            <a:off x="4250456" y="-1206123"/>
            <a:ext cx="643084" cy="9144001"/>
          </a:xfrm>
          <a:prstGeom prst="rect">
            <a:avLst/>
          </a:prstGeom>
          <a:solidFill>
            <a:schemeClr val="accent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1300328" y="1431224"/>
            <a:ext cx="313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1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97593" y="2367045"/>
            <a:ext cx="313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2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97593" y="3044335"/>
            <a:ext cx="313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kumimoji="1" lang="en-US" altLang="zh-CN" sz="2700">
                <a:solidFill>
                  <a:srgbClr val="FFFFFF"/>
                </a:solidFill>
              </a:rPr>
              <a:t>3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5400000">
            <a:off x="4054242" y="-2045423"/>
            <a:ext cx="1035515" cy="9144001"/>
          </a:xfrm>
          <a:prstGeom prst="rect">
            <a:avLst/>
          </a:prstGeom>
          <a:solidFill>
            <a:schemeClr val="accent3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0" name="矩形 9"/>
          <p:cNvSpPr/>
          <p:nvPr/>
        </p:nvSpPr>
        <p:spPr>
          <a:xfrm rot="5400000">
            <a:off x="4114278" y="-3020903"/>
            <a:ext cx="915443" cy="9144001"/>
          </a:xfrm>
          <a:prstGeom prst="rect">
            <a:avLst/>
          </a:prstGeom>
          <a:solidFill>
            <a:schemeClr val="accent2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1" name="矩形 10"/>
          <p:cNvSpPr/>
          <p:nvPr/>
        </p:nvSpPr>
        <p:spPr>
          <a:xfrm rot="5400000">
            <a:off x="1000605" y="866301"/>
            <a:ext cx="913442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2" name="矩形 11"/>
          <p:cNvSpPr/>
          <p:nvPr/>
        </p:nvSpPr>
        <p:spPr>
          <a:xfrm rot="5400000">
            <a:off x="939571" y="1840779"/>
            <a:ext cx="1035510" cy="13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1135785" y="2680076"/>
            <a:ext cx="643082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00329" y="1431224"/>
            <a:ext cx="313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5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05739" y="2338330"/>
            <a:ext cx="313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6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1894" y="3170760"/>
            <a:ext cx="341681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7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4091806" y="1266963"/>
            <a:ext cx="459499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/>
              <a:t>空间设计区别于一般性教室，可灵活设置为小组讨论、小班教学、教学演讲或大屏幕教学空间，设备便利齐全，并支持远程服务。</a:t>
            </a:r>
          </a:p>
        </p:txBody>
      </p:sp>
      <p:sp>
        <p:nvSpPr>
          <p:cNvPr id="28" name="矩形 27"/>
          <p:cNvSpPr/>
          <p:nvPr/>
        </p:nvSpPr>
        <p:spPr>
          <a:xfrm>
            <a:off x="2663495" y="1403896"/>
            <a:ext cx="907941" cy="35779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ea typeface="微软雅黑" charset="0"/>
              </a:rPr>
              <a:t>教学支持</a:t>
            </a:r>
            <a:endParaRPr lang="en-US" altLang="zh-CN" sz="1500" b="1" dirty="0">
              <a:solidFill>
                <a:schemeClr val="accent1">
                  <a:lumMod val="75000"/>
                </a:schemeClr>
              </a:solidFill>
              <a:ea typeface="微软雅黑" charset="0"/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4086335" y="2157904"/>
            <a:ext cx="459499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/>
              <a:t>用“中国风”的空间演绎北大精神和文化传统；用三维虚拟空间提供数字化展示和体验；用多功能空间提供展览展示、讲座、表演、音视频欣赏、学术会议</a:t>
            </a:r>
          </a:p>
        </p:txBody>
      </p:sp>
      <p:sp>
        <p:nvSpPr>
          <p:cNvPr id="30" name="矩形 29"/>
          <p:cNvSpPr/>
          <p:nvPr/>
        </p:nvSpPr>
        <p:spPr>
          <a:xfrm>
            <a:off x="2408952" y="2376965"/>
            <a:ext cx="1677382" cy="35779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ea typeface="微软雅黑" charset="0"/>
              </a:rPr>
              <a:t>公共文化空间服务</a:t>
            </a:r>
          </a:p>
        </p:txBody>
      </p:sp>
      <p:sp>
        <p:nvSpPr>
          <p:cNvPr id="31" name="矩形 30"/>
          <p:cNvSpPr/>
          <p:nvPr/>
        </p:nvSpPr>
        <p:spPr>
          <a:xfrm>
            <a:off x="2660760" y="3189239"/>
            <a:ext cx="907941" cy="35779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ea typeface="微软雅黑" charset="0"/>
              </a:rPr>
              <a:t>休闲服务</a:t>
            </a:r>
            <a:endParaRPr lang="en-US" altLang="zh-CN" sz="1500" b="1" dirty="0">
              <a:solidFill>
                <a:schemeClr val="accent1">
                  <a:lumMod val="75000"/>
                </a:schemeClr>
              </a:solidFill>
              <a:ea typeface="微软雅黑" charset="0"/>
            </a:endParaRPr>
          </a:p>
        </p:txBody>
      </p:sp>
      <p:sp>
        <p:nvSpPr>
          <p:cNvPr id="32" name="TextBox 13"/>
          <p:cNvSpPr>
            <a:spLocks noChangeArrowheads="1"/>
          </p:cNvSpPr>
          <p:nvPr/>
        </p:nvSpPr>
        <p:spPr bwMode="auto">
          <a:xfrm>
            <a:off x="4091806" y="3219680"/>
            <a:ext cx="4600465" cy="28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400" dirty="0"/>
              <a:t>在专门区域设置咖啡室和自助售卖设备</a:t>
            </a:r>
          </a:p>
        </p:txBody>
      </p:sp>
      <p:sp>
        <p:nvSpPr>
          <p:cNvPr id="34" name="文本占位符 1"/>
          <p:cNvSpPr txBox="1">
            <a:spLocks/>
          </p:cNvSpPr>
          <p:nvPr/>
        </p:nvSpPr>
        <p:spPr>
          <a:xfrm>
            <a:off x="299492" y="347506"/>
            <a:ext cx="4232751" cy="439737"/>
          </a:xfrm>
          <a:prstGeom prst="rect">
            <a:avLst/>
          </a:prstGeom>
          <a:ln w="12700" cmpd="sng">
            <a:noFill/>
          </a:ln>
        </p:spPr>
        <p:txBody>
          <a:bodyPr vert="horz" lIns="68580" tIns="34290" rIns="68580" bIns="3429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7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</a:rPr>
              <a:t>功能规划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341690" y="243000"/>
            <a:ext cx="1427476" cy="0"/>
          </a:xfrm>
          <a:prstGeom prst="line">
            <a:avLst/>
          </a:prstGeom>
          <a:ln w="53975"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994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2600" y="575733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资源结构</a:t>
            </a:r>
          </a:p>
        </p:txBody>
      </p:sp>
      <p:sp>
        <p:nvSpPr>
          <p:cNvPr id="5" name="内容占位符 5"/>
          <p:cNvSpPr txBox="1">
            <a:spLocks/>
          </p:cNvSpPr>
          <p:nvPr/>
        </p:nvSpPr>
        <p:spPr>
          <a:xfrm>
            <a:off x="543744" y="1474862"/>
            <a:ext cx="4038600" cy="28869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zh-CN" altLang="en-US"/>
              <a:t>购买</a:t>
            </a:r>
            <a:r>
              <a:rPr lang="en-US" altLang="zh-CN"/>
              <a:t>/</a:t>
            </a:r>
            <a:r>
              <a:rPr lang="zh-CN" altLang="en-US"/>
              <a:t>租用</a:t>
            </a:r>
            <a:endParaRPr lang="en-US" altLang="zh-CN"/>
          </a:p>
          <a:p>
            <a:pPr lvl="2"/>
            <a:r>
              <a:rPr lang="zh-CN" altLang="en-US"/>
              <a:t>电子期刊</a:t>
            </a:r>
            <a:endParaRPr lang="en-US" altLang="zh-CN"/>
          </a:p>
          <a:p>
            <a:pPr lvl="2"/>
            <a:r>
              <a:rPr lang="zh-CN" altLang="en-US"/>
              <a:t>学位论文</a:t>
            </a:r>
            <a:endParaRPr lang="en-US" altLang="zh-CN"/>
          </a:p>
          <a:p>
            <a:pPr lvl="2"/>
            <a:r>
              <a:rPr lang="zh-CN" altLang="en-US"/>
              <a:t>专题全文库</a:t>
            </a:r>
            <a:endParaRPr lang="en-US" altLang="zh-CN"/>
          </a:p>
          <a:p>
            <a:pPr lvl="2"/>
            <a:r>
              <a:rPr lang="zh-CN" altLang="en-US"/>
              <a:t>电子书</a:t>
            </a:r>
            <a:endParaRPr lang="en-US" altLang="zh-CN"/>
          </a:p>
          <a:p>
            <a:pPr lvl="1"/>
            <a:r>
              <a:rPr lang="zh-CN" altLang="en-US"/>
              <a:t>采集</a:t>
            </a:r>
            <a:r>
              <a:rPr lang="en-US" altLang="zh-CN"/>
              <a:t>/</a:t>
            </a:r>
            <a:r>
              <a:rPr lang="zh-CN" altLang="en-US"/>
              <a:t>整合</a:t>
            </a:r>
            <a:endParaRPr lang="en-US" altLang="zh-CN"/>
          </a:p>
          <a:p>
            <a:pPr lvl="2"/>
            <a:r>
              <a:rPr lang="zh-CN" altLang="en-US"/>
              <a:t>开放期刊</a:t>
            </a:r>
            <a:endParaRPr lang="en-US" altLang="zh-CN"/>
          </a:p>
          <a:p>
            <a:pPr lvl="2"/>
            <a:r>
              <a:rPr lang="zh-CN" altLang="en-US"/>
              <a:t>开放图书</a:t>
            </a:r>
            <a:endParaRPr lang="en-US" altLang="zh-CN"/>
          </a:p>
          <a:p>
            <a:pPr lvl="2"/>
            <a:r>
              <a:rPr lang="zh-CN" altLang="en-US"/>
              <a:t>网络资源</a:t>
            </a:r>
            <a:endParaRPr lang="en-US" altLang="zh-CN"/>
          </a:p>
          <a:p>
            <a:pPr lvl="3"/>
            <a:r>
              <a:rPr lang="zh-CN" altLang="en-US"/>
              <a:t>机构（专题）网站</a:t>
            </a:r>
            <a:endParaRPr lang="en-US" altLang="zh-CN"/>
          </a:p>
          <a:p>
            <a:pPr lvl="3"/>
            <a:r>
              <a:rPr lang="zh-CN" altLang="en-US"/>
              <a:t>社交媒体</a:t>
            </a:r>
            <a:endParaRPr lang="zh-CN" altLang="en-US" dirty="0"/>
          </a:p>
        </p:txBody>
      </p:sp>
      <p:sp>
        <p:nvSpPr>
          <p:cNvPr id="6" name="内容占位符 6"/>
          <p:cNvSpPr txBox="1">
            <a:spLocks/>
          </p:cNvSpPr>
          <p:nvPr/>
        </p:nvSpPr>
        <p:spPr>
          <a:xfrm>
            <a:off x="4582344" y="1407129"/>
            <a:ext cx="4038600" cy="28329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zh-CN" altLang="en-US" dirty="0"/>
              <a:t>自建</a:t>
            </a:r>
            <a:r>
              <a:rPr lang="en-US" altLang="zh-CN" dirty="0"/>
              <a:t>/</a:t>
            </a:r>
            <a:r>
              <a:rPr lang="zh-CN" altLang="en-US" dirty="0"/>
              <a:t>共建</a:t>
            </a:r>
            <a:endParaRPr lang="en-US" altLang="zh-CN" dirty="0"/>
          </a:p>
          <a:p>
            <a:pPr lvl="2"/>
            <a:r>
              <a:rPr lang="zh-CN" altLang="en-US" dirty="0"/>
              <a:t>特色数据库</a:t>
            </a:r>
            <a:endParaRPr lang="en-US" altLang="zh-CN" dirty="0"/>
          </a:p>
          <a:p>
            <a:pPr lvl="2"/>
            <a:r>
              <a:rPr lang="zh-CN" altLang="en-US" dirty="0"/>
              <a:t>机构知识库</a:t>
            </a:r>
            <a:endParaRPr lang="en-US" altLang="zh-CN" dirty="0"/>
          </a:p>
          <a:p>
            <a:pPr lvl="3"/>
            <a:r>
              <a:rPr lang="zh-CN" altLang="en-US" dirty="0"/>
              <a:t>学位论文</a:t>
            </a:r>
            <a:endParaRPr lang="en-US" altLang="zh-CN" dirty="0"/>
          </a:p>
          <a:p>
            <a:pPr lvl="3"/>
            <a:r>
              <a:rPr lang="zh-CN" altLang="en-US" dirty="0"/>
              <a:t>会议论文（报告）</a:t>
            </a:r>
            <a:endParaRPr lang="en-US" altLang="zh-CN" dirty="0"/>
          </a:p>
          <a:p>
            <a:pPr lvl="3"/>
            <a:r>
              <a:rPr lang="zh-CN" altLang="en-US" dirty="0"/>
              <a:t>研究成果</a:t>
            </a:r>
            <a:endParaRPr lang="en-US" altLang="zh-CN" dirty="0"/>
          </a:p>
          <a:p>
            <a:pPr lvl="3"/>
            <a:r>
              <a:rPr lang="zh-CN" altLang="en-US" dirty="0"/>
              <a:t>研究报告</a:t>
            </a:r>
            <a:endParaRPr lang="en-US" altLang="zh-CN" dirty="0"/>
          </a:p>
          <a:p>
            <a:pPr lvl="3"/>
            <a:r>
              <a:rPr lang="zh-CN" altLang="en-US" dirty="0"/>
              <a:t>课件、讲座、慕课</a:t>
            </a:r>
            <a:endParaRPr lang="en-US" altLang="zh-CN" dirty="0"/>
          </a:p>
          <a:p>
            <a:pPr lvl="3"/>
            <a:r>
              <a:rPr lang="zh-CN" altLang="en-US" dirty="0"/>
              <a:t>学者学术档案</a:t>
            </a:r>
            <a:endParaRPr lang="en-US" altLang="zh-CN" dirty="0"/>
          </a:p>
          <a:p>
            <a:pPr lvl="3"/>
            <a:r>
              <a:rPr lang="zh-CN" altLang="en-US" dirty="0"/>
              <a:t>口述史料</a:t>
            </a:r>
            <a:endParaRPr lang="en-US" altLang="zh-CN" dirty="0"/>
          </a:p>
          <a:p>
            <a:pPr lvl="3"/>
            <a:r>
              <a:rPr lang="en-US" altLang="zh-CN" dirty="0"/>
              <a:t>……</a:t>
            </a:r>
          </a:p>
          <a:p>
            <a:pPr lvl="2"/>
            <a:r>
              <a:rPr lang="zh-CN" altLang="en-US" dirty="0"/>
              <a:t>科研数据</a:t>
            </a:r>
            <a:endParaRPr lang="en-US" altLang="zh-CN" dirty="0"/>
          </a:p>
          <a:p>
            <a:pPr lvl="2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61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73" name="Rectangle 21"/>
          <p:cNvSpPr>
            <a:spLocks noGrp="1" noChangeArrowheads="1"/>
          </p:cNvSpPr>
          <p:nvPr>
            <p:ph type="title"/>
          </p:nvPr>
        </p:nvSpPr>
        <p:spPr>
          <a:xfrm>
            <a:off x="402183" y="184611"/>
            <a:ext cx="4589860" cy="57745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sz="2800" dirty="0">
                <a:latin typeface="+mn-ea"/>
                <a:ea typeface="+mn-ea"/>
              </a:rPr>
              <a:t>学习资源的新型态</a:t>
            </a:r>
          </a:p>
        </p:txBody>
      </p:sp>
      <p:sp>
        <p:nvSpPr>
          <p:cNvPr id="38915" name="Line 31"/>
          <p:cNvSpPr>
            <a:spLocks noChangeShapeType="1"/>
          </p:cNvSpPr>
          <p:nvPr/>
        </p:nvSpPr>
        <p:spPr bwMode="auto">
          <a:xfrm>
            <a:off x="3221831" y="2814638"/>
            <a:ext cx="971550" cy="3238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16" name="Line 32"/>
          <p:cNvSpPr>
            <a:spLocks noChangeShapeType="1"/>
          </p:cNvSpPr>
          <p:nvPr/>
        </p:nvSpPr>
        <p:spPr bwMode="auto">
          <a:xfrm>
            <a:off x="4564856" y="3732610"/>
            <a:ext cx="0" cy="91797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17" name="Line 33"/>
          <p:cNvSpPr>
            <a:spLocks noChangeShapeType="1"/>
          </p:cNvSpPr>
          <p:nvPr/>
        </p:nvSpPr>
        <p:spPr bwMode="auto">
          <a:xfrm flipH="1">
            <a:off x="3275410" y="3515916"/>
            <a:ext cx="864394" cy="46434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18" name="Text Box 34"/>
          <p:cNvSpPr txBox="1">
            <a:spLocks noChangeArrowheads="1"/>
          </p:cNvSpPr>
          <p:nvPr/>
        </p:nvSpPr>
        <p:spPr bwMode="auto">
          <a:xfrm>
            <a:off x="2087166" y="2094309"/>
            <a:ext cx="1289447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虚拟实验</a:t>
            </a:r>
          </a:p>
        </p:txBody>
      </p:sp>
      <p:sp>
        <p:nvSpPr>
          <p:cNvPr id="38919" name="Text Box 35"/>
          <p:cNvSpPr txBox="1">
            <a:spLocks noChangeArrowheads="1"/>
          </p:cNvSpPr>
          <p:nvPr/>
        </p:nvSpPr>
        <p:spPr bwMode="auto">
          <a:xfrm>
            <a:off x="5922169" y="3786188"/>
            <a:ext cx="1350169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教学模拟</a:t>
            </a:r>
          </a:p>
        </p:txBody>
      </p:sp>
      <p:sp>
        <p:nvSpPr>
          <p:cNvPr id="38920" name="Text Box 36"/>
          <p:cNvSpPr txBox="1">
            <a:spLocks noChangeArrowheads="1"/>
          </p:cNvSpPr>
          <p:nvPr/>
        </p:nvSpPr>
        <p:spPr bwMode="auto">
          <a:xfrm>
            <a:off x="2087166" y="2611040"/>
            <a:ext cx="1143000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网络课程</a:t>
            </a:r>
          </a:p>
        </p:txBody>
      </p:sp>
      <p:sp>
        <p:nvSpPr>
          <p:cNvPr id="38921" name="Text Box 37"/>
          <p:cNvSpPr txBox="1">
            <a:spLocks noChangeArrowheads="1"/>
          </p:cNvSpPr>
          <p:nvPr/>
        </p:nvSpPr>
        <p:spPr bwMode="auto">
          <a:xfrm>
            <a:off x="1937743" y="3755231"/>
            <a:ext cx="1337667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/>
              <a:t>问题解答</a:t>
            </a:r>
          </a:p>
        </p:txBody>
      </p:sp>
      <p:sp>
        <p:nvSpPr>
          <p:cNvPr id="38922" name="Line 39"/>
          <p:cNvSpPr>
            <a:spLocks noChangeShapeType="1"/>
          </p:cNvSpPr>
          <p:nvPr/>
        </p:nvSpPr>
        <p:spPr bwMode="auto">
          <a:xfrm flipH="1">
            <a:off x="4873228" y="2274094"/>
            <a:ext cx="995363" cy="81081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23" name="Line 40"/>
          <p:cNvSpPr>
            <a:spLocks noChangeShapeType="1"/>
          </p:cNvSpPr>
          <p:nvPr/>
        </p:nvSpPr>
        <p:spPr bwMode="auto">
          <a:xfrm>
            <a:off x="3383756" y="2327671"/>
            <a:ext cx="872729" cy="757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24" name="Line 41"/>
          <p:cNvSpPr>
            <a:spLocks noChangeShapeType="1"/>
          </p:cNvSpPr>
          <p:nvPr/>
        </p:nvSpPr>
        <p:spPr bwMode="auto">
          <a:xfrm>
            <a:off x="5028010" y="3345656"/>
            <a:ext cx="110966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25" name="Line 42"/>
          <p:cNvSpPr>
            <a:spLocks noChangeShapeType="1"/>
          </p:cNvSpPr>
          <p:nvPr/>
        </p:nvSpPr>
        <p:spPr bwMode="auto">
          <a:xfrm>
            <a:off x="3176588" y="3345656"/>
            <a:ext cx="925116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26" name="Line 43"/>
          <p:cNvSpPr>
            <a:spLocks noChangeShapeType="1"/>
          </p:cNvSpPr>
          <p:nvPr/>
        </p:nvSpPr>
        <p:spPr bwMode="auto">
          <a:xfrm>
            <a:off x="4950619" y="3515915"/>
            <a:ext cx="971550" cy="48696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27" name="Text Box 44"/>
          <p:cNvSpPr txBox="1">
            <a:spLocks noChangeArrowheads="1"/>
          </p:cNvSpPr>
          <p:nvPr/>
        </p:nvSpPr>
        <p:spPr bwMode="auto">
          <a:xfrm>
            <a:off x="3869531" y="4650582"/>
            <a:ext cx="1566863" cy="37861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/>
              <a:t>教育专题网站</a:t>
            </a:r>
          </a:p>
        </p:txBody>
      </p:sp>
      <p:sp>
        <p:nvSpPr>
          <p:cNvPr id="38928" name="Text Box 45"/>
          <p:cNvSpPr txBox="1">
            <a:spLocks noChangeArrowheads="1"/>
          </p:cNvSpPr>
          <p:nvPr/>
        </p:nvSpPr>
        <p:spPr bwMode="auto">
          <a:xfrm>
            <a:off x="5813823" y="3138487"/>
            <a:ext cx="1458515" cy="43219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/>
              <a:t>电子期刊</a:t>
            </a:r>
            <a:r>
              <a:rPr kumimoji="0" lang="en-US" altLang="zh-CN" sz="1800" b="1"/>
              <a:t>/</a:t>
            </a:r>
            <a:r>
              <a:rPr kumimoji="0" lang="zh-CN" altLang="en-US" sz="1800" b="1"/>
              <a:t>书</a:t>
            </a:r>
          </a:p>
        </p:txBody>
      </p:sp>
      <p:sp>
        <p:nvSpPr>
          <p:cNvPr id="38929" name="Line 46"/>
          <p:cNvSpPr>
            <a:spLocks noChangeShapeType="1"/>
          </p:cNvSpPr>
          <p:nvPr/>
        </p:nvSpPr>
        <p:spPr bwMode="auto">
          <a:xfrm flipH="1">
            <a:off x="5004197" y="2814638"/>
            <a:ext cx="971550" cy="36433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30" name="Text Box 47"/>
          <p:cNvSpPr txBox="1">
            <a:spLocks noChangeArrowheads="1"/>
          </p:cNvSpPr>
          <p:nvPr/>
        </p:nvSpPr>
        <p:spPr bwMode="auto">
          <a:xfrm>
            <a:off x="5922169" y="2072878"/>
            <a:ext cx="1350169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微型世界</a:t>
            </a:r>
          </a:p>
        </p:txBody>
      </p:sp>
      <p:sp>
        <p:nvSpPr>
          <p:cNvPr id="38931" name="Text Box 48"/>
          <p:cNvSpPr txBox="1">
            <a:spLocks noChangeArrowheads="1"/>
          </p:cNvSpPr>
          <p:nvPr/>
        </p:nvSpPr>
        <p:spPr bwMode="auto">
          <a:xfrm>
            <a:off x="1876426" y="1563290"/>
            <a:ext cx="1669256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开放</a:t>
            </a:r>
            <a:r>
              <a:rPr kumimoji="0" lang="en-US" altLang="zh-CN" sz="1800" b="1" dirty="0"/>
              <a:t>/</a:t>
            </a:r>
            <a:r>
              <a:rPr kumimoji="0" lang="zh-CN" altLang="en-US" sz="1800" b="1" dirty="0"/>
              <a:t>关联数据</a:t>
            </a:r>
          </a:p>
        </p:txBody>
      </p:sp>
      <p:sp>
        <p:nvSpPr>
          <p:cNvPr id="38932" name="Text Box 49"/>
          <p:cNvSpPr txBox="1">
            <a:spLocks noChangeArrowheads="1"/>
          </p:cNvSpPr>
          <p:nvPr/>
        </p:nvSpPr>
        <p:spPr bwMode="auto">
          <a:xfrm>
            <a:off x="5975748" y="2633663"/>
            <a:ext cx="1227534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教育游戏</a:t>
            </a:r>
          </a:p>
        </p:txBody>
      </p:sp>
      <p:sp>
        <p:nvSpPr>
          <p:cNvPr id="38933" name="Text Box 50"/>
          <p:cNvSpPr txBox="1">
            <a:spLocks noChangeArrowheads="1"/>
          </p:cNvSpPr>
          <p:nvPr/>
        </p:nvSpPr>
        <p:spPr bwMode="auto">
          <a:xfrm>
            <a:off x="2396068" y="4349353"/>
            <a:ext cx="1257962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研究专题</a:t>
            </a:r>
          </a:p>
        </p:txBody>
      </p:sp>
      <p:sp>
        <p:nvSpPr>
          <p:cNvPr id="38934" name="Text Box 51"/>
          <p:cNvSpPr txBox="1">
            <a:spLocks noChangeArrowheads="1"/>
          </p:cNvSpPr>
          <p:nvPr/>
        </p:nvSpPr>
        <p:spPr bwMode="auto">
          <a:xfrm>
            <a:off x="5651897" y="4402931"/>
            <a:ext cx="1392370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/>
              <a:t>认知工具</a:t>
            </a:r>
          </a:p>
        </p:txBody>
      </p:sp>
      <p:sp>
        <p:nvSpPr>
          <p:cNvPr id="38935" name="Line 52"/>
          <p:cNvSpPr>
            <a:spLocks noChangeShapeType="1"/>
          </p:cNvSpPr>
          <p:nvPr/>
        </p:nvSpPr>
        <p:spPr bwMode="auto">
          <a:xfrm flipH="1">
            <a:off x="3654029" y="3624262"/>
            <a:ext cx="702469" cy="75604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36" name="Line 53"/>
          <p:cNvSpPr>
            <a:spLocks noChangeShapeType="1"/>
          </p:cNvSpPr>
          <p:nvPr/>
        </p:nvSpPr>
        <p:spPr bwMode="auto">
          <a:xfrm>
            <a:off x="4787504" y="3677840"/>
            <a:ext cx="864394" cy="757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37" name="Text Box 54"/>
          <p:cNvSpPr txBox="1">
            <a:spLocks noChangeArrowheads="1"/>
          </p:cNvSpPr>
          <p:nvPr/>
        </p:nvSpPr>
        <p:spPr bwMode="auto">
          <a:xfrm>
            <a:off x="1937743" y="3178969"/>
            <a:ext cx="1238845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/>
              <a:t>教学演示</a:t>
            </a:r>
          </a:p>
        </p:txBody>
      </p:sp>
      <p:sp>
        <p:nvSpPr>
          <p:cNvPr id="38938" name="Line 55"/>
          <p:cNvSpPr>
            <a:spLocks noChangeShapeType="1"/>
          </p:cNvSpPr>
          <p:nvPr/>
        </p:nvSpPr>
        <p:spPr bwMode="auto">
          <a:xfrm flipH="1">
            <a:off x="4733926" y="1734740"/>
            <a:ext cx="1079897" cy="113466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939" name="Text Box 57"/>
          <p:cNvSpPr txBox="1">
            <a:spLocks noChangeArrowheads="1"/>
          </p:cNvSpPr>
          <p:nvPr/>
        </p:nvSpPr>
        <p:spPr bwMode="auto">
          <a:xfrm>
            <a:off x="5582842" y="1518731"/>
            <a:ext cx="1620440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800" b="1" dirty="0"/>
              <a:t>探究主题资源</a:t>
            </a:r>
          </a:p>
        </p:txBody>
      </p:sp>
      <p:sp>
        <p:nvSpPr>
          <p:cNvPr id="38940" name="Oval 58"/>
          <p:cNvSpPr>
            <a:spLocks noChangeArrowheads="1"/>
          </p:cNvSpPr>
          <p:nvPr/>
        </p:nvSpPr>
        <p:spPr bwMode="auto">
          <a:xfrm>
            <a:off x="4074319" y="2814637"/>
            <a:ext cx="995363" cy="94654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500" b="1" dirty="0">
                <a:solidFill>
                  <a:srgbClr val="FF0000"/>
                </a:solidFill>
              </a:rPr>
              <a:t>学习资源</a:t>
            </a:r>
          </a:p>
        </p:txBody>
      </p:sp>
      <p:sp>
        <p:nvSpPr>
          <p:cNvPr id="38941" name="Line 59"/>
          <p:cNvSpPr>
            <a:spLocks noChangeShapeType="1"/>
          </p:cNvSpPr>
          <p:nvPr/>
        </p:nvSpPr>
        <p:spPr bwMode="auto">
          <a:xfrm>
            <a:off x="3545681" y="1734740"/>
            <a:ext cx="810816" cy="11334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0" name="Text Box 54"/>
          <p:cNvSpPr txBox="1">
            <a:spLocks noChangeArrowheads="1"/>
          </p:cNvSpPr>
          <p:nvPr/>
        </p:nvSpPr>
        <p:spPr bwMode="auto">
          <a:xfrm>
            <a:off x="3257550" y="1048940"/>
            <a:ext cx="816769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图书</a:t>
            </a:r>
          </a:p>
        </p:txBody>
      </p:sp>
      <p:sp>
        <p:nvSpPr>
          <p:cNvPr id="31" name="Text Box 54"/>
          <p:cNvSpPr txBox="1">
            <a:spLocks noChangeArrowheads="1"/>
          </p:cNvSpPr>
          <p:nvPr/>
        </p:nvSpPr>
        <p:spPr bwMode="auto">
          <a:xfrm>
            <a:off x="5069682" y="1059125"/>
            <a:ext cx="816769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期刊</a:t>
            </a:r>
          </a:p>
        </p:txBody>
      </p:sp>
      <p:sp>
        <p:nvSpPr>
          <p:cNvPr id="32" name="Text Box 54"/>
          <p:cNvSpPr txBox="1">
            <a:spLocks noChangeArrowheads="1"/>
          </p:cNvSpPr>
          <p:nvPr/>
        </p:nvSpPr>
        <p:spPr bwMode="auto">
          <a:xfrm>
            <a:off x="4114800" y="854338"/>
            <a:ext cx="902494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/>
            <a:r>
              <a:rPr kumimoji="0" lang="zh-CN" altLang="en-US" sz="1800" b="1" dirty="0"/>
              <a:t>数据库</a:t>
            </a:r>
          </a:p>
        </p:txBody>
      </p:sp>
      <p:sp>
        <p:nvSpPr>
          <p:cNvPr id="33" name="Line 59"/>
          <p:cNvSpPr>
            <a:spLocks noChangeShapeType="1"/>
          </p:cNvSpPr>
          <p:nvPr/>
        </p:nvSpPr>
        <p:spPr bwMode="auto">
          <a:xfrm>
            <a:off x="4545211" y="1282302"/>
            <a:ext cx="19646" cy="153233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4" name="Line 59"/>
          <p:cNvSpPr>
            <a:spLocks noChangeShapeType="1"/>
          </p:cNvSpPr>
          <p:nvPr/>
        </p:nvSpPr>
        <p:spPr bwMode="auto">
          <a:xfrm>
            <a:off x="3951089" y="1468701"/>
            <a:ext cx="501242" cy="135106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5" name="Line 59"/>
          <p:cNvSpPr>
            <a:spLocks noChangeShapeType="1"/>
          </p:cNvSpPr>
          <p:nvPr/>
        </p:nvSpPr>
        <p:spPr bwMode="auto">
          <a:xfrm flipH="1">
            <a:off x="4652963" y="1458515"/>
            <a:ext cx="629328" cy="136124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92357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490" y="770749"/>
            <a:ext cx="7024744" cy="666876"/>
          </a:xfrm>
        </p:spPr>
        <p:txBody>
          <a:bodyPr>
            <a:normAutofit fontScale="90000"/>
          </a:bodyPr>
          <a:lstStyle/>
          <a:p>
            <a:endParaRPr lang="zh-CN" altLang="en-US" sz="4000" dirty="0">
              <a:solidFill>
                <a:srgbClr val="8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资源建设方针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政策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规划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纸本时代的馆藏建设方针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基于“拥有”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馆员为主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数字时代的资源发展政策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基于“获取”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用户为主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0870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490" y="1563638"/>
            <a:ext cx="6777317" cy="2736304"/>
          </a:xfrm>
        </p:spPr>
        <p:txBody>
          <a:bodyPr>
            <a:normAutofit fontScale="92500" lnSpcReduction="10000"/>
          </a:bodyPr>
          <a:lstStyle/>
          <a:p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自建资源的加工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数字化加工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元数据加工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数字对象标识（</a:t>
            </a:r>
            <a:r>
              <a:rPr kumimoji="1"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DOI</a:t>
            </a:r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数字版权管理（</a:t>
            </a:r>
            <a:r>
              <a:rPr kumimoji="1"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DRM</a:t>
            </a:r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加工系统（平台）</a:t>
            </a:r>
          </a:p>
        </p:txBody>
      </p:sp>
    </p:spTree>
    <p:extLst>
      <p:ext uri="{BB962C8B-B14F-4D97-AF65-F5344CB8AC3E}">
        <p14:creationId xmlns:p14="http://schemas.microsoft.com/office/powerpoint/2010/main" val="1237742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347614"/>
            <a:ext cx="6777317" cy="2952328"/>
          </a:xfrm>
        </p:spPr>
        <p:txBody>
          <a:bodyPr>
            <a:normAutofit fontScale="92500" lnSpcReduction="10000"/>
          </a:bodyPr>
          <a:lstStyle/>
          <a:p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数字资源的组织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组织方法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元数据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关联数据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知识本体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标准规范</a:t>
            </a:r>
            <a:r>
              <a:rPr kumimoji="1"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作者</a:t>
            </a:r>
            <a:r>
              <a:rPr kumimoji="1"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ID</a:t>
            </a:r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、规范库、知识库）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业务流程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17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497" y="1275606"/>
            <a:ext cx="6777317" cy="3098867"/>
          </a:xfrm>
        </p:spPr>
        <p:txBody>
          <a:bodyPr>
            <a:normAutofit fontScale="62500" lnSpcReduction="20000"/>
          </a:bodyPr>
          <a:lstStyle/>
          <a:p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数字资源的计量和统计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计量标准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统计方法和系统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数字资源管理（</a:t>
            </a:r>
            <a:r>
              <a:rPr kumimoji="1"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DRM</a:t>
            </a:r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）系统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目录管理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试用管理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合同管理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经费管理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资产管理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数据统计、分析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0242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>
                <a:solidFill>
                  <a:srgbClr val="000000"/>
                </a:solidFill>
              </a:rPr>
              <a:t>数字资源评估</a:t>
            </a:r>
          </a:p>
        </p:txBody>
      </p:sp>
      <p:sp>
        <p:nvSpPr>
          <p:cNvPr id="5" name="内容占位符 2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质量分析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可获得性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3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准确性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3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永久性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易用性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3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功能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3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性能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效用分析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成本分析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访问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下载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效益分析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参考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2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引用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6242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/>
              <a:t>图书馆是知识交流的重要参与者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dirty="0"/>
              <a:t>知识大量积累和传播的需要导致社会对图书馆的需求</a:t>
            </a:r>
            <a:endParaRPr lang="en-US" altLang="zh-CN" sz="2800" dirty="0"/>
          </a:p>
          <a:p>
            <a:pPr>
              <a:lnSpc>
                <a:spcPct val="90000"/>
              </a:lnSpc>
            </a:pPr>
            <a:r>
              <a:rPr lang="zh-CN" altLang="en-US" sz="2800" dirty="0"/>
              <a:t>图书馆的基本职能是搜集、整理和保存文献资料并传播知识、支持学术交流</a:t>
            </a:r>
            <a:r>
              <a:rPr lang="en-US" altLang="zh-CN" sz="2800" dirty="0"/>
              <a:t> </a:t>
            </a:r>
          </a:p>
          <a:p>
            <a:pPr>
              <a:lnSpc>
                <a:spcPct val="90000"/>
              </a:lnSpc>
            </a:pPr>
            <a:r>
              <a:rPr lang="zh-CN" altLang="en-US" sz="2800" dirty="0"/>
              <a:t>图书馆历来以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/>
              <a:t>知识自由</a:t>
            </a:r>
            <a:r>
              <a:rPr lang="zh-CN" altLang="en-US" sz="2800" dirty="0">
                <a:latin typeface="Arial"/>
              </a:rPr>
              <a:t>”</a:t>
            </a:r>
            <a:r>
              <a:rPr lang="zh-CN" altLang="en-US" sz="2800" dirty="0"/>
              <a:t>为己任，图书馆员以</a:t>
            </a:r>
            <a:r>
              <a:rPr lang="zh-CN" altLang="en-US" sz="2800" dirty="0">
                <a:latin typeface="Arial"/>
              </a:rPr>
              <a:t>“</a:t>
            </a:r>
            <a:r>
              <a:rPr lang="zh-CN" altLang="en-US" sz="2800" dirty="0"/>
              <a:t>让大众公平自由地获取知识信息</a:t>
            </a:r>
            <a:r>
              <a:rPr lang="zh-CN" altLang="en-US" sz="2800" dirty="0">
                <a:latin typeface="Arial"/>
              </a:rPr>
              <a:t>”</a:t>
            </a:r>
            <a:r>
              <a:rPr lang="zh-CN" altLang="en-US" sz="2800" dirty="0"/>
              <a:t>为职业理想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98698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9628" y="334852"/>
            <a:ext cx="7024744" cy="576866"/>
          </a:xfrm>
        </p:spPr>
        <p:txBody>
          <a:bodyPr>
            <a:normAutofit/>
          </a:bodyPr>
          <a:lstStyle/>
          <a:p>
            <a:r>
              <a:rPr kumimoji="1" lang="zh-CN" altLang="en-US" sz="2800" dirty="0">
                <a:solidFill>
                  <a:srgbClr val="000000"/>
                </a:solidFill>
              </a:rPr>
              <a:t>资源长期保存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9066" y="1200151"/>
            <a:ext cx="6654801" cy="3394472"/>
          </a:xfrm>
        </p:spPr>
        <p:txBody>
          <a:bodyPr>
            <a:normAutofit fontScale="77500" lnSpcReduction="20000"/>
          </a:bodyPr>
          <a:lstStyle/>
          <a:p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长期保存方案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存储政策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存储介质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安全措施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长期保存实施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按区域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按层次</a:t>
            </a:r>
            <a:r>
              <a:rPr kumimoji="1"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类别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长期保存体系</a:t>
            </a:r>
            <a:endParaRPr kumimoji="1"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修复</a:t>
            </a:r>
            <a:r>
              <a:rPr kumimoji="1"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迁移</a:t>
            </a:r>
          </a:p>
        </p:txBody>
      </p:sp>
    </p:spTree>
    <p:extLst>
      <p:ext uri="{BB962C8B-B14F-4D97-AF65-F5344CB8AC3E}">
        <p14:creationId xmlns:p14="http://schemas.microsoft.com/office/powerpoint/2010/main" val="2628696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55518" y="477988"/>
            <a:ext cx="4163472" cy="397177"/>
          </a:xfrm>
        </p:spPr>
        <p:txBody>
          <a:bodyPr>
            <a:noAutofit/>
          </a:bodyPr>
          <a:lstStyle/>
          <a:p>
            <a:r>
              <a:rPr kumimoji="1" lang="zh-CN" altLang="en-US" sz="2400" b="0" dirty="0">
                <a:solidFill>
                  <a:schemeClr val="tx1"/>
                </a:solidFill>
              </a:rPr>
              <a:t>新一代的信息系统</a:t>
            </a:r>
          </a:p>
        </p:txBody>
      </p:sp>
      <p:cxnSp>
        <p:nvCxnSpPr>
          <p:cNvPr id="4" name="直接连接符 62"/>
          <p:cNvCxnSpPr/>
          <p:nvPr/>
        </p:nvCxnSpPr>
        <p:spPr>
          <a:xfrm>
            <a:off x="341690" y="436686"/>
            <a:ext cx="1427476" cy="0"/>
          </a:xfrm>
          <a:prstGeom prst="line">
            <a:avLst/>
          </a:prstGeom>
          <a:ln w="53975"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061547" y="1601569"/>
            <a:ext cx="126058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solidFill>
                  <a:srgbClr val="800000"/>
                </a:solidFill>
              </a:rPr>
              <a:t>开放架构</a:t>
            </a:r>
            <a:r>
              <a:rPr kumimoji="1" lang="zh-CN" altLang="en-US" dirty="0"/>
              <a:t>：从线性化耦合到多维功能模块（</a:t>
            </a:r>
            <a:r>
              <a:rPr kumimoji="1" lang="en-US" altLang="zh-CN" dirty="0"/>
              <a:t>App</a:t>
            </a:r>
            <a:r>
              <a:rPr kumimoji="1" lang="zh-CN" altLang="en-US" dirty="0"/>
              <a:t>）；根据发展需要随时增减和更新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19256" y="1611046"/>
            <a:ext cx="11752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solidFill>
                  <a:srgbClr val="800000"/>
                </a:solidFill>
              </a:rPr>
              <a:t>关联数据</a:t>
            </a:r>
            <a:r>
              <a:rPr kumimoji="1" lang="zh-CN" altLang="en-US" b="1" dirty="0"/>
              <a:t>：资源内容关联；</a:t>
            </a:r>
            <a:r>
              <a:rPr kumimoji="1" lang="zh-CN" altLang="en-US" dirty="0"/>
              <a:t>与校内其它数据关联；</a:t>
            </a:r>
            <a:endParaRPr kumimoji="1" lang="en-US" altLang="zh-CN" dirty="0"/>
          </a:p>
          <a:p>
            <a:r>
              <a:rPr kumimoji="1" lang="zh-CN" altLang="en-US"/>
              <a:t>与校外其它数据关联</a:t>
            </a:r>
            <a:endParaRPr kumimoji="1"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795920" y="1601569"/>
            <a:ext cx="110893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solidFill>
                  <a:srgbClr val="800000"/>
                </a:solidFill>
              </a:rPr>
              <a:t>强化安全</a:t>
            </a:r>
            <a:r>
              <a:rPr kumimoji="1" lang="zh-CN" altLang="en-US" dirty="0"/>
              <a:t>：系统健壮性，长期获得性，数据安全，隐私保护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72585" y="1611046"/>
            <a:ext cx="11847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b="1" dirty="0">
                <a:solidFill>
                  <a:srgbClr val="800000"/>
                </a:solidFill>
              </a:rPr>
              <a:t>增强体验</a:t>
            </a:r>
            <a:r>
              <a:rPr kumimoji="1" lang="zh-CN" altLang="en-US" dirty="0"/>
              <a:t>：响应快速，无缝顺畅，增强现实，智能感知，个性化定制</a:t>
            </a:r>
          </a:p>
        </p:txBody>
      </p:sp>
    </p:spTree>
    <p:extLst>
      <p:ext uri="{BB962C8B-B14F-4D97-AF65-F5344CB8AC3E}">
        <p14:creationId xmlns:p14="http://schemas.microsoft.com/office/powerpoint/2010/main" val="345728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199" y="1200151"/>
            <a:ext cx="2168235" cy="3394472"/>
          </a:xfrm>
        </p:spPr>
        <p:txBody>
          <a:bodyPr>
            <a:normAutofit fontScale="92500" lnSpcReduction="20000"/>
          </a:bodyPr>
          <a:lstStyle/>
          <a:p>
            <a:r>
              <a:rPr kumimoji="1" lang="zh-CN" altLang="en-US" dirty="0"/>
              <a:t>功能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资源采集、融合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知识组织、关联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数据管理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内容获取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用户认证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定制服务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长期保存</a:t>
            </a:r>
            <a:endParaRPr kumimoji="1" lang="en-US" altLang="zh-CN" dirty="0"/>
          </a:p>
          <a:p>
            <a:pPr lvl="1"/>
            <a:endParaRPr kumimoji="1"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2983839" y="1212584"/>
            <a:ext cx="2403509" cy="3394472"/>
          </a:xfrm>
        </p:spPr>
        <p:txBody>
          <a:bodyPr>
            <a:normAutofit fontScale="92500" lnSpcReduction="20000"/>
          </a:bodyPr>
          <a:lstStyle/>
          <a:p>
            <a:r>
              <a:rPr kumimoji="1" lang="zh-CN" altLang="en-US" dirty="0"/>
              <a:t>资源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来源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商家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网络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校内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馆内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介质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纸质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电子</a:t>
            </a:r>
            <a:endParaRPr kumimoji="1" lang="en-US" altLang="zh-CN" dirty="0"/>
          </a:p>
          <a:p>
            <a:pPr lvl="2"/>
            <a:r>
              <a:rPr kumimoji="1" lang="zh-CN" altLang="en-US" dirty="0"/>
              <a:t>数字媒体</a:t>
            </a:r>
            <a:endParaRPr kumimoji="1" lang="en-US" altLang="zh-CN" dirty="0"/>
          </a:p>
          <a:p>
            <a:pPr lvl="1"/>
            <a:endParaRPr kumimoji="1" lang="en-US" altLang="zh-CN" dirty="0"/>
          </a:p>
          <a:p>
            <a:pPr lvl="1"/>
            <a:endParaRPr kumimoji="1" lang="zh-CN" altLang="en-US" dirty="0"/>
          </a:p>
        </p:txBody>
      </p:sp>
      <p:sp>
        <p:nvSpPr>
          <p:cNvPr id="6" name="内容占位符 4"/>
          <p:cNvSpPr txBox="1">
            <a:spLocks/>
          </p:cNvSpPr>
          <p:nvPr/>
        </p:nvSpPr>
        <p:spPr>
          <a:xfrm>
            <a:off x="5550122" y="1206233"/>
            <a:ext cx="2403509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2400" dirty="0"/>
              <a:t>实现技术</a:t>
            </a:r>
            <a:endParaRPr kumimoji="1" lang="en-US" altLang="zh-CN" sz="2400" dirty="0"/>
          </a:p>
          <a:p>
            <a:pPr lvl="1"/>
            <a:r>
              <a:rPr kumimoji="1" lang="zh-CN" altLang="en-US" sz="2000" dirty="0"/>
              <a:t>云技术</a:t>
            </a:r>
            <a:endParaRPr kumimoji="1" lang="en-US" altLang="zh-CN" sz="2000" dirty="0"/>
          </a:p>
          <a:p>
            <a:pPr lvl="1"/>
            <a:r>
              <a:rPr kumimoji="1" lang="zh-CN" altLang="en-US" sz="2000" dirty="0"/>
              <a:t>移动技术</a:t>
            </a:r>
            <a:endParaRPr kumimoji="1" lang="en-US" altLang="zh-CN" sz="2000" dirty="0"/>
          </a:p>
          <a:p>
            <a:pPr lvl="1"/>
            <a:r>
              <a:rPr kumimoji="1" lang="zh-CN" altLang="en-US" sz="2000" dirty="0"/>
              <a:t>智能技术</a:t>
            </a:r>
            <a:endParaRPr kumimoji="1" lang="en-US" altLang="zh-CN" sz="2000" dirty="0"/>
          </a:p>
          <a:p>
            <a:pPr lvl="1"/>
            <a:r>
              <a:rPr kumimoji="1" lang="zh-CN" altLang="en-US" sz="2000" dirty="0"/>
              <a:t>虚拟现实技术</a:t>
            </a:r>
            <a:endParaRPr kumimoji="1" lang="en-US" altLang="zh-CN" sz="2000" dirty="0"/>
          </a:p>
          <a:p>
            <a:pPr lvl="1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24211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3200" dirty="0"/>
              <a:t>新一代图书馆系统发展的挑战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kumimoji="1" lang="zh-CN" altLang="en-US" dirty="0"/>
              <a:t>信息（数据）安全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完整性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真实性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持久性</a:t>
            </a:r>
            <a:endParaRPr kumimoji="1" lang="en-US" altLang="zh-CN" dirty="0"/>
          </a:p>
          <a:p>
            <a:r>
              <a:rPr kumimoji="1" lang="zh-CN" altLang="en-US" dirty="0"/>
              <a:t>保护用户隐私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身份信息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账户信息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活动记录</a:t>
            </a:r>
            <a:endParaRPr kumimoji="1" lang="en-US" altLang="zh-CN" dirty="0"/>
          </a:p>
          <a:p>
            <a:r>
              <a:rPr kumimoji="1" lang="zh-CN" altLang="en-US" dirty="0"/>
              <a:t>保护知识产权</a:t>
            </a:r>
            <a:endParaRPr kumimoji="1" lang="en-US" altLang="zh-CN" dirty="0"/>
          </a:p>
          <a:p>
            <a:r>
              <a:rPr kumimoji="1" lang="zh-CN" altLang="en-US" dirty="0"/>
              <a:t>新型的图书馆员</a:t>
            </a:r>
          </a:p>
        </p:txBody>
      </p:sp>
    </p:spTree>
    <p:extLst>
      <p:ext uri="{BB962C8B-B14F-4D97-AF65-F5344CB8AC3E}">
        <p14:creationId xmlns:p14="http://schemas.microsoft.com/office/powerpoint/2010/main" val="2462775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89000" y="206375"/>
            <a:ext cx="7340600" cy="857250"/>
          </a:xfrm>
        </p:spPr>
        <p:txBody>
          <a:bodyPr>
            <a:normAutofit/>
          </a:bodyPr>
          <a:lstStyle/>
          <a:p>
            <a:r>
              <a:rPr kumimoji="1" lang="zh-CN" altLang="en-US" sz="3600" dirty="0"/>
              <a:t>图书馆的主要作用</a:t>
            </a:r>
          </a:p>
        </p:txBody>
      </p:sp>
      <p:sp>
        <p:nvSpPr>
          <p:cNvPr id="4" name="矩形 3"/>
          <p:cNvSpPr/>
          <p:nvPr/>
        </p:nvSpPr>
        <p:spPr>
          <a:xfrm>
            <a:off x="592667" y="1693718"/>
            <a:ext cx="2269066" cy="1789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过去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文献资源匮乏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满足读者对于文献的需求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115733" y="1693718"/>
            <a:ext cx="2387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现在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数字资源过剩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满足读者对于内容的需求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70601" y="1693718"/>
            <a:ext cx="2429932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未来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数据泛滥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满足用户对于特定信息的需求</a:t>
            </a:r>
            <a:endParaRPr lang="en-US" altLang="zh-CN" sz="2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75158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3600" dirty="0"/>
              <a:t>图书馆的核心竞争力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zh-CN" altLang="en-US" sz="2800" dirty="0"/>
              <a:t>知识组织理论、方法、技术</a:t>
            </a:r>
            <a:endParaRPr kumimoji="1" lang="en-US" altLang="zh-CN" sz="2800" dirty="0"/>
          </a:p>
          <a:p>
            <a:pPr lvl="1"/>
            <a:r>
              <a:rPr kumimoji="1" lang="zh-CN" altLang="en-US" sz="2400" dirty="0"/>
              <a:t>信息分类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信息存取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数据管理</a:t>
            </a:r>
            <a:endParaRPr kumimoji="1" lang="en-US" altLang="zh-CN" sz="2400" dirty="0"/>
          </a:p>
          <a:p>
            <a:pPr lvl="1"/>
            <a:r>
              <a:rPr kumimoji="1" lang="zh-CN" altLang="en-US" sz="2400" dirty="0"/>
              <a:t>数据（内容）挖掘、获取、分析、评价</a:t>
            </a:r>
            <a:endParaRPr kumimoji="1" lang="en-US" altLang="zh-CN" sz="2400" dirty="0"/>
          </a:p>
          <a:p>
            <a:r>
              <a:rPr kumimoji="1" lang="zh-CN" altLang="en-US" sz="2800" dirty="0"/>
              <a:t>图书馆员</a:t>
            </a:r>
          </a:p>
        </p:txBody>
      </p:sp>
    </p:spTree>
    <p:extLst>
      <p:ext uri="{BB962C8B-B14F-4D97-AF65-F5344CB8AC3E}">
        <p14:creationId xmlns:p14="http://schemas.microsoft.com/office/powerpoint/2010/main" val="2614802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kumimoji="1" lang="en-US" altLang="zh-CN" sz="3600" dirty="0"/>
              <a:t>WATSON</a:t>
            </a:r>
            <a:r>
              <a:rPr kumimoji="1" lang="zh-CN" altLang="en-US" sz="3600" dirty="0"/>
              <a:t>可以胜过</a:t>
            </a:r>
            <a:r>
              <a:rPr kumimoji="1" lang="en-US" altLang="zh-CN" sz="3600" dirty="0"/>
              <a:t>Ken</a:t>
            </a:r>
            <a:r>
              <a:rPr kumimoji="1" lang="zh-CN" altLang="en-US" sz="3600" dirty="0"/>
              <a:t>和</a:t>
            </a:r>
            <a:r>
              <a:rPr kumimoji="1" lang="en-US" altLang="zh-CN" sz="3600" dirty="0"/>
              <a:t>Brad</a:t>
            </a:r>
            <a:endParaRPr kumimoji="1" lang="zh-CN" altLang="en-US" sz="3600" dirty="0"/>
          </a:p>
        </p:txBody>
      </p:sp>
      <p:pic>
        <p:nvPicPr>
          <p:cNvPr id="19459" name="内容占位符 3" descr="IMG_828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06" r="-5206"/>
          <a:stretch>
            <a:fillRect/>
          </a:stretch>
        </p:blipFill>
        <p:spPr>
          <a:xfrm>
            <a:off x="1200151" y="1143000"/>
            <a:ext cx="6527006" cy="3776663"/>
          </a:xfrm>
        </p:spPr>
      </p:pic>
    </p:spTree>
    <p:extLst>
      <p:ext uri="{BB962C8B-B14F-4D97-AF65-F5344CB8AC3E}">
        <p14:creationId xmlns:p14="http://schemas.microsoft.com/office/powerpoint/2010/main" val="336322475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3600" dirty="0"/>
              <a:t>图书馆业务的变革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3466" y="1651000"/>
            <a:ext cx="215053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过去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以印刷品为主要对象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手工操作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19800" y="1666910"/>
            <a:ext cx="2082800" cy="1789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未来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以数据为主要对象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智能操作</a:t>
            </a:r>
          </a:p>
        </p:txBody>
      </p:sp>
    </p:spTree>
    <p:extLst>
      <p:ext uri="{BB962C8B-B14F-4D97-AF65-F5344CB8AC3E}">
        <p14:creationId xmlns:p14="http://schemas.microsoft.com/office/powerpoint/2010/main" val="2054776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3600" dirty="0"/>
              <a:t>图书馆业务的变革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3466" y="1651000"/>
            <a:ext cx="215053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400" dirty="0"/>
              <a:t>过去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以印刷品为主要对象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手工操作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19800" y="1666910"/>
            <a:ext cx="2082800" cy="1789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400" dirty="0"/>
              <a:t>未来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以数据为主要对象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智能操作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76600" y="1666910"/>
            <a:ext cx="22098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现在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兼有印刷品和数字资源</a:t>
            </a:r>
            <a:endParaRPr lang="en-US" altLang="zh-CN" sz="2400" dirty="0"/>
          </a:p>
          <a:p>
            <a:pPr>
              <a:lnSpc>
                <a:spcPts val="2200"/>
              </a:lnSpc>
            </a:pPr>
            <a:endParaRPr lang="en-US" altLang="zh-CN" sz="2400" dirty="0"/>
          </a:p>
          <a:p>
            <a:pPr>
              <a:lnSpc>
                <a:spcPts val="2200"/>
              </a:lnSpc>
            </a:pPr>
            <a:r>
              <a:rPr lang="zh-CN" altLang="en-US" sz="2400" dirty="0"/>
              <a:t>电脑辅助手工</a:t>
            </a:r>
          </a:p>
        </p:txBody>
      </p:sp>
    </p:spTree>
    <p:extLst>
      <p:ext uri="{BB962C8B-B14F-4D97-AF65-F5344CB8AC3E}">
        <p14:creationId xmlns:p14="http://schemas.microsoft.com/office/powerpoint/2010/main" val="3936779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 dirty="0"/>
              <a:t>北京大学图书馆：为知识交流提供更好的空间（物理空间和网络空间）、资源和服务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馆舍改扩建工程</a:t>
            </a:r>
            <a:endParaRPr kumimoji="1" lang="en-US" altLang="zh-CN" dirty="0"/>
          </a:p>
          <a:p>
            <a:pPr lvl="1"/>
            <a:r>
              <a:rPr kumimoji="1" lang="zh-CN" altLang="en-US" dirty="0"/>
              <a:t>新一代的信息系统</a:t>
            </a:r>
          </a:p>
        </p:txBody>
      </p:sp>
    </p:spTree>
    <p:extLst>
      <p:ext uri="{BB962C8B-B14F-4D97-AF65-F5344CB8AC3E}">
        <p14:creationId xmlns:p14="http://schemas.microsoft.com/office/powerpoint/2010/main" val="1816093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227350" y="1142492"/>
            <a:ext cx="313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kumimoji="1" lang="en-US" altLang="zh-CN" sz="2700" dirty="0">
                <a:solidFill>
                  <a:srgbClr val="FFFFFF"/>
                </a:solidFill>
              </a:rPr>
              <a:t>1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24614" y="2755603"/>
            <a:ext cx="31399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kumimoji="1" lang="en-US" altLang="zh-CN" sz="2700">
                <a:solidFill>
                  <a:srgbClr val="FFFFFF"/>
                </a:solidFill>
              </a:rPr>
              <a:t>3</a:t>
            </a:r>
            <a:endParaRPr kumimoji="1" lang="zh-CN" altLang="en-US" sz="2700" dirty="0">
              <a:solidFill>
                <a:srgbClr val="FFFFFF"/>
              </a:solidFill>
            </a:endParaRPr>
          </a:p>
        </p:txBody>
      </p:sp>
      <p:sp>
        <p:nvSpPr>
          <p:cNvPr id="26" name="TextBox 13"/>
          <p:cNvSpPr>
            <a:spLocks noChangeArrowheads="1"/>
          </p:cNvSpPr>
          <p:nvPr/>
        </p:nvSpPr>
        <p:spPr bwMode="auto">
          <a:xfrm>
            <a:off x="1224614" y="2755603"/>
            <a:ext cx="7245241" cy="4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zh-CN" sz="2400" b="1" kern="1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ea"/>
              </a:rPr>
              <a:t>多种功能一体的校园公共学</a:t>
            </a:r>
            <a:r>
              <a:rPr lang="zh-CN" altLang="en-US" sz="2400" b="1" kern="1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ea"/>
              </a:rPr>
              <a:t>术</a:t>
            </a:r>
            <a:r>
              <a:rPr lang="zh-CN" altLang="zh-CN" sz="2400" b="1" kern="1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ea"/>
              </a:rPr>
              <a:t>与文化空间</a:t>
            </a: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0" y="-173124"/>
            <a:ext cx="138499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277955" y="2148665"/>
            <a:ext cx="6867451" cy="200056"/>
            <a:chOff x="1835943" y="3337534"/>
            <a:chExt cx="8520113" cy="182946"/>
          </a:xfrm>
        </p:grpSpPr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835943" y="3337535"/>
              <a:ext cx="1236663" cy="182945"/>
            </a:xfrm>
            <a:custGeom>
              <a:avLst/>
              <a:gdLst>
                <a:gd name="T0" fmla="*/ 0 w 795"/>
                <a:gd name="T1" fmla="*/ 0 h 375"/>
                <a:gd name="T2" fmla="*/ 649 w 795"/>
                <a:gd name="T3" fmla="*/ 0 h 375"/>
                <a:gd name="T4" fmla="*/ 795 w 795"/>
                <a:gd name="T5" fmla="*/ 189 h 375"/>
                <a:gd name="T6" fmla="*/ 649 w 795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5" h="375">
                  <a:moveTo>
                    <a:pt x="0" y="0"/>
                  </a:moveTo>
                  <a:lnTo>
                    <a:pt x="649" y="0"/>
                  </a:lnTo>
                  <a:lnTo>
                    <a:pt x="795" y="189"/>
                  </a:lnTo>
                  <a:lnTo>
                    <a:pt x="649" y="375"/>
                  </a:lnTo>
                </a:path>
              </a:pathLst>
            </a:custGeom>
            <a:noFill/>
            <a:ln w="222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24"/>
            <p:cNvSpPr>
              <a:spLocks/>
            </p:cNvSpPr>
            <p:nvPr/>
          </p:nvSpPr>
          <p:spPr bwMode="auto">
            <a:xfrm>
              <a:off x="3291681" y="3337535"/>
              <a:ext cx="1236662" cy="182945"/>
            </a:xfrm>
            <a:custGeom>
              <a:avLst/>
              <a:gdLst>
                <a:gd name="T0" fmla="*/ 0 w 795"/>
                <a:gd name="T1" fmla="*/ 0 h 375"/>
                <a:gd name="T2" fmla="*/ 649 w 795"/>
                <a:gd name="T3" fmla="*/ 0 h 375"/>
                <a:gd name="T4" fmla="*/ 795 w 795"/>
                <a:gd name="T5" fmla="*/ 189 h 375"/>
                <a:gd name="T6" fmla="*/ 649 w 795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5" h="375">
                  <a:moveTo>
                    <a:pt x="0" y="0"/>
                  </a:moveTo>
                  <a:lnTo>
                    <a:pt x="649" y="0"/>
                  </a:lnTo>
                  <a:lnTo>
                    <a:pt x="795" y="189"/>
                  </a:lnTo>
                  <a:lnTo>
                    <a:pt x="649" y="375"/>
                  </a:lnTo>
                </a:path>
              </a:pathLst>
            </a:custGeom>
            <a:noFill/>
            <a:ln w="222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4749006" y="3337535"/>
              <a:ext cx="1236662" cy="182945"/>
            </a:xfrm>
            <a:custGeom>
              <a:avLst/>
              <a:gdLst>
                <a:gd name="T0" fmla="*/ 0 w 795"/>
                <a:gd name="T1" fmla="*/ 0 h 375"/>
                <a:gd name="T2" fmla="*/ 649 w 795"/>
                <a:gd name="T3" fmla="*/ 0 h 375"/>
                <a:gd name="T4" fmla="*/ 795 w 795"/>
                <a:gd name="T5" fmla="*/ 189 h 375"/>
                <a:gd name="T6" fmla="*/ 649 w 795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5" h="375">
                  <a:moveTo>
                    <a:pt x="0" y="0"/>
                  </a:moveTo>
                  <a:lnTo>
                    <a:pt x="649" y="0"/>
                  </a:lnTo>
                  <a:lnTo>
                    <a:pt x="795" y="189"/>
                  </a:lnTo>
                  <a:lnTo>
                    <a:pt x="649" y="375"/>
                  </a:lnTo>
                </a:path>
              </a:pathLst>
            </a:custGeom>
            <a:noFill/>
            <a:ln w="222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6204743" y="3337535"/>
              <a:ext cx="1236663" cy="182945"/>
            </a:xfrm>
            <a:custGeom>
              <a:avLst/>
              <a:gdLst>
                <a:gd name="T0" fmla="*/ 0 w 795"/>
                <a:gd name="T1" fmla="*/ 0 h 375"/>
                <a:gd name="T2" fmla="*/ 649 w 795"/>
                <a:gd name="T3" fmla="*/ 0 h 375"/>
                <a:gd name="T4" fmla="*/ 795 w 795"/>
                <a:gd name="T5" fmla="*/ 189 h 375"/>
                <a:gd name="T6" fmla="*/ 649 w 795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5" h="375">
                  <a:moveTo>
                    <a:pt x="0" y="0"/>
                  </a:moveTo>
                  <a:lnTo>
                    <a:pt x="649" y="0"/>
                  </a:lnTo>
                  <a:lnTo>
                    <a:pt x="795" y="189"/>
                  </a:lnTo>
                  <a:lnTo>
                    <a:pt x="649" y="375"/>
                  </a:lnTo>
                </a:path>
              </a:pathLst>
            </a:custGeom>
            <a:noFill/>
            <a:ln w="222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7662068" y="3337534"/>
              <a:ext cx="1236663" cy="182945"/>
            </a:xfrm>
            <a:custGeom>
              <a:avLst/>
              <a:gdLst>
                <a:gd name="T0" fmla="*/ 0 w 795"/>
                <a:gd name="T1" fmla="*/ 0 h 375"/>
                <a:gd name="T2" fmla="*/ 649 w 795"/>
                <a:gd name="T3" fmla="*/ 0 h 375"/>
                <a:gd name="T4" fmla="*/ 795 w 795"/>
                <a:gd name="T5" fmla="*/ 189 h 375"/>
                <a:gd name="T6" fmla="*/ 649 w 795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5" h="375">
                  <a:moveTo>
                    <a:pt x="0" y="0"/>
                  </a:moveTo>
                  <a:lnTo>
                    <a:pt x="649" y="0"/>
                  </a:lnTo>
                  <a:lnTo>
                    <a:pt x="795" y="189"/>
                  </a:lnTo>
                  <a:lnTo>
                    <a:pt x="649" y="375"/>
                  </a:lnTo>
                </a:path>
              </a:pathLst>
            </a:custGeom>
            <a:noFill/>
            <a:ln w="222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32"/>
            <p:cNvSpPr>
              <a:spLocks/>
            </p:cNvSpPr>
            <p:nvPr/>
          </p:nvSpPr>
          <p:spPr bwMode="auto">
            <a:xfrm>
              <a:off x="9119393" y="3337535"/>
              <a:ext cx="1236663" cy="182945"/>
            </a:xfrm>
            <a:custGeom>
              <a:avLst/>
              <a:gdLst>
                <a:gd name="T0" fmla="*/ 0 w 795"/>
                <a:gd name="T1" fmla="*/ 0 h 375"/>
                <a:gd name="T2" fmla="*/ 649 w 795"/>
                <a:gd name="T3" fmla="*/ 0 h 375"/>
                <a:gd name="T4" fmla="*/ 795 w 795"/>
                <a:gd name="T5" fmla="*/ 189 h 375"/>
                <a:gd name="T6" fmla="*/ 649 w 795"/>
                <a:gd name="T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5" h="375">
                  <a:moveTo>
                    <a:pt x="0" y="0"/>
                  </a:moveTo>
                  <a:lnTo>
                    <a:pt x="649" y="0"/>
                  </a:lnTo>
                  <a:lnTo>
                    <a:pt x="795" y="189"/>
                  </a:lnTo>
                  <a:lnTo>
                    <a:pt x="649" y="375"/>
                  </a:lnTo>
                </a:path>
              </a:pathLst>
            </a:custGeom>
            <a:noFill/>
            <a:ln w="222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1136015" y="2075573"/>
            <a:ext cx="1109179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b="1" dirty="0"/>
              <a:t>学习支持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2338926" y="2075572"/>
            <a:ext cx="1109179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/>
              <a:t>研究</a:t>
            </a:r>
            <a:r>
              <a:rPr lang="zh-CN" altLang="zh-CN" b="1" dirty="0"/>
              <a:t>支持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3512292" y="2075571"/>
            <a:ext cx="1109179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/>
              <a:t>教学</a:t>
            </a:r>
            <a:r>
              <a:rPr lang="zh-CN" altLang="zh-CN" b="1" dirty="0"/>
              <a:t>支持</a:t>
            </a:r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4685657" y="2075571"/>
            <a:ext cx="1109179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b="1" dirty="0"/>
              <a:t>学</a:t>
            </a:r>
            <a:r>
              <a:rPr lang="zh-CN" altLang="en-US" b="1" dirty="0"/>
              <a:t>术交流</a:t>
            </a:r>
            <a:endParaRPr lang="zh-CN" altLang="en-US" dirty="0"/>
          </a:p>
        </p:txBody>
      </p:sp>
      <p:sp>
        <p:nvSpPr>
          <p:cNvPr id="58" name="矩形 57"/>
          <p:cNvSpPr/>
          <p:nvPr/>
        </p:nvSpPr>
        <p:spPr>
          <a:xfrm>
            <a:off x="5836238" y="2075570"/>
            <a:ext cx="1109179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b="1" dirty="0"/>
              <a:t>文化传承</a:t>
            </a:r>
          </a:p>
        </p:txBody>
      </p:sp>
      <p:sp>
        <p:nvSpPr>
          <p:cNvPr id="59" name="矩形 58"/>
          <p:cNvSpPr/>
          <p:nvPr/>
        </p:nvSpPr>
        <p:spPr>
          <a:xfrm>
            <a:off x="7009623" y="2075569"/>
            <a:ext cx="106182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b="1" dirty="0"/>
              <a:t>社交休闲</a:t>
            </a:r>
            <a:endParaRPr lang="zh-CN" altLang="en-US" dirty="0"/>
          </a:p>
        </p:txBody>
      </p:sp>
      <p:sp>
        <p:nvSpPr>
          <p:cNvPr id="6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41690" y="341114"/>
            <a:ext cx="4232751" cy="43973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kumimoji="1" lang="zh-CN" altLang="en-US" sz="27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</a:rPr>
              <a:t>新的定位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341690" y="243000"/>
            <a:ext cx="1427476" cy="0"/>
          </a:xfrm>
          <a:prstGeom prst="line">
            <a:avLst/>
          </a:prstGeom>
          <a:ln w="53975"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08369" y="1263733"/>
            <a:ext cx="560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集</a:t>
            </a:r>
          </a:p>
        </p:txBody>
      </p:sp>
    </p:spTree>
    <p:extLst>
      <p:ext uri="{BB962C8B-B14F-4D97-AF65-F5344CB8AC3E}">
        <p14:creationId xmlns:p14="http://schemas.microsoft.com/office/powerpoint/2010/main" val="3919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</TotalTime>
  <Words>1029</Words>
  <Application>Microsoft Macintosh PowerPoint</Application>
  <PresentationFormat>全屏显示(16:9)</PresentationFormat>
  <Paragraphs>245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黑体</vt:lpstr>
      <vt:lpstr>楷体</vt:lpstr>
      <vt:lpstr>宋体</vt:lpstr>
      <vt:lpstr>微软雅黑</vt:lpstr>
      <vt:lpstr>微软雅黑</vt:lpstr>
      <vt:lpstr>Segoe UI Light</vt:lpstr>
      <vt:lpstr>Yuanti SC Regular</vt:lpstr>
      <vt:lpstr>Arial</vt:lpstr>
      <vt:lpstr>Calibri</vt:lpstr>
      <vt:lpstr>Times New Roman</vt:lpstr>
      <vt:lpstr>Office 主题</vt:lpstr>
      <vt:lpstr>信息资源管理：过去、现在与未来 ——兼及新一代信息系统平台</vt:lpstr>
      <vt:lpstr>图书馆是知识交流的重要参与者</vt:lpstr>
      <vt:lpstr>图书馆的主要作用</vt:lpstr>
      <vt:lpstr>图书馆的核心竞争力</vt:lpstr>
      <vt:lpstr>WATSON可以胜过Ken和Brad</vt:lpstr>
      <vt:lpstr>图书馆业务的变革</vt:lpstr>
      <vt:lpstr>图书馆业务的变革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学习资源的新型态</vt:lpstr>
      <vt:lpstr>PowerPoint 演示文稿</vt:lpstr>
      <vt:lpstr>PowerPoint 演示文稿</vt:lpstr>
      <vt:lpstr>PowerPoint 演示文稿</vt:lpstr>
      <vt:lpstr>PowerPoint 演示文稿</vt:lpstr>
      <vt:lpstr>数字资源评估</vt:lpstr>
      <vt:lpstr>资源长期保存</vt:lpstr>
      <vt:lpstr>PowerPoint 演示文稿</vt:lpstr>
      <vt:lpstr>PowerPoint 演示文稿</vt:lpstr>
      <vt:lpstr>新一代图书馆系统发展的挑战</vt:lpstr>
    </vt:vector>
  </TitlesOfParts>
  <Company>PKUL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大学图书馆与未来学术交流</dc:title>
  <dc:creator>john0227 Zhu</dc:creator>
  <cp:lastModifiedBy/>
  <cp:revision>41</cp:revision>
  <dcterms:created xsi:type="dcterms:W3CDTF">2016-08-22T12:55:04Z</dcterms:created>
  <dcterms:modified xsi:type="dcterms:W3CDTF">2018-04-24T13:22:44Z</dcterms:modified>
</cp:coreProperties>
</file>