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282" r:id="rId3"/>
    <p:sldId id="257" r:id="rId5"/>
    <p:sldId id="258" r:id="rId6"/>
    <p:sldId id="259" r:id="rId7"/>
    <p:sldId id="288" r:id="rId8"/>
    <p:sldId id="286" r:id="rId9"/>
    <p:sldId id="287" r:id="rId10"/>
    <p:sldId id="310" r:id="rId11"/>
    <p:sldId id="263" r:id="rId12"/>
    <p:sldId id="268" r:id="rId13"/>
    <p:sldId id="264" r:id="rId14"/>
    <p:sldId id="265" r:id="rId15"/>
    <p:sldId id="270" r:id="rId16"/>
    <p:sldId id="271" r:id="rId17"/>
    <p:sldId id="273" r:id="rId18"/>
    <p:sldId id="274" r:id="rId19"/>
    <p:sldId id="275" r:id="rId20"/>
    <p:sldId id="272" r:id="rId21"/>
    <p:sldId id="276" r:id="rId22"/>
    <p:sldId id="277" r:id="rId23"/>
    <p:sldId id="305" r:id="rId24"/>
    <p:sldId id="312" r:id="rId25"/>
    <p:sldId id="297" r:id="rId26"/>
    <p:sldId id="302" r:id="rId27"/>
    <p:sldId id="266" r:id="rId28"/>
    <p:sldId id="308" r:id="rId29"/>
    <p:sldId id="306" r:id="rId30"/>
    <p:sldId id="267" r:id="rId31"/>
  </p:sldIdLst>
  <p:sldSz cx="9144000" cy="5715000" type="screen16x10"/>
  <p:notesSz cx="7099300"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autoAdjust="0"/>
    <p:restoredTop sz="87074" autoAdjust="0"/>
  </p:normalViewPr>
  <p:slideViewPr>
    <p:cSldViewPr>
      <p:cViewPr>
        <p:scale>
          <a:sx n="81" d="100"/>
          <a:sy n="81" d="100"/>
        </p:scale>
        <p:origin x="-2400" y="-100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35" d="100"/>
          <a:sy n="35" d="100"/>
        </p:scale>
        <p:origin x="-1675"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81D8D55-A5CC-4209-AFB7-08CEC2572761}" type="datetimeFigureOut">
              <a:rPr lang="zh-CN" altLang="en-US" smtClean="0"/>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542ECF8E-C33F-412A-9D59-12387E9D8B2C}" type="slidenum">
              <a:rPr lang="zh-CN" altLang="en-US" smtClean="0"/>
            </a:fld>
            <a:endParaRPr lang="zh-CN"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3EA61F0-DBE4-4688-BE71-E4B4919480A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013" y="768350"/>
            <a:ext cx="613727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E8297A2-C025-47A4-B4D4-0115587DD158}" type="slidenum">
              <a:rPr lang="zh-CN" altLang="en-US" smtClean="0"/>
            </a:fld>
            <a:endParaRPr lang="zh-CN" alt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81013" y="768350"/>
            <a:ext cx="6137275" cy="3836988"/>
          </a:xfrm>
        </p:spPr>
      </p:sp>
      <p:sp>
        <p:nvSpPr>
          <p:cNvPr id="36867" name="Rectangle 3"/>
          <p:cNvSpPr>
            <a:spLocks noGrp="1" noChangeArrowheads="1"/>
          </p:cNvSpPr>
          <p:nvPr>
            <p:ph type="body" idx="1"/>
          </p:nvPr>
        </p:nvSpPr>
        <p:spPr>
          <a:noFill/>
        </p:spPr>
        <p:txBody>
          <a:bodyPr/>
          <a:lstStyle/>
          <a:p>
            <a:pPr defTabSz="989965">
              <a:defRPr/>
            </a:pPr>
            <a:endParaRPr lang="zh-CN" altLang="en-US" sz="2200" dirty="0" smtClean="0">
              <a:latin typeface="华文隶书" pitchFamily="2" charset="-122"/>
              <a:ea typeface="华文隶书"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768350"/>
            <a:ext cx="6137275" cy="3836988"/>
          </a:xfrm>
        </p:spPr>
      </p:sp>
      <p:sp>
        <p:nvSpPr>
          <p:cNvPr id="3" name="备注占位符 2"/>
          <p:cNvSpPr>
            <a:spLocks noGrp="1"/>
          </p:cNvSpPr>
          <p:nvPr>
            <p:ph type="body" idx="1"/>
          </p:nvPr>
        </p:nvSpPr>
        <p:spPr/>
        <p:txBody>
          <a:bodyPr/>
          <a:lstStyle/>
          <a:p>
            <a:r>
              <a:rPr lang="en-US" altLang="zh-CN" dirty="0" smtClean="0"/>
              <a:t>DynoMedia </a:t>
            </a:r>
            <a:r>
              <a:rPr lang="en-US" altLang="zh-CN" dirty="0" err="1" smtClean="0"/>
              <a:t>inc.</a:t>
            </a:r>
            <a:r>
              <a:rPr lang="zh-CN" altLang="en-US" dirty="0" smtClean="0"/>
              <a:t>公司简介</a:t>
            </a:r>
            <a:endParaRPr lang="en-US" altLang="zh-CN" dirty="0" smtClean="0"/>
          </a:p>
          <a:p>
            <a:r>
              <a:rPr lang="zh-CN" altLang="en-US" dirty="0" smtClean="0"/>
              <a:t>公司简介</a:t>
            </a:r>
            <a:endParaRPr lang="zh-CN" altLang="en-US" dirty="0"/>
          </a:p>
        </p:txBody>
      </p:sp>
      <p:sp>
        <p:nvSpPr>
          <p:cNvPr id="4" name="灯片编号占位符 3"/>
          <p:cNvSpPr>
            <a:spLocks noGrp="1"/>
          </p:cNvSpPr>
          <p:nvPr>
            <p:ph type="sldNum" sz="quarter" idx="10"/>
          </p:nvPr>
        </p:nvSpPr>
        <p:spPr/>
        <p:txBody>
          <a:bodyPr/>
          <a:lstStyle/>
          <a:p>
            <a:fld id="{1E8297A2-C025-47A4-B4D4-0115587DD158}" type="slidenum">
              <a:rPr lang="zh-CN" altLang="en-US" smtClean="0"/>
            </a:fld>
            <a:endParaRPr lang="zh-CN" altLang="en-US"/>
          </a:p>
        </p:txBody>
      </p:sp>
      <p:sp>
        <p:nvSpPr>
          <p:cNvPr id="5" name="页眉占位符 4"/>
          <p:cNvSpPr>
            <a:spLocks noGrp="1"/>
          </p:cNvSpPr>
          <p:nvPr>
            <p:ph type="hdr" sz="quarter" idx="1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768350"/>
            <a:ext cx="6137275" cy="3836988"/>
          </a:xfrm>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1E8297A2-C025-47A4-B4D4-0115587DD1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830AB4C-125E-4025-9555-33477DF37C3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768350"/>
            <a:ext cx="6137275" cy="3836988"/>
          </a:xfrm>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1E8297A2-C025-47A4-B4D4-0115587DD1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768350"/>
            <a:ext cx="6137275" cy="3836988"/>
          </a:xfrm>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1E8297A2-C025-47A4-B4D4-0115587DD1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6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7086611" y="5397504"/>
            <a:ext cx="1880195" cy="276999"/>
          </a:xfrm>
          <a:prstGeom prst="rect">
            <a:avLst/>
          </a:prstGeom>
          <a:noFill/>
        </p:spPr>
        <p:txBody>
          <a:bodyPr wrap="none">
            <a:spAutoFit/>
          </a:bodyPr>
          <a:lstStyle/>
          <a:p>
            <a:pPr>
              <a:defRPr/>
            </a:pPr>
            <a:r>
              <a:rPr lang="en-US" altLang="zh-CN" sz="1200" dirty="0">
                <a:solidFill>
                  <a:srgbClr val="7F7F7F"/>
                </a:solidFill>
                <a:latin typeface="Arial" panose="020B0604020202020204" pitchFamily="34" charset="0"/>
              </a:rPr>
              <a:t>www.dynomedia-inc.com</a:t>
            </a:r>
            <a:endParaRPr lang="zh-CN" altLang="en-US" sz="1200" dirty="0">
              <a:solidFill>
                <a:srgbClr val="7F7F7F"/>
              </a:solidFill>
              <a:latin typeface="Arial" panose="020B0604020202020204" pitchFamily="34" charset="0"/>
            </a:endParaRPr>
          </a:p>
        </p:txBody>
      </p:sp>
      <p:pic>
        <p:nvPicPr>
          <p:cNvPr id="4" name="Picture 4" descr="mtp2cover2"/>
          <p:cNvPicPr>
            <a:picLocks noChangeArrowheads="1"/>
          </p:cNvPicPr>
          <p:nvPr userDrawn="1">
            <p:custDataLst>
              <p:tags r:id="rId2"/>
            </p:custDataLst>
          </p:nvPr>
        </p:nvPicPr>
        <p:blipFill>
          <a:blip r:embed="rId3" cstate="print"/>
          <a:srcRect/>
          <a:stretch>
            <a:fillRect/>
          </a:stretch>
        </p:blipFill>
        <p:spPr bwMode="auto">
          <a:xfrm>
            <a:off x="0" y="952500"/>
            <a:ext cx="9144000" cy="47625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384" r="17456"/>
          <a:stretch>
            <a:fillRect/>
          </a:stretch>
        </p:blipFill>
        <p:spPr>
          <a:xfrm>
            <a:off x="0" y="-17883"/>
            <a:ext cx="5671457" cy="5715000"/>
          </a:xfrm>
          <a:prstGeom prst="rect">
            <a:avLst/>
          </a:prstGeom>
          <a:solidFill>
            <a:srgbClr val="FFFFFF"/>
          </a:solidFill>
          <a:effectLst>
            <a:softEdge rad="317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9"/>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2754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7C06044-303E-449D-8365-96C45E57E5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D65CA-E63F-405D-AD4A-83A866E8DA8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529696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7C06044-303E-449D-8365-96C45E57E599}" type="datetimeFigureOut">
              <a:rPr lang="zh-CN" altLang="en-US" smtClean="0"/>
            </a:fld>
            <a:endParaRPr lang="zh-CN" altLang="en-US"/>
          </a:p>
        </p:txBody>
      </p:sp>
      <p:sp>
        <p:nvSpPr>
          <p:cNvPr id="5" name="页脚占位符 4"/>
          <p:cNvSpPr>
            <a:spLocks noGrp="1"/>
          </p:cNvSpPr>
          <p:nvPr>
            <p:ph type="ftr" sz="quarter" idx="3"/>
          </p:nvPr>
        </p:nvSpPr>
        <p:spPr>
          <a:xfrm>
            <a:off x="3124200" y="529696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6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64D65CA-E63F-405D-AD4A-83A866E8DA8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0" Type="http://schemas.openxmlformats.org/officeDocument/2006/relationships/slideLayout" Target="../slideLayouts/slideLayout14.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4.xml"/><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image" Target="../media/image37.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9.wmf"/><Relationship Id="rId2" Type="http://schemas.openxmlformats.org/officeDocument/2006/relationships/image" Target="../media/image41.jpeg"/><Relationship Id="rId1"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43.png"/><Relationship Id="rId3" Type="http://schemas.openxmlformats.org/officeDocument/2006/relationships/hyperlink" Target="http://114.113.148.240/" TargetMode="External"/><Relationship Id="rId2" Type="http://schemas.openxmlformats.org/officeDocument/2006/relationships/hyperlink" Target="http://www.dynomedia-inc.com/" TargetMode="External"/><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4.xml"/><Relationship Id="rId2" Type="http://schemas.openxmlformats.org/officeDocument/2006/relationships/image" Target="../media/image11.png"/><Relationship Id="rId1" Type="http://schemas.openxmlformats.org/officeDocument/2006/relationships/hyperlink" Target="http://www.ureaderlibrary.com/browse.php?catid=2&amp;nums=264" TargetMode="Externa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hyperlink" Target="http://114.113.148.240/"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gray">
          <a:xfrm>
            <a:off x="-1588" y="1643054"/>
            <a:ext cx="9145588" cy="1076863"/>
          </a:xfrm>
          <a:prstGeom prst="rect">
            <a:avLst/>
          </a:prstGeom>
          <a:solidFill>
            <a:schemeClr val="accent1">
              <a:alpha val="72156"/>
            </a:schemeClr>
          </a:solidFill>
          <a:ln w="9525">
            <a:solidFill>
              <a:srgbClr val="FFFFFF"/>
            </a:solidFill>
            <a:miter lim="800000"/>
          </a:ln>
        </p:spPr>
        <p:txBody>
          <a:bodyPr wrap="none" anchor="ctr"/>
          <a:lstStyle/>
          <a:p>
            <a:pPr marL="342900" indent="-342900" algn="ctr" eaLnBrk="0" hangingPunct="0">
              <a:lnSpc>
                <a:spcPct val="80000"/>
              </a:lnSpc>
              <a:spcBef>
                <a:spcPct val="20000"/>
              </a:spcBef>
              <a:buFont typeface="Arial" panose="020B0604020202020204" pitchFamily="34" charset="0"/>
              <a:buNone/>
            </a:pPr>
            <a:r>
              <a:rPr lang="zh-CN" altLang="en-US" sz="3200" b="1" dirty="0" smtClean="0">
                <a:solidFill>
                  <a:schemeClr val="bg1"/>
                </a:solidFill>
              </a:rPr>
              <a:t>优阅外文原版电子图书</a:t>
            </a:r>
            <a:r>
              <a:rPr lang="en-US" altLang="zh-CN" sz="3200" b="1" dirty="0" smtClean="0">
                <a:solidFill>
                  <a:schemeClr val="bg1"/>
                </a:solidFill>
              </a:rPr>
              <a:t>--</a:t>
            </a:r>
            <a:r>
              <a:rPr lang="zh-CN" altLang="en-US" sz="3200" b="1" dirty="0" smtClean="0">
                <a:solidFill>
                  <a:schemeClr val="bg1"/>
                </a:solidFill>
              </a:rPr>
              <a:t>使用指南</a:t>
            </a:r>
            <a:endParaRPr lang="en-US" altLang="zh-CN" sz="3200" b="1" dirty="0">
              <a:solidFill>
                <a:schemeClr val="bg1"/>
              </a:solidFill>
            </a:endParaRPr>
          </a:p>
        </p:txBody>
      </p:sp>
      <p:sp>
        <p:nvSpPr>
          <p:cNvPr id="14339" name="Rectangle 7"/>
          <p:cNvSpPr>
            <a:spLocks noChangeArrowheads="1"/>
          </p:cNvSpPr>
          <p:nvPr/>
        </p:nvSpPr>
        <p:spPr bwMode="gray">
          <a:xfrm>
            <a:off x="0" y="2714624"/>
            <a:ext cx="9144000" cy="1682750"/>
          </a:xfrm>
          <a:prstGeom prst="rect">
            <a:avLst/>
          </a:prstGeom>
          <a:solidFill>
            <a:schemeClr val="accent1">
              <a:alpha val="72156"/>
            </a:schemeClr>
          </a:solidFill>
          <a:ln w="9525" algn="ctr">
            <a:solidFill>
              <a:srgbClr val="FFFFFF"/>
            </a:solidFill>
            <a:miter lim="800000"/>
          </a:ln>
        </p:spPr>
        <p:txBody>
          <a:bodyPr wrap="none" anchor="ctr"/>
          <a:lstStyle/>
          <a:p>
            <a:pPr algn="ctr">
              <a:defRPr/>
            </a:pPr>
            <a:r>
              <a:rPr lang="zh-CN" altLang="en-US" b="1" dirty="0" smtClean="0">
                <a:solidFill>
                  <a:schemeClr val="bg1"/>
                </a:solidFill>
                <a:latin typeface="Arial" panose="020B0604020202020204" pitchFamily="34" charset="0"/>
              </a:rPr>
              <a:t>西安博阅书海信息技术有限公司</a:t>
            </a:r>
            <a:endParaRPr lang="en-US" altLang="zh-CN" b="1" dirty="0" smtClean="0">
              <a:solidFill>
                <a:schemeClr val="bg1"/>
              </a:solidFill>
              <a:latin typeface="Arial" panose="020B0604020202020204" pitchFamily="34" charset="0"/>
            </a:endParaRPr>
          </a:p>
          <a:p>
            <a:pPr algn="ctr">
              <a:defRPr/>
            </a:pPr>
            <a:r>
              <a:rPr lang="en-US" altLang="zh-CN" b="1" dirty="0" smtClean="0">
                <a:solidFill>
                  <a:schemeClr val="bg1"/>
                </a:solidFill>
                <a:latin typeface="Arial" panose="020B0604020202020204" pitchFamily="34" charset="0"/>
              </a:rPr>
              <a:t>Beijing </a:t>
            </a:r>
            <a:r>
              <a:rPr lang="en-US" altLang="zh-CN" b="1" dirty="0" err="1" smtClean="0">
                <a:solidFill>
                  <a:schemeClr val="bg1"/>
                </a:solidFill>
                <a:latin typeface="Arial" panose="020B0604020202020204" pitchFamily="34" charset="0"/>
              </a:rPr>
              <a:t>Ureader</a:t>
            </a:r>
            <a:r>
              <a:rPr lang="en-US" altLang="zh-CN" b="1" dirty="0" smtClean="0">
                <a:solidFill>
                  <a:schemeClr val="bg1"/>
                </a:solidFill>
                <a:latin typeface="Arial" panose="020B0604020202020204" pitchFamily="34" charset="0"/>
              </a:rPr>
              <a:t> Creativity Technology CO., ltd</a:t>
            </a:r>
            <a:endParaRPr lang="en-US" altLang="zh-CN" b="1" dirty="0" smtClean="0">
              <a:solidFill>
                <a:schemeClr val="bg1"/>
              </a:solidFill>
              <a:latin typeface="Arial" panose="020B0604020202020204" pitchFamily="34" charset="0"/>
            </a:endParaRPr>
          </a:p>
          <a:p>
            <a:pPr algn="ctr">
              <a:defRPr/>
            </a:pPr>
            <a:r>
              <a:rPr lang="en-US" altLang="zh-CN" b="1" dirty="0" smtClean="0">
                <a:solidFill>
                  <a:schemeClr val="bg1"/>
                </a:solidFill>
                <a:latin typeface="Arial" panose="020B0604020202020204" pitchFamily="34" charset="0"/>
              </a:rPr>
              <a:t>Apr 2017</a:t>
            </a:r>
            <a:endParaRPr lang="zh-CN" altLang="en-US" b="1" dirty="0" smtClean="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6136" y="1560020"/>
            <a:ext cx="2592288" cy="1877437"/>
          </a:xfrm>
          <a:prstGeom prst="rect">
            <a:avLst/>
          </a:prstGeom>
          <a:noFill/>
        </p:spPr>
        <p:txBody>
          <a:bodyPr wrap="square" rtlCol="0">
            <a:spAutoFit/>
          </a:bodyPr>
          <a:lstStyle/>
          <a:p>
            <a:pPr indent="288290">
              <a:spcAft>
                <a:spcPts val="600"/>
              </a:spcAft>
            </a:pPr>
            <a:r>
              <a:rPr lang="zh-CN" altLang="en-US" sz="1600" dirty="0" smtClean="0">
                <a:solidFill>
                  <a:srgbClr val="0070C0"/>
                </a:solidFill>
                <a:latin typeface="+mj-ea"/>
                <a:ea typeface="+mj-ea"/>
              </a:rPr>
              <a:t>高级检索</a:t>
            </a:r>
            <a:endParaRPr lang="en-US" altLang="zh-CN" sz="1600" dirty="0" smtClean="0">
              <a:solidFill>
                <a:srgbClr val="0070C0"/>
              </a:solidFill>
              <a:latin typeface="+mj-ea"/>
              <a:ea typeface="+mj-ea"/>
            </a:endParaRPr>
          </a:p>
          <a:p>
            <a:pPr indent="288290">
              <a:lnSpc>
                <a:spcPct val="150000"/>
              </a:lnSpc>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通过题名、作者、出版社、</a:t>
            </a:r>
            <a:r>
              <a:rPr lang="en-US" altLang="zh-CN" sz="1200" dirty="0" smtClean="0">
                <a:solidFill>
                  <a:schemeClr val="tx1">
                    <a:lumMod val="75000"/>
                    <a:lumOff val="25000"/>
                  </a:schemeClr>
                </a:solidFill>
                <a:latin typeface="Cambria Math" pitchFamily="18" charset="0"/>
                <a:ea typeface="Cambria Math" pitchFamily="18" charset="0"/>
              </a:rPr>
              <a:t>ISBN</a:t>
            </a:r>
            <a:r>
              <a:rPr lang="zh-CN" altLang="en-US" sz="1200" dirty="0" smtClean="0">
                <a:solidFill>
                  <a:schemeClr val="tx1">
                    <a:lumMod val="75000"/>
                    <a:lumOff val="25000"/>
                  </a:schemeClr>
                </a:solidFill>
                <a:latin typeface="华文细黑" pitchFamily="2" charset="-122"/>
                <a:ea typeface="华文细黑" pitchFamily="2" charset="-122"/>
              </a:rPr>
              <a:t>全文检索、出版时间、语种等一项或多项的关键信息，您可以方便快捷地查找所需图书。</a:t>
            </a:r>
            <a:endParaRPr lang="en-US" altLang="zh-CN" sz="1200" dirty="0" smtClean="0">
              <a:solidFill>
                <a:schemeClr val="tx1">
                  <a:lumMod val="75000"/>
                  <a:lumOff val="25000"/>
                </a:schemeClr>
              </a:solidFill>
              <a:latin typeface="华文细黑" pitchFamily="2" charset="-122"/>
              <a:ea typeface="华文细黑" pitchFamily="2" charset="-122"/>
            </a:endParaRPr>
          </a:p>
          <a:p>
            <a:pPr indent="288290">
              <a:lnSpc>
                <a:spcPct val="150000"/>
              </a:lnSpc>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包括字段检索、布尔逻辑检索。</a:t>
            </a:r>
            <a:endParaRPr lang="en-US" altLang="zh-CN" sz="1200" dirty="0" smtClean="0">
              <a:solidFill>
                <a:schemeClr val="tx1">
                  <a:lumMod val="75000"/>
                  <a:lumOff val="25000"/>
                </a:schemeClr>
              </a:solidFill>
              <a:latin typeface="华文细黑" pitchFamily="2" charset="-122"/>
              <a:ea typeface="华文细黑" pitchFamily="2" charset="-122"/>
            </a:endParaRPr>
          </a:p>
        </p:txBody>
      </p:sp>
      <p:sp>
        <p:nvSpPr>
          <p:cNvPr id="15" name="TextBox 11"/>
          <p:cNvSpPr txBox="1">
            <a:spLocks noChangeArrowheads="1"/>
          </p:cNvSpPr>
          <p:nvPr/>
        </p:nvSpPr>
        <p:spPr bwMode="auto">
          <a:xfrm>
            <a:off x="5429256" y="714360"/>
            <a:ext cx="2357454" cy="261610"/>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点此图标，即可进入高级检索页面。</a:t>
            </a:r>
            <a:endParaRPr lang="zh-CN" altLang="en-US" sz="1100" dirty="0" smtClean="0">
              <a:solidFill>
                <a:schemeClr val="tx1">
                  <a:lumMod val="75000"/>
                  <a:lumOff val="25000"/>
                </a:schemeClr>
              </a:solidFill>
              <a:latin typeface="+mj-ea"/>
              <a:ea typeface="+mj-ea"/>
            </a:endParaRPr>
          </a:p>
        </p:txBody>
      </p:sp>
      <p:pic>
        <p:nvPicPr>
          <p:cNvPr id="2052" name="Picture 4"/>
          <p:cNvPicPr>
            <a:picLocks noChangeAspect="1" noChangeArrowheads="1"/>
          </p:cNvPicPr>
          <p:nvPr/>
        </p:nvPicPr>
        <p:blipFill>
          <a:blip r:embed="rId1" cstate="print"/>
          <a:srcRect/>
          <a:stretch>
            <a:fillRect/>
          </a:stretch>
        </p:blipFill>
        <p:spPr bwMode="auto">
          <a:xfrm>
            <a:off x="428596" y="1142990"/>
            <a:ext cx="4842511" cy="3138486"/>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8" name="直接箭头连接符 17"/>
          <p:cNvCxnSpPr>
            <a:stCxn id="15" idx="1"/>
          </p:cNvCxnSpPr>
          <p:nvPr/>
        </p:nvCxnSpPr>
        <p:spPr>
          <a:xfrm flipH="1">
            <a:off x="4786314" y="845165"/>
            <a:ext cx="642942" cy="51213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2" name="TextBox 11"/>
          <p:cNvSpPr txBox="1">
            <a:spLocks noChangeArrowheads="1"/>
          </p:cNvSpPr>
          <p:nvPr/>
        </p:nvSpPr>
        <p:spPr bwMode="auto">
          <a:xfrm>
            <a:off x="3643306" y="1928806"/>
            <a:ext cx="1285884" cy="600164"/>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选择条件（可以多个），并在输入框填写信息即可搜索。</a:t>
            </a:r>
            <a:endParaRPr lang="zh-CN" altLang="en-US" sz="1100" dirty="0" smtClean="0">
              <a:solidFill>
                <a:schemeClr val="tx1">
                  <a:lumMod val="75000"/>
                  <a:lumOff val="25000"/>
                </a:schemeClr>
              </a:solidFill>
              <a:latin typeface="+mj-ea"/>
              <a:ea typeface="+mj-ea"/>
            </a:endParaRPr>
          </a:p>
        </p:txBody>
      </p:sp>
      <p:cxnSp>
        <p:nvCxnSpPr>
          <p:cNvPr id="25" name="直接箭头连接符 24"/>
          <p:cNvCxnSpPr/>
          <p:nvPr/>
        </p:nvCxnSpPr>
        <p:spPr>
          <a:xfrm rot="10800000" flipV="1">
            <a:off x="2928926" y="2214558"/>
            <a:ext cx="714380" cy="22638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642913" y="714360"/>
            <a:ext cx="4745651" cy="328614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2" name="TextBox 1"/>
          <p:cNvSpPr txBox="1"/>
          <p:nvPr/>
        </p:nvSpPr>
        <p:spPr>
          <a:xfrm>
            <a:off x="285723" y="121197"/>
            <a:ext cx="2786081" cy="400110"/>
          </a:xfrm>
          <a:prstGeom prst="rect">
            <a:avLst/>
          </a:prstGeom>
          <a:noFill/>
        </p:spPr>
        <p:txBody>
          <a:bodyPr wrap="square" rtlCol="0">
            <a:spAutoFit/>
          </a:bodyPr>
          <a:lstStyle/>
          <a:p>
            <a:pPr algn="ctr"/>
            <a:r>
              <a:rPr lang="zh-CN" altLang="en-US" sz="2000" b="1" dirty="0" smtClean="0">
                <a:solidFill>
                  <a:schemeClr val="tx2">
                    <a:lumMod val="60000"/>
                    <a:lumOff val="40000"/>
                  </a:schemeClr>
                </a:solidFill>
                <a:latin typeface="+mj-ea"/>
                <a:ea typeface="+mj-ea"/>
              </a:rPr>
              <a:t>七、了解详细书目信息</a:t>
            </a:r>
            <a:endParaRPr lang="zh-CN" altLang="en-US" sz="2000" b="1" dirty="0">
              <a:solidFill>
                <a:schemeClr val="tx2">
                  <a:lumMod val="60000"/>
                  <a:lumOff val="40000"/>
                </a:schemeClr>
              </a:solidFill>
              <a:latin typeface="+mj-ea"/>
              <a:ea typeface="+mj-ea"/>
            </a:endParaRPr>
          </a:p>
        </p:txBody>
      </p:sp>
      <p:sp>
        <p:nvSpPr>
          <p:cNvPr id="4" name="TextBox 3"/>
          <p:cNvSpPr txBox="1"/>
          <p:nvPr/>
        </p:nvSpPr>
        <p:spPr>
          <a:xfrm>
            <a:off x="5796136" y="1560019"/>
            <a:ext cx="2592288" cy="2031325"/>
          </a:xfrm>
          <a:prstGeom prst="rect">
            <a:avLst/>
          </a:prstGeom>
          <a:noFill/>
        </p:spPr>
        <p:txBody>
          <a:bodyPr wrap="square" rtlCol="0">
            <a:spAutoFit/>
          </a:bodyPr>
          <a:lstStyle/>
          <a:p>
            <a:pPr indent="288290">
              <a:spcAft>
                <a:spcPts val="600"/>
              </a:spcAft>
            </a:pPr>
            <a:r>
              <a:rPr lang="zh-CN" altLang="en-US" sz="1600" dirty="0" smtClean="0">
                <a:solidFill>
                  <a:srgbClr val="0070C0"/>
                </a:solidFill>
                <a:latin typeface="+mj-ea"/>
                <a:ea typeface="+mj-ea"/>
              </a:rPr>
              <a:t>书目详细信息</a:t>
            </a:r>
            <a:endParaRPr lang="en-US" altLang="zh-CN" sz="1600" dirty="0" smtClean="0">
              <a:solidFill>
                <a:srgbClr val="0070C0"/>
              </a:solidFill>
              <a:latin typeface="+mj-ea"/>
              <a:ea typeface="+mj-ea"/>
            </a:endParaRPr>
          </a:p>
          <a:p>
            <a:pPr indent="288290">
              <a:lnSpc>
                <a:spcPct val="150000"/>
              </a:lnSpc>
              <a:spcAft>
                <a:spcPts val="600"/>
              </a:spcAft>
            </a:pPr>
            <a:r>
              <a:rPr lang="zh-CN" altLang="en-US" sz="1400" dirty="0" smtClean="0">
                <a:solidFill>
                  <a:schemeClr val="tx1">
                    <a:lumMod val="75000"/>
                    <a:lumOff val="25000"/>
                  </a:schemeClr>
                </a:solidFill>
                <a:latin typeface="+mj-ea"/>
                <a:ea typeface="+mj-ea"/>
              </a:rPr>
              <a:t>书目详情页面为您提供包括内容简介在内的全方位信息，帮助您了解该书的大致内容，更提供“本书搜索”功能，可以快速查找书内关键信息。</a:t>
            </a:r>
            <a:endParaRPr lang="en-US" altLang="zh-CN" sz="1400" dirty="0">
              <a:solidFill>
                <a:schemeClr val="tx1">
                  <a:lumMod val="75000"/>
                  <a:lumOff val="25000"/>
                </a:schemeClr>
              </a:solidFill>
              <a:latin typeface="+mj-ea"/>
              <a:ea typeface="+mj-ea"/>
            </a:endParaRPr>
          </a:p>
        </p:txBody>
      </p:sp>
      <p:pic>
        <p:nvPicPr>
          <p:cNvPr id="4099" name="Picture 3"/>
          <p:cNvPicPr>
            <a:picLocks noChangeAspect="1" noChangeArrowheads="1"/>
          </p:cNvPicPr>
          <p:nvPr/>
        </p:nvPicPr>
        <p:blipFill>
          <a:blip r:embed="rId2" cstate="print"/>
          <a:srcRect/>
          <a:stretch>
            <a:fillRect/>
          </a:stretch>
        </p:blipFill>
        <p:spPr bwMode="auto">
          <a:xfrm>
            <a:off x="2643174" y="2643186"/>
            <a:ext cx="3047880" cy="2071702"/>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6" name="TextBox 11"/>
          <p:cNvSpPr txBox="1">
            <a:spLocks noChangeArrowheads="1"/>
          </p:cNvSpPr>
          <p:nvPr/>
        </p:nvSpPr>
        <p:spPr bwMode="auto">
          <a:xfrm>
            <a:off x="500034" y="4214827"/>
            <a:ext cx="2000264" cy="769441"/>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点击本书搜索，输入搜索词，即可高亮显示该信息所在的页码位置，并可直接进入该页面查看。</a:t>
            </a:r>
            <a:endParaRPr lang="zh-CN" altLang="en-US" sz="1100" dirty="0" smtClean="0">
              <a:solidFill>
                <a:schemeClr val="tx1">
                  <a:lumMod val="75000"/>
                  <a:lumOff val="25000"/>
                </a:schemeClr>
              </a:solidFill>
              <a:latin typeface="+mj-ea"/>
              <a:ea typeface="+mj-ea"/>
            </a:endParaRPr>
          </a:p>
        </p:txBody>
      </p:sp>
      <p:cxnSp>
        <p:nvCxnSpPr>
          <p:cNvPr id="7" name="直接箭头连接符 6"/>
          <p:cNvCxnSpPr>
            <a:stCxn id="11" idx="1"/>
          </p:cNvCxnSpPr>
          <p:nvPr/>
        </p:nvCxnSpPr>
        <p:spPr>
          <a:xfrm flipH="1" flipV="1">
            <a:off x="2928926" y="1357309"/>
            <a:ext cx="500066" cy="4297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1" name="TextBox 11"/>
          <p:cNvSpPr txBox="1">
            <a:spLocks noChangeArrowheads="1"/>
          </p:cNvSpPr>
          <p:nvPr/>
        </p:nvSpPr>
        <p:spPr bwMode="auto">
          <a:xfrm>
            <a:off x="3428992" y="1571621"/>
            <a:ext cx="1643074" cy="430887"/>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点击此三处均可直接查看该书。</a:t>
            </a:r>
            <a:endParaRPr lang="zh-CN" altLang="en-US" sz="1100" dirty="0" smtClean="0">
              <a:solidFill>
                <a:schemeClr val="tx1">
                  <a:lumMod val="75000"/>
                  <a:lumOff val="25000"/>
                </a:schemeClr>
              </a:solidFill>
              <a:latin typeface="+mj-ea"/>
              <a:ea typeface="+mj-ea"/>
            </a:endParaRPr>
          </a:p>
        </p:txBody>
      </p:sp>
      <p:cxnSp>
        <p:nvCxnSpPr>
          <p:cNvPr id="12" name="直接箭头连接符 11"/>
          <p:cNvCxnSpPr/>
          <p:nvPr/>
        </p:nvCxnSpPr>
        <p:spPr>
          <a:xfrm rot="5400000" flipH="1" flipV="1">
            <a:off x="1821642" y="3036093"/>
            <a:ext cx="1214443" cy="114300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5" name="直接箭头连接符 14"/>
          <p:cNvCxnSpPr/>
          <p:nvPr/>
        </p:nvCxnSpPr>
        <p:spPr>
          <a:xfrm rot="10800000" flipV="1">
            <a:off x="1785918" y="1785930"/>
            <a:ext cx="1643074" cy="7144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8" name="直接箭头连接符 17"/>
          <p:cNvCxnSpPr>
            <a:stCxn id="11" idx="2"/>
          </p:cNvCxnSpPr>
          <p:nvPr/>
        </p:nvCxnSpPr>
        <p:spPr>
          <a:xfrm>
            <a:off x="4250529" y="2002508"/>
            <a:ext cx="392910" cy="283489"/>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96136" y="1560017"/>
            <a:ext cx="2592288" cy="2708434"/>
          </a:xfrm>
          <a:prstGeom prst="rect">
            <a:avLst/>
          </a:prstGeom>
          <a:noFill/>
        </p:spPr>
        <p:txBody>
          <a:bodyPr wrap="square" rtlCol="0">
            <a:spAutoFit/>
          </a:bodyPr>
          <a:lstStyle/>
          <a:p>
            <a:pPr indent="288290">
              <a:spcAft>
                <a:spcPts val="600"/>
              </a:spcAft>
            </a:pPr>
            <a:r>
              <a:rPr lang="zh-CN" altLang="en-US" sz="1600" dirty="0" smtClean="0">
                <a:solidFill>
                  <a:srgbClr val="0070C0"/>
                </a:solidFill>
                <a:latin typeface="+mj-ea"/>
                <a:ea typeface="+mj-ea"/>
              </a:rPr>
              <a:t>优阅在线阅读器</a:t>
            </a:r>
            <a:endParaRPr lang="en-US" altLang="zh-CN" sz="1600" dirty="0" smtClean="0">
              <a:solidFill>
                <a:srgbClr val="0070C0"/>
              </a:solidFill>
              <a:latin typeface="+mj-ea"/>
              <a:ea typeface="+mj-ea"/>
            </a:endParaRPr>
          </a:p>
          <a:p>
            <a:pPr indent="288290">
              <a:lnSpc>
                <a:spcPct val="150000"/>
              </a:lnSpc>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优阅在线阅读器是由公司自主开发的专用数字图书阅读系统。</a:t>
            </a:r>
            <a:endParaRPr lang="en-US" altLang="zh-CN" sz="1200" dirty="0" smtClean="0">
              <a:solidFill>
                <a:schemeClr val="tx1">
                  <a:lumMod val="75000"/>
                  <a:lumOff val="25000"/>
                </a:schemeClr>
              </a:solidFill>
              <a:latin typeface="华文细黑" pitchFamily="2" charset="-122"/>
              <a:ea typeface="华文细黑" pitchFamily="2" charset="-122"/>
            </a:endParaRPr>
          </a:p>
          <a:p>
            <a:pPr indent="288290">
              <a:lnSpc>
                <a:spcPct val="150000"/>
              </a:lnSpc>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通过优阅在线阅读器，您可以获得犹如纸书一样的阅读体验，并可轻松实现单双页显示切换、选取文字、在线翻译、添加书签、书内搜索、在线打印电子或纸质文件等功能。</a:t>
            </a:r>
            <a:endParaRPr lang="en-US" altLang="zh-CN" sz="1200" dirty="0">
              <a:solidFill>
                <a:schemeClr val="tx1">
                  <a:lumMod val="75000"/>
                  <a:lumOff val="25000"/>
                </a:schemeClr>
              </a:solidFill>
              <a:latin typeface="华文细黑" pitchFamily="2" charset="-122"/>
              <a:ea typeface="华文细黑" pitchFamily="2" charset="-122"/>
            </a:endParaRPr>
          </a:p>
        </p:txBody>
      </p:sp>
      <p:pic>
        <p:nvPicPr>
          <p:cNvPr id="5123" name="Picture 3"/>
          <p:cNvPicPr>
            <a:picLocks noChangeAspect="1" noChangeArrowheads="1"/>
          </p:cNvPicPr>
          <p:nvPr/>
        </p:nvPicPr>
        <p:blipFill>
          <a:blip r:embed="rId1" cstate="print"/>
          <a:srcRect/>
          <a:stretch>
            <a:fillRect/>
          </a:stretch>
        </p:blipFill>
        <p:spPr bwMode="auto">
          <a:xfrm>
            <a:off x="214282" y="928675"/>
            <a:ext cx="5508280" cy="3357586"/>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6" name="TextBox 5"/>
          <p:cNvSpPr txBox="1"/>
          <p:nvPr/>
        </p:nvSpPr>
        <p:spPr>
          <a:xfrm>
            <a:off x="214282" y="0"/>
            <a:ext cx="2357454" cy="369332"/>
          </a:xfrm>
          <a:prstGeom prst="rect">
            <a:avLst/>
          </a:prstGeom>
          <a:noFill/>
        </p:spPr>
        <p:txBody>
          <a:bodyPr wrap="square" rtlCol="0">
            <a:spAutoFit/>
          </a:bodyPr>
          <a:lstStyle/>
          <a:p>
            <a:pPr algn="ctr"/>
            <a:r>
              <a:rPr lang="zh-CN" altLang="en-US" b="1" dirty="0" smtClean="0">
                <a:solidFill>
                  <a:schemeClr val="tx2">
                    <a:lumMod val="60000"/>
                    <a:lumOff val="40000"/>
                  </a:schemeClr>
                </a:solidFill>
                <a:latin typeface="+mj-ea"/>
                <a:ea typeface="+mj-ea"/>
              </a:rPr>
              <a:t>八、使用优阅阅读器</a:t>
            </a:r>
            <a:endParaRPr lang="zh-CN" altLang="en-US" b="1" dirty="0">
              <a:solidFill>
                <a:schemeClr val="tx2">
                  <a:lumMod val="60000"/>
                  <a:lumOff val="4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357170"/>
            <a:ext cx="3571900" cy="338554"/>
          </a:xfrm>
          <a:prstGeom prst="rect">
            <a:avLst/>
          </a:prstGeom>
          <a:noFill/>
        </p:spPr>
        <p:txBody>
          <a:bodyPr wrap="square" rtlCol="0">
            <a:spAutoFit/>
          </a:bodyPr>
          <a:lstStyle/>
          <a:p>
            <a:pPr indent="288290">
              <a:spcAft>
                <a:spcPts val="600"/>
              </a:spcAft>
            </a:pPr>
            <a:r>
              <a:rPr lang="zh-CN" altLang="en-US" sz="1600" dirty="0" smtClean="0">
                <a:solidFill>
                  <a:srgbClr val="0070C0"/>
                </a:solidFill>
                <a:latin typeface="+mj-ea"/>
                <a:ea typeface="+mj-ea"/>
              </a:rPr>
              <a:t>优阅在线阅读器功能图示及详解</a:t>
            </a:r>
            <a:endParaRPr lang="en-US" altLang="zh-CN" sz="1600" dirty="0" smtClean="0">
              <a:solidFill>
                <a:srgbClr val="0070C0"/>
              </a:solidFill>
              <a:latin typeface="+mj-ea"/>
              <a:ea typeface="+mj-ea"/>
            </a:endParaRPr>
          </a:p>
        </p:txBody>
      </p:sp>
      <p:pic>
        <p:nvPicPr>
          <p:cNvPr id="3074" name="Picture 2"/>
          <p:cNvPicPr>
            <a:picLocks noChangeAspect="1" noChangeArrowheads="1"/>
          </p:cNvPicPr>
          <p:nvPr/>
        </p:nvPicPr>
        <p:blipFill>
          <a:blip r:embed="rId1" cstate="print"/>
          <a:srcRect/>
          <a:stretch>
            <a:fillRect/>
          </a:stretch>
        </p:blipFill>
        <p:spPr bwMode="auto">
          <a:xfrm>
            <a:off x="428654" y="1071553"/>
            <a:ext cx="8286750" cy="276225"/>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8" name="Picture 5"/>
          <p:cNvPicPr>
            <a:picLocks noChangeArrowheads="1"/>
          </p:cNvPicPr>
          <p:nvPr/>
        </p:nvPicPr>
        <p:blipFill>
          <a:blip r:embed="rId2" cstate="print"/>
          <a:srcRect/>
          <a:stretch>
            <a:fillRect/>
          </a:stretch>
        </p:blipFill>
        <p:spPr bwMode="auto">
          <a:xfrm>
            <a:off x="2143166" y="1714492"/>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rrowheads="1"/>
          </p:cNvPicPr>
          <p:nvPr/>
        </p:nvPicPr>
        <p:blipFill>
          <a:blip r:embed="rId3" cstate="print"/>
          <a:srcRect/>
          <a:stretch>
            <a:fillRect/>
          </a:stretch>
        </p:blipFill>
        <p:spPr bwMode="auto">
          <a:xfrm>
            <a:off x="2643232" y="1643054"/>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rrowheads="1"/>
          </p:cNvPicPr>
          <p:nvPr/>
        </p:nvPicPr>
        <p:blipFill>
          <a:blip r:embed="rId4" cstate="print"/>
          <a:srcRect/>
          <a:stretch>
            <a:fillRect/>
          </a:stretch>
        </p:blipFill>
        <p:spPr bwMode="auto">
          <a:xfrm>
            <a:off x="3500488"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1"/>
          <p:cNvPicPr>
            <a:picLocks noChangeArrowheads="1"/>
          </p:cNvPicPr>
          <p:nvPr/>
        </p:nvPicPr>
        <p:blipFill>
          <a:blip r:embed="rId5" cstate="print"/>
          <a:srcRect/>
          <a:stretch>
            <a:fillRect/>
          </a:stretch>
        </p:blipFill>
        <p:spPr bwMode="auto">
          <a:xfrm>
            <a:off x="4429182"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3"/>
          <p:cNvPicPr>
            <a:picLocks noChangeArrowheads="1"/>
          </p:cNvPicPr>
          <p:nvPr/>
        </p:nvPicPr>
        <p:blipFill>
          <a:blip r:embed="rId6" cstate="print"/>
          <a:srcRect/>
          <a:stretch>
            <a:fillRect/>
          </a:stretch>
        </p:blipFill>
        <p:spPr bwMode="auto">
          <a:xfrm>
            <a:off x="6500884"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4"/>
          <p:cNvPicPr>
            <a:picLocks noChangeArrowheads="1"/>
          </p:cNvPicPr>
          <p:nvPr/>
        </p:nvPicPr>
        <p:blipFill>
          <a:blip r:embed="rId7" cstate="print"/>
          <a:srcRect/>
          <a:stretch>
            <a:fillRect/>
          </a:stretch>
        </p:blipFill>
        <p:spPr bwMode="auto">
          <a:xfrm>
            <a:off x="7501016"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2"/>
          <p:cNvPicPr>
            <a:picLocks noChangeArrowheads="1"/>
          </p:cNvPicPr>
          <p:nvPr/>
        </p:nvPicPr>
        <p:blipFill>
          <a:blip r:embed="rId8" cstate="print"/>
          <a:srcRect/>
          <a:stretch>
            <a:fillRect/>
          </a:stretch>
        </p:blipFill>
        <p:spPr bwMode="auto">
          <a:xfrm>
            <a:off x="4857752" y="1714492"/>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6" name="Straight Arrow Connector 37"/>
          <p:cNvCxnSpPr/>
          <p:nvPr/>
        </p:nvCxnSpPr>
        <p:spPr>
          <a:xfrm rot="5400000">
            <a:off x="2501150" y="1856574"/>
            <a:ext cx="100013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50"/>
          <p:cNvCxnSpPr/>
          <p:nvPr/>
        </p:nvCxnSpPr>
        <p:spPr>
          <a:xfrm rot="16200000" flipH="1">
            <a:off x="2728971" y="2486015"/>
            <a:ext cx="225742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52"/>
          <p:cNvCxnSpPr/>
          <p:nvPr/>
        </p:nvCxnSpPr>
        <p:spPr>
          <a:xfrm rot="5400000">
            <a:off x="4322002" y="1821627"/>
            <a:ext cx="928696" cy="5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56"/>
          <p:cNvCxnSpPr/>
          <p:nvPr/>
        </p:nvCxnSpPr>
        <p:spPr>
          <a:xfrm rot="16200000" flipH="1">
            <a:off x="4014793" y="2486015"/>
            <a:ext cx="225742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63"/>
          <p:cNvCxnSpPr/>
          <p:nvPr/>
        </p:nvCxnSpPr>
        <p:spPr>
          <a:xfrm rot="16200000" flipH="1">
            <a:off x="6560423" y="1654959"/>
            <a:ext cx="595313"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71"/>
          <p:cNvCxnSpPr/>
          <p:nvPr/>
        </p:nvCxnSpPr>
        <p:spPr>
          <a:xfrm rot="5400000">
            <a:off x="7358146" y="1857368"/>
            <a:ext cx="1000133" cy="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33"/>
          <p:cNvSpPr txBox="1">
            <a:spLocks noChangeArrowheads="1"/>
          </p:cNvSpPr>
          <p:nvPr/>
        </p:nvSpPr>
        <p:spPr bwMode="auto">
          <a:xfrm>
            <a:off x="571530" y="2285996"/>
            <a:ext cx="1428760" cy="600164"/>
          </a:xfrm>
          <a:prstGeom prst="rect">
            <a:avLst/>
          </a:prstGeom>
          <a:noFill/>
          <a:ln w="9525">
            <a:noFill/>
            <a:miter lim="800000"/>
          </a:ln>
        </p:spPr>
        <p:txBody>
          <a:bodyPr wrap="square">
            <a:spAutoFit/>
          </a:bodyPr>
          <a:lstStyle/>
          <a:p>
            <a:pPr algn="l"/>
            <a:r>
              <a:rPr lang="zh-CN" altLang="en-US" sz="1100" dirty="0" smtClean="0">
                <a:solidFill>
                  <a:schemeClr val="tx1">
                    <a:lumMod val="75000"/>
                    <a:lumOff val="25000"/>
                  </a:schemeClr>
                </a:solidFill>
                <a:latin typeface="+mj-ea"/>
                <a:ea typeface="+mj-ea"/>
              </a:rPr>
              <a:t>组</a:t>
            </a:r>
            <a:r>
              <a:rPr lang="en-US" altLang="zh-CN" sz="1100" dirty="0" smtClean="0">
                <a:solidFill>
                  <a:schemeClr val="tx1">
                    <a:lumMod val="75000"/>
                    <a:lumOff val="25000"/>
                  </a:schemeClr>
                </a:solidFill>
                <a:latin typeface="+mj-ea"/>
                <a:ea typeface="+mj-ea"/>
              </a:rPr>
              <a:t>1.</a:t>
            </a:r>
            <a:r>
              <a:rPr lang="zh-CN" altLang="en-US" sz="1100" dirty="0" smtClean="0">
                <a:solidFill>
                  <a:schemeClr val="tx1">
                    <a:lumMod val="75000"/>
                    <a:lumOff val="25000"/>
                  </a:schemeClr>
                </a:solidFill>
                <a:latin typeface="+mj-ea"/>
                <a:ea typeface="+mj-ea"/>
              </a:rPr>
              <a:t>切换单双页阅读；</a:t>
            </a:r>
            <a:endParaRPr lang="en-US" altLang="zh-CN" sz="1100" dirty="0" smtClean="0">
              <a:solidFill>
                <a:schemeClr val="tx1">
                  <a:lumMod val="75000"/>
                  <a:lumOff val="25000"/>
                </a:schemeClr>
              </a:solidFill>
              <a:latin typeface="+mj-ea"/>
              <a:ea typeface="+mj-ea"/>
            </a:endParaRPr>
          </a:p>
          <a:p>
            <a:pPr algn="l"/>
            <a:r>
              <a:rPr lang="zh-CN" altLang="en-US" sz="1100" dirty="0" smtClean="0">
                <a:solidFill>
                  <a:schemeClr val="tx1">
                    <a:lumMod val="75000"/>
                    <a:lumOff val="25000"/>
                  </a:schemeClr>
                </a:solidFill>
                <a:latin typeface="+mj-ea"/>
                <a:ea typeface="+mj-ea"/>
              </a:rPr>
              <a:t>放大、缩小页面</a:t>
            </a:r>
            <a:endParaRPr lang="en-US" altLang="zh-CN" sz="1100" dirty="0" smtClean="0">
              <a:solidFill>
                <a:schemeClr val="tx1">
                  <a:lumMod val="75000"/>
                  <a:lumOff val="25000"/>
                </a:schemeClr>
              </a:solidFill>
              <a:latin typeface="+mj-ea"/>
              <a:ea typeface="+mj-ea"/>
            </a:endParaRPr>
          </a:p>
        </p:txBody>
      </p:sp>
      <p:sp>
        <p:nvSpPr>
          <p:cNvPr id="25" name="TextBox 36"/>
          <p:cNvSpPr txBox="1">
            <a:spLocks noChangeArrowheads="1"/>
          </p:cNvSpPr>
          <p:nvPr/>
        </p:nvSpPr>
        <p:spPr bwMode="auto">
          <a:xfrm>
            <a:off x="2500356" y="3643323"/>
            <a:ext cx="2143082" cy="769441"/>
          </a:xfrm>
          <a:prstGeom prst="rect">
            <a:avLst/>
          </a:prstGeom>
          <a:noFill/>
          <a:ln w="9525">
            <a:noFill/>
            <a:miter lim="800000"/>
          </a:ln>
        </p:spPr>
        <p:txBody>
          <a:bodyPr wrap="square">
            <a:spAutoFit/>
          </a:bodyPr>
          <a:lstStyle/>
          <a:p>
            <a:r>
              <a:rPr lang="en-US" altLang="zh-CN" sz="1100" dirty="0" smtClean="0">
                <a:solidFill>
                  <a:schemeClr val="tx1">
                    <a:lumMod val="75000"/>
                    <a:lumOff val="25000"/>
                  </a:schemeClr>
                </a:solidFill>
                <a:latin typeface="+mj-ea"/>
                <a:ea typeface="+mj-ea"/>
              </a:rPr>
              <a:t>4.</a:t>
            </a:r>
            <a:r>
              <a:rPr lang="zh-CN" altLang="en-US" sz="1100" dirty="0" smtClean="0">
                <a:solidFill>
                  <a:schemeClr val="tx1">
                    <a:lumMod val="75000"/>
                    <a:lumOff val="25000"/>
                  </a:schemeClr>
                </a:solidFill>
                <a:latin typeface="+mj-ea"/>
                <a:ea typeface="+mj-ea"/>
              </a:rPr>
              <a:t>输入页码并按键盘“</a:t>
            </a:r>
            <a:r>
              <a:rPr lang="en-US" altLang="zh-CN" sz="1100" dirty="0" smtClean="0">
                <a:solidFill>
                  <a:schemeClr val="tx1">
                    <a:lumMod val="75000"/>
                    <a:lumOff val="25000"/>
                  </a:schemeClr>
                </a:solidFill>
                <a:latin typeface="+mj-ea"/>
                <a:ea typeface="+mj-ea"/>
              </a:rPr>
              <a:t>Enter</a:t>
            </a:r>
            <a:r>
              <a:rPr lang="zh-CN" altLang="en-US" sz="1100" dirty="0" smtClean="0">
                <a:solidFill>
                  <a:schemeClr val="tx1">
                    <a:lumMod val="75000"/>
                    <a:lumOff val="25000"/>
                  </a:schemeClr>
                </a:solidFill>
                <a:latin typeface="+mj-ea"/>
                <a:ea typeface="+mj-ea"/>
              </a:rPr>
              <a:t>”键，进入指定页面；</a:t>
            </a:r>
            <a:endParaRPr lang="en-US" altLang="zh-CN" sz="1100" dirty="0" smtClean="0">
              <a:solidFill>
                <a:schemeClr val="tx1">
                  <a:lumMod val="75000"/>
                  <a:lumOff val="25000"/>
                </a:schemeClr>
              </a:solidFill>
              <a:latin typeface="+mj-ea"/>
              <a:ea typeface="+mj-ea"/>
            </a:endParaRPr>
          </a:p>
          <a:p>
            <a:endParaRPr lang="en-US" altLang="zh-CN" sz="1100" dirty="0" smtClean="0">
              <a:solidFill>
                <a:schemeClr val="tx1">
                  <a:lumMod val="75000"/>
                  <a:lumOff val="25000"/>
                </a:schemeClr>
              </a:solidFill>
              <a:latin typeface="+mj-ea"/>
              <a:ea typeface="+mj-ea"/>
            </a:endParaRPr>
          </a:p>
          <a:p>
            <a:r>
              <a:rPr lang="zh-CN" altLang="en-US" sz="1100" dirty="0" smtClean="0">
                <a:solidFill>
                  <a:schemeClr val="tx1">
                    <a:lumMod val="75000"/>
                    <a:lumOff val="25000"/>
                  </a:schemeClr>
                </a:solidFill>
                <a:latin typeface="+mj-ea"/>
                <a:ea typeface="+mj-ea"/>
              </a:rPr>
              <a:t>点击左右箭头也可执行翻页动作。</a:t>
            </a:r>
            <a:endParaRPr lang="en-US" altLang="zh-CN" sz="1100" dirty="0" smtClean="0">
              <a:solidFill>
                <a:schemeClr val="tx1">
                  <a:lumMod val="75000"/>
                  <a:lumOff val="25000"/>
                </a:schemeClr>
              </a:solidFill>
              <a:latin typeface="+mj-ea"/>
              <a:ea typeface="+mj-ea"/>
            </a:endParaRPr>
          </a:p>
        </p:txBody>
      </p:sp>
      <p:sp>
        <p:nvSpPr>
          <p:cNvPr id="26" name="TextBox 42"/>
          <p:cNvSpPr txBox="1">
            <a:spLocks noChangeArrowheads="1"/>
          </p:cNvSpPr>
          <p:nvPr/>
        </p:nvSpPr>
        <p:spPr bwMode="auto">
          <a:xfrm>
            <a:off x="6000828" y="2000249"/>
            <a:ext cx="1668463" cy="430887"/>
          </a:xfrm>
          <a:prstGeom prst="rect">
            <a:avLst/>
          </a:prstGeom>
          <a:noFill/>
          <a:ln w="9525">
            <a:noFill/>
            <a:miter lim="800000"/>
          </a:ln>
        </p:spPr>
        <p:txBody>
          <a:bodyPr>
            <a:spAutoFit/>
          </a:bodyPr>
          <a:lstStyle/>
          <a:p>
            <a:pPr algn="l"/>
            <a:r>
              <a:rPr lang="en-US" altLang="zh-CN" sz="1100" dirty="0" smtClean="0">
                <a:solidFill>
                  <a:schemeClr val="tx1">
                    <a:lumMod val="75000"/>
                    <a:lumOff val="25000"/>
                  </a:schemeClr>
                </a:solidFill>
                <a:latin typeface="+mj-ea"/>
                <a:ea typeface="+mj-ea"/>
              </a:rPr>
              <a:t>7.</a:t>
            </a:r>
            <a:r>
              <a:rPr lang="zh-CN" altLang="en-US" sz="1100" dirty="0" smtClean="0">
                <a:solidFill>
                  <a:schemeClr val="tx1">
                    <a:lumMod val="75000"/>
                    <a:lumOff val="25000"/>
                  </a:schemeClr>
                </a:solidFill>
                <a:latin typeface="+mj-ea"/>
                <a:ea typeface="+mj-ea"/>
              </a:rPr>
              <a:t>该区域显示的是正在阅读的书名</a:t>
            </a:r>
            <a:endParaRPr lang="zh-CN" altLang="en-US" sz="1100" dirty="0" smtClean="0">
              <a:solidFill>
                <a:schemeClr val="tx1">
                  <a:lumMod val="75000"/>
                  <a:lumOff val="25000"/>
                </a:schemeClr>
              </a:solidFill>
              <a:latin typeface="+mj-ea"/>
              <a:ea typeface="+mj-ea"/>
            </a:endParaRPr>
          </a:p>
        </p:txBody>
      </p:sp>
      <p:sp>
        <p:nvSpPr>
          <p:cNvPr id="27" name="TextBox 45"/>
          <p:cNvSpPr txBox="1">
            <a:spLocks noChangeArrowheads="1"/>
          </p:cNvSpPr>
          <p:nvPr/>
        </p:nvSpPr>
        <p:spPr bwMode="auto">
          <a:xfrm>
            <a:off x="7429579" y="2428872"/>
            <a:ext cx="1112837" cy="261610"/>
          </a:xfrm>
          <a:prstGeom prst="rect">
            <a:avLst/>
          </a:prstGeom>
          <a:noFill/>
          <a:ln w="9525">
            <a:noFill/>
            <a:miter lim="800000"/>
          </a:ln>
        </p:spPr>
        <p:txBody>
          <a:bodyPr>
            <a:spAutoFit/>
          </a:bodyPr>
          <a:lstStyle/>
          <a:p>
            <a:pPr algn="l">
              <a:defRPr/>
            </a:pPr>
            <a:r>
              <a:rPr lang="en-US" altLang="zh-CN" sz="1100" dirty="0" smtClean="0">
                <a:solidFill>
                  <a:schemeClr val="tx1">
                    <a:lumMod val="75000"/>
                    <a:lumOff val="25000"/>
                  </a:schemeClr>
                </a:solidFill>
                <a:latin typeface="+mj-ea"/>
                <a:ea typeface="+mj-ea"/>
              </a:rPr>
              <a:t>8.</a:t>
            </a:r>
            <a:r>
              <a:rPr lang="zh-CN" altLang="en-US" sz="1100" dirty="0" smtClean="0">
                <a:solidFill>
                  <a:schemeClr val="tx1">
                    <a:lumMod val="75000"/>
                    <a:lumOff val="25000"/>
                  </a:schemeClr>
                </a:solidFill>
                <a:latin typeface="+mj-ea"/>
                <a:ea typeface="+mj-ea"/>
              </a:rPr>
              <a:t>定位工具栏</a:t>
            </a:r>
            <a:endParaRPr lang="zh-CN" altLang="en-US" sz="1100" dirty="0">
              <a:solidFill>
                <a:schemeClr val="tx1">
                  <a:lumMod val="75000"/>
                  <a:lumOff val="25000"/>
                </a:schemeClr>
              </a:solidFill>
              <a:latin typeface="+mj-ea"/>
              <a:ea typeface="+mj-ea"/>
            </a:endParaRPr>
          </a:p>
        </p:txBody>
      </p:sp>
      <p:pic>
        <p:nvPicPr>
          <p:cNvPr id="30" name="Picture 2"/>
          <p:cNvPicPr>
            <a:picLocks noChangeAspect="1" noChangeArrowheads="1"/>
          </p:cNvPicPr>
          <p:nvPr/>
        </p:nvPicPr>
        <p:blipFill>
          <a:blip r:embed="rId9" cstate="print"/>
          <a:srcRect/>
          <a:stretch>
            <a:fillRect/>
          </a:stretch>
        </p:blipFill>
        <p:spPr bwMode="auto">
          <a:xfrm>
            <a:off x="1500224" y="1643054"/>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右大括号 30"/>
          <p:cNvSpPr/>
          <p:nvPr/>
        </p:nvSpPr>
        <p:spPr>
          <a:xfrm rot="16200000" flipH="1">
            <a:off x="1750262" y="1250145"/>
            <a:ext cx="214314" cy="428628"/>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defRPr/>
            </a:pPr>
            <a:endParaRPr lang="zh-CN" altLang="en-US"/>
          </a:p>
        </p:txBody>
      </p:sp>
      <p:sp>
        <p:nvSpPr>
          <p:cNvPr id="32" name="TextBox 34"/>
          <p:cNvSpPr txBox="1">
            <a:spLocks noChangeArrowheads="1"/>
          </p:cNvSpPr>
          <p:nvPr/>
        </p:nvSpPr>
        <p:spPr bwMode="auto">
          <a:xfrm>
            <a:off x="4143372" y="2285996"/>
            <a:ext cx="928694" cy="261610"/>
          </a:xfrm>
          <a:prstGeom prst="rect">
            <a:avLst/>
          </a:prstGeom>
          <a:noFill/>
          <a:ln w="9525">
            <a:noFill/>
            <a:miter lim="800000"/>
          </a:ln>
        </p:spPr>
        <p:txBody>
          <a:bodyPr wrap="square">
            <a:spAutoFit/>
          </a:bodyPr>
          <a:lstStyle/>
          <a:p>
            <a:r>
              <a:rPr lang="en-US" altLang="zh-CN" sz="1100" dirty="0" smtClean="0">
                <a:solidFill>
                  <a:schemeClr val="tx1">
                    <a:lumMod val="75000"/>
                    <a:lumOff val="25000"/>
                  </a:schemeClr>
                </a:solidFill>
                <a:latin typeface="+mj-ea"/>
                <a:ea typeface="+mj-ea"/>
              </a:rPr>
              <a:t>5.</a:t>
            </a:r>
            <a:r>
              <a:rPr lang="zh-CN" altLang="en-US" sz="1100" dirty="0" smtClean="0">
                <a:solidFill>
                  <a:schemeClr val="tx1">
                    <a:lumMod val="75000"/>
                    <a:lumOff val="25000"/>
                  </a:schemeClr>
                </a:solidFill>
                <a:latin typeface="+mj-ea"/>
                <a:ea typeface="+mj-ea"/>
              </a:rPr>
              <a:t>截图功能</a:t>
            </a:r>
            <a:endParaRPr lang="en-US" altLang="zh-CN" sz="1100" dirty="0" smtClean="0">
              <a:solidFill>
                <a:schemeClr val="tx1">
                  <a:lumMod val="75000"/>
                  <a:lumOff val="25000"/>
                </a:schemeClr>
              </a:solidFill>
              <a:latin typeface="+mj-ea"/>
              <a:ea typeface="+mj-ea"/>
            </a:endParaRPr>
          </a:p>
        </p:txBody>
      </p:sp>
      <p:sp>
        <p:nvSpPr>
          <p:cNvPr id="33" name="TextBox 34"/>
          <p:cNvSpPr txBox="1">
            <a:spLocks noChangeArrowheads="1"/>
          </p:cNvSpPr>
          <p:nvPr/>
        </p:nvSpPr>
        <p:spPr bwMode="auto">
          <a:xfrm>
            <a:off x="4786375" y="3643323"/>
            <a:ext cx="1655763" cy="430887"/>
          </a:xfrm>
          <a:prstGeom prst="rect">
            <a:avLst/>
          </a:prstGeom>
          <a:noFill/>
          <a:ln w="9525">
            <a:noFill/>
            <a:miter lim="800000"/>
          </a:ln>
        </p:spPr>
        <p:txBody>
          <a:bodyPr>
            <a:spAutoFit/>
          </a:bodyPr>
          <a:lstStyle/>
          <a:p>
            <a:r>
              <a:rPr lang="en-US" altLang="zh-CN" sz="1100" dirty="0" smtClean="0">
                <a:solidFill>
                  <a:schemeClr val="tx1">
                    <a:lumMod val="75000"/>
                    <a:lumOff val="25000"/>
                  </a:schemeClr>
                </a:solidFill>
                <a:latin typeface="+mj-ea"/>
                <a:ea typeface="+mj-ea"/>
              </a:rPr>
              <a:t>6.</a:t>
            </a:r>
            <a:r>
              <a:rPr lang="zh-CN" altLang="en-US" sz="1100" dirty="0" smtClean="0">
                <a:solidFill>
                  <a:schemeClr val="tx1">
                    <a:lumMod val="75000"/>
                    <a:lumOff val="25000"/>
                  </a:schemeClr>
                </a:solidFill>
                <a:latin typeface="+mj-ea"/>
                <a:ea typeface="+mj-ea"/>
              </a:rPr>
              <a:t>设置自动翻页阅读模式</a:t>
            </a:r>
            <a:endParaRPr lang="zh-CN" altLang="en-US" sz="1100" dirty="0" smtClean="0">
              <a:solidFill>
                <a:schemeClr val="tx1">
                  <a:lumMod val="75000"/>
                  <a:lumOff val="25000"/>
                </a:schemeClr>
              </a:solidFill>
              <a:latin typeface="+mj-ea"/>
              <a:ea typeface="+mj-ea"/>
            </a:endParaRPr>
          </a:p>
        </p:txBody>
      </p:sp>
      <p:cxnSp>
        <p:nvCxnSpPr>
          <p:cNvPr id="36" name="Straight Arrow Connector 50"/>
          <p:cNvCxnSpPr/>
          <p:nvPr/>
        </p:nvCxnSpPr>
        <p:spPr>
          <a:xfrm rot="16200000" flipH="1">
            <a:off x="1500228" y="1928812"/>
            <a:ext cx="714383" cy="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50"/>
          <p:cNvCxnSpPr/>
          <p:nvPr/>
        </p:nvCxnSpPr>
        <p:spPr>
          <a:xfrm rot="5400000">
            <a:off x="1786770" y="2213764"/>
            <a:ext cx="1428760"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右大括号 41"/>
          <p:cNvSpPr/>
          <p:nvPr/>
        </p:nvSpPr>
        <p:spPr>
          <a:xfrm rot="16200000" flipH="1">
            <a:off x="2393204" y="1250145"/>
            <a:ext cx="214314" cy="428628"/>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defRPr/>
            </a:pPr>
            <a:endParaRPr lang="zh-CN" altLang="en-US"/>
          </a:p>
        </p:txBody>
      </p:sp>
      <p:sp>
        <p:nvSpPr>
          <p:cNvPr id="44" name="TextBox 33"/>
          <p:cNvSpPr txBox="1">
            <a:spLocks noChangeArrowheads="1"/>
          </p:cNvSpPr>
          <p:nvPr/>
        </p:nvSpPr>
        <p:spPr bwMode="auto">
          <a:xfrm>
            <a:off x="1500224" y="2928938"/>
            <a:ext cx="1428760" cy="600164"/>
          </a:xfrm>
          <a:prstGeom prst="rect">
            <a:avLst/>
          </a:prstGeom>
          <a:noFill/>
          <a:ln w="9525">
            <a:noFill/>
            <a:miter lim="800000"/>
          </a:ln>
        </p:spPr>
        <p:txBody>
          <a:bodyPr wrap="square">
            <a:spAutoFit/>
          </a:bodyPr>
          <a:lstStyle/>
          <a:p>
            <a:pPr algn="l"/>
            <a:r>
              <a:rPr lang="zh-CN" altLang="en-US" sz="1100" dirty="0" smtClean="0">
                <a:solidFill>
                  <a:schemeClr val="tx1">
                    <a:lumMod val="75000"/>
                    <a:lumOff val="25000"/>
                  </a:schemeClr>
                </a:solidFill>
                <a:latin typeface="+mj-ea"/>
                <a:ea typeface="+mj-ea"/>
              </a:rPr>
              <a:t>组</a:t>
            </a:r>
            <a:r>
              <a:rPr lang="en-US" altLang="zh-CN" sz="1100" dirty="0" smtClean="0">
                <a:solidFill>
                  <a:schemeClr val="tx1">
                    <a:lumMod val="75000"/>
                    <a:lumOff val="25000"/>
                  </a:schemeClr>
                </a:solidFill>
                <a:latin typeface="+mj-ea"/>
                <a:ea typeface="+mj-ea"/>
              </a:rPr>
              <a:t>2.</a:t>
            </a:r>
            <a:r>
              <a:rPr lang="zh-CN" altLang="en-US" sz="1100" dirty="0" smtClean="0">
                <a:solidFill>
                  <a:schemeClr val="tx1">
                    <a:lumMod val="75000"/>
                    <a:lumOff val="25000"/>
                  </a:schemeClr>
                </a:solidFill>
                <a:latin typeface="+mj-ea"/>
                <a:ea typeface="+mj-ea"/>
              </a:rPr>
              <a:t>创建读书笔记；全文检索并高亮显示</a:t>
            </a:r>
            <a:endParaRPr lang="en-US" altLang="zh-CN" sz="1100" dirty="0" smtClean="0">
              <a:solidFill>
                <a:schemeClr val="tx1">
                  <a:lumMod val="75000"/>
                  <a:lumOff val="25000"/>
                </a:schemeClr>
              </a:solidFill>
              <a:latin typeface="+mj-ea"/>
              <a:ea typeface="+mj-ea"/>
            </a:endParaRPr>
          </a:p>
        </p:txBody>
      </p:sp>
      <p:sp>
        <p:nvSpPr>
          <p:cNvPr id="46" name="TextBox 33"/>
          <p:cNvSpPr txBox="1">
            <a:spLocks noChangeArrowheads="1"/>
          </p:cNvSpPr>
          <p:nvPr/>
        </p:nvSpPr>
        <p:spPr bwMode="auto">
          <a:xfrm>
            <a:off x="2500298" y="2357438"/>
            <a:ext cx="1285884" cy="430887"/>
          </a:xfrm>
          <a:prstGeom prst="rect">
            <a:avLst/>
          </a:prstGeom>
          <a:noFill/>
          <a:ln w="9525">
            <a:noFill/>
            <a:miter lim="800000"/>
          </a:ln>
        </p:spPr>
        <p:txBody>
          <a:bodyPr wrap="square">
            <a:spAutoFit/>
          </a:bodyPr>
          <a:lstStyle/>
          <a:p>
            <a:pPr algn="l"/>
            <a:r>
              <a:rPr lang="en-US" altLang="zh-CN" sz="1100" dirty="0" smtClean="0">
                <a:solidFill>
                  <a:schemeClr val="tx1">
                    <a:lumMod val="75000"/>
                    <a:lumOff val="25000"/>
                  </a:schemeClr>
                </a:solidFill>
                <a:latin typeface="+mj-ea"/>
                <a:ea typeface="+mj-ea"/>
              </a:rPr>
              <a:t>3.</a:t>
            </a:r>
            <a:r>
              <a:rPr lang="zh-CN" altLang="en-US" sz="1100" dirty="0" smtClean="0">
                <a:solidFill>
                  <a:schemeClr val="tx1">
                    <a:lumMod val="75000"/>
                    <a:lumOff val="25000"/>
                  </a:schemeClr>
                </a:solidFill>
                <a:latin typeface="+mj-ea"/>
                <a:ea typeface="+mj-ea"/>
              </a:rPr>
              <a:t>在线翻译、复制</a:t>
            </a:r>
            <a:endParaRPr lang="en-US" altLang="zh-CN" sz="1100" dirty="0" smtClean="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214283" y="857236"/>
            <a:ext cx="4020389" cy="292895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1027" name="Picture 3"/>
          <p:cNvPicPr>
            <a:picLocks noChangeAspect="1" noChangeArrowheads="1"/>
          </p:cNvPicPr>
          <p:nvPr/>
        </p:nvPicPr>
        <p:blipFill>
          <a:blip r:embed="rId2" cstate="print"/>
          <a:srcRect/>
          <a:stretch>
            <a:fillRect/>
          </a:stretch>
        </p:blipFill>
        <p:spPr bwMode="auto">
          <a:xfrm>
            <a:off x="4486305" y="1857370"/>
            <a:ext cx="4514851" cy="3145394"/>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7" name="TextBox 11"/>
          <p:cNvSpPr txBox="1">
            <a:spLocks noChangeArrowheads="1"/>
          </p:cNvSpPr>
          <p:nvPr/>
        </p:nvSpPr>
        <p:spPr bwMode="auto">
          <a:xfrm>
            <a:off x="428596" y="4714893"/>
            <a:ext cx="2071702" cy="769441"/>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单页阅读模式，在单页阅读模式下，需要通过页码处的左右键或右边的滚动条</a:t>
            </a:r>
            <a:r>
              <a:rPr lang="zh-CN" altLang="en-US" sz="1100" dirty="0" smtClean="0">
                <a:solidFill>
                  <a:schemeClr val="tx1">
                    <a:lumMod val="75000"/>
                    <a:lumOff val="25000"/>
                  </a:schemeClr>
                </a:solidFill>
                <a:latin typeface="+mj-ea"/>
              </a:rPr>
              <a:t>实现翻页</a:t>
            </a:r>
            <a:endParaRPr lang="zh-CN" altLang="en-US" sz="1100" dirty="0" smtClean="0">
              <a:solidFill>
                <a:schemeClr val="tx1">
                  <a:lumMod val="75000"/>
                  <a:lumOff val="25000"/>
                </a:schemeClr>
              </a:solidFill>
              <a:latin typeface="+mj-ea"/>
              <a:ea typeface="+mj-ea"/>
            </a:endParaRPr>
          </a:p>
          <a:p>
            <a:pPr>
              <a:defRPr/>
            </a:pPr>
            <a:endParaRPr lang="zh-CN" altLang="en-US" sz="1100" dirty="0" smtClean="0">
              <a:solidFill>
                <a:schemeClr val="tx1">
                  <a:lumMod val="75000"/>
                  <a:lumOff val="25000"/>
                </a:schemeClr>
              </a:solidFill>
              <a:latin typeface="+mj-ea"/>
              <a:ea typeface="+mj-ea"/>
            </a:endParaRPr>
          </a:p>
        </p:txBody>
      </p:sp>
      <p:cxnSp>
        <p:nvCxnSpPr>
          <p:cNvPr id="8" name="直接箭头连接符 7"/>
          <p:cNvCxnSpPr/>
          <p:nvPr/>
        </p:nvCxnSpPr>
        <p:spPr>
          <a:xfrm rot="5400000">
            <a:off x="5679289" y="1321583"/>
            <a:ext cx="500066" cy="28575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3" name="TextBox 11"/>
          <p:cNvSpPr txBox="1">
            <a:spLocks noChangeArrowheads="1"/>
          </p:cNvSpPr>
          <p:nvPr/>
        </p:nvSpPr>
        <p:spPr bwMode="auto">
          <a:xfrm>
            <a:off x="5286380" y="642922"/>
            <a:ext cx="2786082" cy="600164"/>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双页仿真阅读模式，最大可能提供实体图书的阅读效果</a:t>
            </a:r>
            <a:endParaRPr lang="zh-CN" altLang="en-US" sz="1100" dirty="0" smtClean="0">
              <a:solidFill>
                <a:schemeClr val="tx1">
                  <a:lumMod val="75000"/>
                  <a:lumOff val="25000"/>
                </a:schemeClr>
              </a:solidFill>
              <a:latin typeface="+mj-ea"/>
              <a:ea typeface="+mj-ea"/>
            </a:endParaRPr>
          </a:p>
          <a:p>
            <a:pPr>
              <a:defRPr/>
            </a:pPr>
            <a:endParaRPr lang="zh-CN" altLang="en-US" sz="1100" dirty="0" smtClean="0">
              <a:solidFill>
                <a:schemeClr val="tx1">
                  <a:lumMod val="75000"/>
                  <a:lumOff val="25000"/>
                </a:schemeClr>
              </a:solidFill>
              <a:latin typeface="+mj-ea"/>
              <a:ea typeface="+mj-ea"/>
            </a:endParaRPr>
          </a:p>
        </p:txBody>
      </p:sp>
      <p:cxnSp>
        <p:nvCxnSpPr>
          <p:cNvPr id="14" name="直接箭头连接符 13"/>
          <p:cNvCxnSpPr/>
          <p:nvPr/>
        </p:nvCxnSpPr>
        <p:spPr>
          <a:xfrm rot="5400000" flipH="1" flipV="1">
            <a:off x="857226" y="4214820"/>
            <a:ext cx="714378" cy="28575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9" name="矩形 8"/>
          <p:cNvSpPr/>
          <p:nvPr/>
        </p:nvSpPr>
        <p:spPr>
          <a:xfrm>
            <a:off x="3357561" y="142859"/>
            <a:ext cx="1785949" cy="307777"/>
          </a:xfrm>
          <a:prstGeom prst="rect">
            <a:avLst/>
          </a:prstGeom>
        </p:spPr>
        <p:txBody>
          <a:bodyPr wrap="square">
            <a:spAutoFit/>
          </a:bodyPr>
          <a:lstStyle/>
          <a:p>
            <a:pPr algn="ctr"/>
            <a:r>
              <a:rPr lang="zh-CN" altLang="en-US" sz="1400" dirty="0" smtClean="0">
                <a:solidFill>
                  <a:schemeClr val="tx1">
                    <a:lumMod val="65000"/>
                    <a:lumOff val="35000"/>
                  </a:schemeClr>
                </a:solidFill>
                <a:latin typeface="+mj-ea"/>
              </a:rPr>
              <a:t>使用优阅阅读器</a:t>
            </a:r>
            <a:endParaRPr lang="zh-CN" altLang="en-US" sz="1400" dirty="0">
              <a:solidFill>
                <a:schemeClr val="tx1">
                  <a:lumMod val="65000"/>
                  <a:lumOff val="35000"/>
                </a:schemeClr>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200"/>
            <a:ext cx="2808312" cy="307777"/>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pic>
        <p:nvPicPr>
          <p:cNvPr id="2050" name="Picture 2"/>
          <p:cNvPicPr>
            <a:picLocks noChangeAspect="1" noChangeArrowheads="1"/>
          </p:cNvPicPr>
          <p:nvPr/>
        </p:nvPicPr>
        <p:blipFill>
          <a:blip r:embed="rId1" cstate="print"/>
          <a:srcRect/>
          <a:stretch>
            <a:fillRect/>
          </a:stretch>
        </p:blipFill>
        <p:spPr bwMode="auto">
          <a:xfrm>
            <a:off x="1928794" y="928674"/>
            <a:ext cx="6000792" cy="422563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857224" y="285732"/>
            <a:ext cx="2071702" cy="261610"/>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滑动此处游标可以放大缩小页面</a:t>
            </a:r>
            <a:endParaRPr lang="zh-CN" altLang="en-US" sz="1100" dirty="0" smtClean="0">
              <a:solidFill>
                <a:schemeClr val="tx1">
                  <a:lumMod val="75000"/>
                  <a:lumOff val="25000"/>
                </a:schemeClr>
              </a:solidFill>
              <a:latin typeface="+mj-ea"/>
              <a:ea typeface="+mj-ea"/>
            </a:endParaRPr>
          </a:p>
        </p:txBody>
      </p:sp>
      <p:cxnSp>
        <p:nvCxnSpPr>
          <p:cNvPr id="11" name="直接箭头连接符 10"/>
          <p:cNvCxnSpPr/>
          <p:nvPr/>
        </p:nvCxnSpPr>
        <p:spPr>
          <a:xfrm>
            <a:off x="1785918" y="571484"/>
            <a:ext cx="785818" cy="71438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200"/>
            <a:ext cx="2808312" cy="307777"/>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pic>
        <p:nvPicPr>
          <p:cNvPr id="3074" name="Picture 2"/>
          <p:cNvPicPr>
            <a:picLocks noChangeAspect="1" noChangeArrowheads="1"/>
          </p:cNvPicPr>
          <p:nvPr/>
        </p:nvPicPr>
        <p:blipFill>
          <a:blip r:embed="rId1" cstate="print"/>
          <a:srcRect/>
          <a:stretch>
            <a:fillRect/>
          </a:stretch>
        </p:blipFill>
        <p:spPr bwMode="auto">
          <a:xfrm>
            <a:off x="1785918" y="1000115"/>
            <a:ext cx="6143668" cy="4270439"/>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642910" y="214299"/>
            <a:ext cx="1928826" cy="430887"/>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点击此处可以创建或删除读书笔记，并会保留标记。</a:t>
            </a:r>
            <a:endParaRPr lang="zh-CN" altLang="en-US" sz="1100" dirty="0" smtClean="0">
              <a:solidFill>
                <a:schemeClr val="tx1">
                  <a:lumMod val="75000"/>
                  <a:lumOff val="25000"/>
                </a:schemeClr>
              </a:solidFill>
              <a:latin typeface="+mj-ea"/>
              <a:ea typeface="+mj-ea"/>
            </a:endParaRPr>
          </a:p>
        </p:txBody>
      </p:sp>
      <p:cxnSp>
        <p:nvCxnSpPr>
          <p:cNvPr id="11" name="直接箭头连接符 10"/>
          <p:cNvCxnSpPr>
            <a:stCxn id="10" idx="3"/>
          </p:cNvCxnSpPr>
          <p:nvPr/>
        </p:nvCxnSpPr>
        <p:spPr>
          <a:xfrm>
            <a:off x="2571736" y="429743"/>
            <a:ext cx="785818" cy="641809"/>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200"/>
            <a:ext cx="2808312" cy="307777"/>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pic>
        <p:nvPicPr>
          <p:cNvPr id="4098" name="Picture 2"/>
          <p:cNvPicPr>
            <a:picLocks noChangeAspect="1" noChangeArrowheads="1"/>
          </p:cNvPicPr>
          <p:nvPr/>
        </p:nvPicPr>
        <p:blipFill>
          <a:blip r:embed="rId1" cstate="print"/>
          <a:srcRect/>
          <a:stretch>
            <a:fillRect/>
          </a:stretch>
        </p:blipFill>
        <p:spPr bwMode="auto">
          <a:xfrm>
            <a:off x="1785920" y="1071550"/>
            <a:ext cx="6072229" cy="422840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571472" y="142861"/>
            <a:ext cx="2357454" cy="769441"/>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点击此处可以实现全书检索，检索结果会以列表的形式出现，并在文中高亮显示（黄色部分）；点击搜索结果可以直接跳转至该页</a:t>
            </a:r>
            <a:endParaRPr lang="zh-CN" altLang="en-US" sz="1100" dirty="0" smtClean="0">
              <a:solidFill>
                <a:schemeClr val="tx1">
                  <a:lumMod val="75000"/>
                  <a:lumOff val="25000"/>
                </a:schemeClr>
              </a:solidFill>
              <a:latin typeface="+mj-ea"/>
              <a:ea typeface="+mj-ea"/>
            </a:endParaRPr>
          </a:p>
        </p:txBody>
      </p:sp>
      <p:cxnSp>
        <p:nvCxnSpPr>
          <p:cNvPr id="11" name="直接箭头连接符 10"/>
          <p:cNvCxnSpPr>
            <a:stCxn id="10" idx="3"/>
          </p:cNvCxnSpPr>
          <p:nvPr/>
        </p:nvCxnSpPr>
        <p:spPr>
          <a:xfrm>
            <a:off x="2928926" y="527582"/>
            <a:ext cx="571504" cy="61541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200"/>
            <a:ext cx="2808312" cy="307777"/>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sp>
        <p:nvSpPr>
          <p:cNvPr id="10" name="TextBox 11"/>
          <p:cNvSpPr txBox="1">
            <a:spLocks noChangeArrowheads="1"/>
          </p:cNvSpPr>
          <p:nvPr/>
        </p:nvSpPr>
        <p:spPr bwMode="auto">
          <a:xfrm>
            <a:off x="285720" y="142861"/>
            <a:ext cx="2714644" cy="769441"/>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点击此处可以实现在线翻译、复制原文及翻译结果。首先选中需要翻译的文字部分，选中后系统会自动弹出翻译对话框，点击翻译或复制文字即可实现操作</a:t>
            </a:r>
            <a:endParaRPr lang="zh-CN" altLang="en-US" sz="1100" dirty="0" smtClean="0">
              <a:solidFill>
                <a:schemeClr val="tx1">
                  <a:lumMod val="75000"/>
                  <a:lumOff val="25000"/>
                </a:schemeClr>
              </a:solidFill>
              <a:latin typeface="+mj-ea"/>
              <a:ea typeface="+mj-ea"/>
            </a:endParaRPr>
          </a:p>
        </p:txBody>
      </p:sp>
      <p:pic>
        <p:nvPicPr>
          <p:cNvPr id="4099" name="Picture 3"/>
          <p:cNvPicPr>
            <a:picLocks noChangeAspect="1" noChangeArrowheads="1"/>
          </p:cNvPicPr>
          <p:nvPr/>
        </p:nvPicPr>
        <p:blipFill>
          <a:blip r:embed="rId1" cstate="print"/>
          <a:srcRect/>
          <a:stretch>
            <a:fillRect/>
          </a:stretch>
        </p:blipFill>
        <p:spPr bwMode="auto">
          <a:xfrm>
            <a:off x="1643042" y="1071553"/>
            <a:ext cx="6072230" cy="4168225"/>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a:stCxn id="10" idx="3"/>
          </p:cNvCxnSpPr>
          <p:nvPr/>
        </p:nvCxnSpPr>
        <p:spPr>
          <a:xfrm>
            <a:off x="3000364" y="527582"/>
            <a:ext cx="571504" cy="61541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200"/>
            <a:ext cx="2808312" cy="307777"/>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sp>
        <p:nvSpPr>
          <p:cNvPr id="10" name="TextBox 11"/>
          <p:cNvSpPr txBox="1">
            <a:spLocks noChangeArrowheads="1"/>
          </p:cNvSpPr>
          <p:nvPr/>
        </p:nvSpPr>
        <p:spPr bwMode="auto">
          <a:xfrm>
            <a:off x="1214414" y="214294"/>
            <a:ext cx="2500330" cy="600164"/>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点击此处可以实现图文截屏。点击此功能键，通过左键选取需要截取的文字或图像，松开左键保存到指定位置</a:t>
            </a:r>
            <a:endParaRPr lang="zh-CN" altLang="en-US" sz="1100" dirty="0" smtClean="0">
              <a:solidFill>
                <a:schemeClr val="tx1">
                  <a:lumMod val="75000"/>
                  <a:lumOff val="25000"/>
                </a:schemeClr>
              </a:solidFill>
              <a:latin typeface="+mj-ea"/>
              <a:ea typeface="+mj-ea"/>
            </a:endParaRPr>
          </a:p>
        </p:txBody>
      </p:sp>
      <p:pic>
        <p:nvPicPr>
          <p:cNvPr id="5122" name="Picture 2"/>
          <p:cNvPicPr>
            <a:picLocks noChangeAspect="1" noChangeArrowheads="1"/>
          </p:cNvPicPr>
          <p:nvPr/>
        </p:nvPicPr>
        <p:blipFill>
          <a:blip r:embed="rId1" cstate="print"/>
          <a:srcRect/>
          <a:stretch>
            <a:fillRect/>
          </a:stretch>
        </p:blipFill>
        <p:spPr bwMode="auto">
          <a:xfrm>
            <a:off x="1428728" y="1142987"/>
            <a:ext cx="6072230" cy="3905697"/>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p:nvPr/>
        </p:nvCxnSpPr>
        <p:spPr>
          <a:xfrm rot="16200000" flipH="1">
            <a:off x="3714744" y="571484"/>
            <a:ext cx="642942" cy="64294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6056" y="1201316"/>
            <a:ext cx="2639216" cy="523220"/>
          </a:xfrm>
          <a:prstGeom prst="rect">
            <a:avLst/>
          </a:prstGeom>
          <a:noFill/>
        </p:spPr>
        <p:txBody>
          <a:bodyPr wrap="square" rtlCol="0">
            <a:spAutoFit/>
          </a:bodyPr>
          <a:lstStyle/>
          <a:p>
            <a:pPr algn="r"/>
            <a:endParaRPr lang="en-US" altLang="zh-CN" sz="1400" dirty="0">
              <a:latin typeface="Century Gothic" pitchFamily="34" charset="0"/>
              <a:ea typeface="+mj-ea"/>
            </a:endParaRPr>
          </a:p>
          <a:p>
            <a:pPr algn="r"/>
            <a:endParaRPr lang="zh-CN" altLang="en-US" sz="1400" dirty="0">
              <a:latin typeface="Century Gothic" pitchFamily="34" charset="0"/>
              <a:ea typeface="+mj-ea"/>
            </a:endParaRPr>
          </a:p>
        </p:txBody>
      </p:sp>
      <p:sp>
        <p:nvSpPr>
          <p:cNvPr id="7" name="TextBox 6"/>
          <p:cNvSpPr txBox="1"/>
          <p:nvPr/>
        </p:nvSpPr>
        <p:spPr>
          <a:xfrm>
            <a:off x="1259632" y="1993404"/>
            <a:ext cx="3312368" cy="1569660"/>
          </a:xfrm>
          <a:prstGeom prst="rect">
            <a:avLst/>
          </a:prstGeom>
          <a:noFill/>
          <a:effectLst/>
        </p:spPr>
        <p:txBody>
          <a:bodyPr wrap="square" rtlCol="0">
            <a:spAutoFit/>
          </a:bodyPr>
          <a:lstStyle/>
          <a:p>
            <a:r>
              <a:rPr lang="en-US" altLang="zh-CN" sz="3200" dirty="0" smtClean="0">
                <a:solidFill>
                  <a:srgbClr val="0070C0"/>
                </a:solidFill>
                <a:effectLst>
                  <a:glow rad="101600">
                    <a:schemeClr val="bg1">
                      <a:alpha val="60000"/>
                    </a:schemeClr>
                  </a:glow>
                </a:effectLst>
                <a:latin typeface="Century Gothic" pitchFamily="34" charset="0"/>
              </a:rPr>
              <a:t>Learning </a:t>
            </a:r>
            <a:endParaRPr lang="en-US" altLang="zh-CN" sz="3200" dirty="0" smtClean="0">
              <a:solidFill>
                <a:srgbClr val="0070C0"/>
              </a:solidFill>
              <a:effectLst>
                <a:glow rad="101600">
                  <a:schemeClr val="bg1">
                    <a:alpha val="60000"/>
                  </a:schemeClr>
                </a:glow>
              </a:effectLst>
              <a:latin typeface="Century Gothic" pitchFamily="34" charset="0"/>
            </a:endParaRPr>
          </a:p>
          <a:p>
            <a:r>
              <a:rPr lang="en-US" altLang="zh-CN" sz="3200" dirty="0" smtClean="0">
                <a:solidFill>
                  <a:srgbClr val="0070C0"/>
                </a:solidFill>
                <a:effectLst>
                  <a:glow rad="101600">
                    <a:schemeClr val="bg1">
                      <a:alpha val="60000"/>
                    </a:schemeClr>
                  </a:glow>
                </a:effectLst>
                <a:latin typeface="Century Gothic" pitchFamily="34" charset="0"/>
              </a:rPr>
              <a:t>    without</a:t>
            </a:r>
            <a:endParaRPr lang="en-US" altLang="zh-CN" sz="3200" dirty="0" smtClean="0">
              <a:solidFill>
                <a:srgbClr val="0070C0"/>
              </a:solidFill>
              <a:effectLst>
                <a:glow rad="101600">
                  <a:schemeClr val="bg1">
                    <a:alpha val="60000"/>
                  </a:schemeClr>
                </a:glow>
              </a:effectLst>
              <a:latin typeface="Century Gothic" pitchFamily="34" charset="0"/>
            </a:endParaRPr>
          </a:p>
          <a:p>
            <a:r>
              <a:rPr lang="en-US" altLang="zh-CN" sz="3200" dirty="0">
                <a:solidFill>
                  <a:srgbClr val="0070C0"/>
                </a:solidFill>
                <a:effectLst>
                  <a:glow rad="101600">
                    <a:schemeClr val="bg1">
                      <a:alpha val="60000"/>
                    </a:schemeClr>
                  </a:glow>
                </a:effectLst>
                <a:latin typeface="Century Gothic" pitchFamily="34" charset="0"/>
              </a:rPr>
              <a:t> </a:t>
            </a:r>
            <a:r>
              <a:rPr lang="en-US" altLang="zh-CN" sz="3200" dirty="0" smtClean="0">
                <a:solidFill>
                  <a:srgbClr val="0070C0"/>
                </a:solidFill>
                <a:effectLst>
                  <a:glow rad="101600">
                    <a:schemeClr val="bg1">
                      <a:alpha val="60000"/>
                    </a:schemeClr>
                  </a:glow>
                </a:effectLst>
                <a:latin typeface="Century Gothic" pitchFamily="34" charset="0"/>
              </a:rPr>
              <a:t>       Boundary.</a:t>
            </a:r>
            <a:endParaRPr lang="zh-CN" altLang="en-US" sz="3200" dirty="0">
              <a:solidFill>
                <a:srgbClr val="0070C0"/>
              </a:solidFill>
              <a:effectLst>
                <a:glow rad="101600">
                  <a:schemeClr val="bg1">
                    <a:alpha val="60000"/>
                  </a:schemeClr>
                </a:glow>
              </a:effectLst>
              <a:latin typeface="Century Gothic" pitchFamily="34" charset="0"/>
            </a:endParaRPr>
          </a:p>
        </p:txBody>
      </p:sp>
      <p:sp>
        <p:nvSpPr>
          <p:cNvPr id="45057" name="Rectangle 1"/>
          <p:cNvSpPr>
            <a:spLocks noChangeArrowheads="1"/>
          </p:cNvSpPr>
          <p:nvPr/>
        </p:nvSpPr>
        <p:spPr bwMode="auto">
          <a:xfrm>
            <a:off x="4143372" y="661632"/>
            <a:ext cx="3957020" cy="423192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spcBef>
                <a:spcPct val="0"/>
              </a:spcBef>
              <a:spcAft>
                <a:spcPct val="0"/>
              </a:spcAft>
              <a:buClrTx/>
              <a:buSzTx/>
              <a:buFontTx/>
              <a:buNone/>
            </a:pPr>
            <a:r>
              <a:rPr kumimoji="0" lang="zh-CN" sz="2000" i="0" u="none" strike="noStrike" cap="none" normalizeH="0" baseline="0" dirty="0" smtClean="0">
                <a:ln>
                  <a:noFill/>
                </a:ln>
                <a:solidFill>
                  <a:schemeClr val="tx1"/>
                </a:solidFill>
                <a:effectLst/>
                <a:latin typeface="+mn-ea"/>
                <a:cs typeface="Times New Roman" panose="02020603050405020304" pitchFamily="18" charset="0"/>
              </a:rPr>
              <a:t>目录 </a:t>
            </a:r>
            <a:endParaRPr kumimoji="0" lang="zh-CN" sz="200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一、公司介绍 </a:t>
            </a:r>
            <a:endParaRPr kumimoji="0" lang="zh-CN" sz="1400" i="0" u="none" strike="noStrike" cap="none" normalizeH="0" baseline="0" dirty="0" smtClean="0">
              <a:ln>
                <a:noFill/>
              </a:ln>
              <a:solidFill>
                <a:schemeClr val="tx1"/>
              </a:solidFill>
              <a:effectLst/>
              <a:latin typeface="华文细黑" pitchFamily="2" charset="-122"/>
              <a:ea typeface="华文细黑" pitchFamily="2" charset="-122"/>
            </a:endParaRPr>
          </a:p>
          <a:p>
            <a:pPr lvl="0" eaLnBrk="0" fontAlgn="base" hangingPunct="0">
              <a:lnSpc>
                <a:spcPct val="150000"/>
              </a:lnSpc>
              <a:spcBef>
                <a:spcPct val="0"/>
              </a:spcBef>
              <a:spcAft>
                <a:spcPct val="0"/>
              </a:spcAft>
            </a:pP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二、优阅</a:t>
            </a:r>
            <a:r>
              <a:rPr kumimoji="0" lang="zh-CN" altLang="en-US"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外文原版电子图书</a:t>
            </a: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介绍</a:t>
            </a:r>
            <a:endParaRPr lang="zh-CN" altLang="en-US" sz="1400" dirty="0" smtClean="0">
              <a:latin typeface="华文细黑" pitchFamily="2" charset="-122"/>
              <a:ea typeface="华文细黑" pitchFamily="2" charset="-122"/>
            </a:endParaRPr>
          </a:p>
          <a:p>
            <a:pPr lvl="0" eaLnBrk="0" fontAlgn="base" hangingPunct="0">
              <a:lnSpc>
                <a:spcPct val="150000"/>
              </a:lnSpc>
              <a:spcBef>
                <a:spcPct val="0"/>
              </a:spcBef>
              <a:spcAft>
                <a:spcPct val="0"/>
              </a:spcAft>
            </a:pPr>
            <a:r>
              <a:rPr lang="zh-CN" altLang="en-US" sz="1400" dirty="0" smtClean="0">
                <a:latin typeface="华文细黑" pitchFamily="2" charset="-122"/>
                <a:ea typeface="华文细黑" pitchFamily="2" charset="-122"/>
                <a:cs typeface="Times New Roman" panose="02020603050405020304" pitchFamily="18" charset="0"/>
              </a:rPr>
              <a:t>三、重点出版社</a:t>
            </a: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推荐 </a:t>
            </a:r>
            <a:endParaRPr kumimoji="0" lang="zh-CN" sz="1400" i="0" u="none" strike="noStrike" cap="none" normalizeH="0" baseline="0" dirty="0" smtClean="0">
              <a:ln>
                <a:noFill/>
              </a:ln>
              <a:solidFill>
                <a:schemeClr val="tx1"/>
              </a:solidFill>
              <a:effectLst/>
              <a:latin typeface="华文细黑" pitchFamily="2" charset="-122"/>
              <a:ea typeface="华文细黑"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四、专业图书分类 </a:t>
            </a:r>
            <a:endParaRPr kumimoji="0" lang="zh-CN" sz="1400" i="0" u="none" strike="noStrike" cap="none" normalizeH="0" baseline="0" dirty="0" smtClean="0">
              <a:ln>
                <a:noFill/>
              </a:ln>
              <a:solidFill>
                <a:schemeClr val="tx1"/>
              </a:solidFill>
              <a:effectLst/>
              <a:latin typeface="华文细黑" pitchFamily="2" charset="-122"/>
              <a:ea typeface="华文细黑" pitchFamily="2" charset="-122"/>
            </a:endParaRPr>
          </a:p>
          <a:p>
            <a:pPr lvl="0" eaLnBrk="0" fontAlgn="base" hangingPunct="0">
              <a:lnSpc>
                <a:spcPct val="150000"/>
              </a:lnSpc>
              <a:spcBef>
                <a:spcPct val="0"/>
              </a:spcBef>
              <a:spcAft>
                <a:spcPct val="0"/>
              </a:spcAft>
            </a:pP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五、</a:t>
            </a:r>
            <a:r>
              <a:rPr kumimoji="0" lang="zh-CN" altLang="en-US"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登录系统平台</a:t>
            </a:r>
            <a:endParaRPr kumimoji="0" lang="zh-CN" sz="1400" i="0" u="none" strike="noStrike" cap="none" normalizeH="0" baseline="0" dirty="0" smtClean="0">
              <a:ln>
                <a:noFill/>
              </a:ln>
              <a:solidFill>
                <a:schemeClr val="tx1"/>
              </a:solidFill>
              <a:effectLst/>
              <a:latin typeface="华文细黑" pitchFamily="2" charset="-122"/>
              <a:ea typeface="华文细黑" pitchFamily="2" charset="-122"/>
            </a:endParaRPr>
          </a:p>
          <a:p>
            <a:pPr lvl="0" eaLnBrk="0" fontAlgn="base" hangingPunct="0">
              <a:lnSpc>
                <a:spcPct val="150000"/>
              </a:lnSpc>
              <a:spcBef>
                <a:spcPct val="0"/>
              </a:spcBef>
              <a:spcAft>
                <a:spcPct val="0"/>
              </a:spcAft>
            </a:pP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六</a:t>
            </a:r>
            <a:r>
              <a:rPr lang="zh-CN" altLang="en-US" sz="1400" dirty="0" smtClean="0">
                <a:latin typeface="华文细黑" pitchFamily="2" charset="-122"/>
                <a:ea typeface="华文细黑" pitchFamily="2" charset="-122"/>
                <a:cs typeface="Times New Roman" panose="02020603050405020304" pitchFamily="18" charset="0"/>
              </a:rPr>
              <a:t>、</a:t>
            </a: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浏览与检索 </a:t>
            </a:r>
            <a:endParaRPr kumimoji="0" lang="zh-CN" sz="1400" i="0" u="none" strike="noStrike" cap="none" normalizeH="0" baseline="0" dirty="0" smtClean="0">
              <a:ln>
                <a:noFill/>
              </a:ln>
              <a:solidFill>
                <a:schemeClr val="tx1"/>
              </a:solidFill>
              <a:effectLst/>
              <a:latin typeface="华文细黑" pitchFamily="2" charset="-122"/>
              <a:ea typeface="华文细黑"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七、了解详细书目信息 </a:t>
            </a:r>
            <a:endParaRPr kumimoji="0" lang="zh-CN" sz="1400" i="0" u="none" strike="noStrike" cap="none" normalizeH="0" baseline="0" dirty="0" smtClean="0">
              <a:ln>
                <a:noFill/>
              </a:ln>
              <a:solidFill>
                <a:schemeClr val="tx1"/>
              </a:solidFill>
              <a:effectLst/>
              <a:latin typeface="华文细黑" pitchFamily="2" charset="-122"/>
              <a:ea typeface="华文细黑"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八、使用优阅阅读器</a:t>
            </a:r>
            <a:endParaRPr kumimoji="0" lang="en-US" alt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lang="zh-CN" altLang="en-US" sz="1400" dirty="0" smtClean="0">
                <a:latin typeface="华文细黑" pitchFamily="2" charset="-122"/>
                <a:ea typeface="华文细黑" pitchFamily="2" charset="-122"/>
                <a:cs typeface="Times New Roman" panose="02020603050405020304" pitchFamily="18" charset="0"/>
              </a:rPr>
              <a:t>九、同类产品对比分析</a:t>
            </a:r>
            <a:endParaRPr lang="en-US" altLang="zh-CN" sz="1400" dirty="0" smtClean="0">
              <a:latin typeface="华文细黑" pitchFamily="2" charset="-122"/>
              <a:ea typeface="华文细黑"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十、合作用户、用户评价</a:t>
            </a:r>
            <a:r>
              <a:rPr kumimoji="0" 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 </a:t>
            </a:r>
            <a:r>
              <a:rPr lang="zh-CN" altLang="en-US" sz="1400" dirty="0" smtClean="0">
                <a:latin typeface="华文细黑" pitchFamily="2" charset="-122"/>
                <a:ea typeface="华文细黑" pitchFamily="2" charset="-122"/>
                <a:cs typeface="Times New Roman" panose="02020603050405020304" pitchFamily="18" charset="0"/>
              </a:rPr>
              <a:t>及</a:t>
            </a:r>
            <a:r>
              <a:rPr kumimoji="0" lang="zh-CN" altLang="en-US"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读者心得体会</a:t>
            </a:r>
            <a:endParaRPr kumimoji="0" lang="en-US" altLang="zh-CN" sz="140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endParaRPr kumimoji="0" lang="zh-CN" sz="1400" i="0" u="none" strike="noStrike" cap="none" normalizeH="0" baseline="0" dirty="0" smtClean="0">
              <a:ln>
                <a:noFill/>
              </a:ln>
              <a:solidFill>
                <a:schemeClr val="tx1"/>
              </a:solidFill>
              <a:effectLst/>
              <a:latin typeface="华文细黑" pitchFamily="2" charset="-122"/>
              <a:ea typeface="华文细黑" pitchFamily="2" charset="-122"/>
            </a:endParaRPr>
          </a:p>
          <a:p>
            <a:pPr marL="0" marR="0" lvl="0" indent="0" algn="l" defTabSz="914400" rtl="0" eaLnBrk="0" fontAlgn="base" latinLnBrk="0" hangingPunct="0">
              <a:spcBef>
                <a:spcPct val="0"/>
              </a:spcBef>
              <a:spcAft>
                <a:spcPct val="0"/>
              </a:spcAft>
              <a:buClrTx/>
              <a:buSzTx/>
              <a:buFontTx/>
              <a:buNone/>
            </a:pP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200"/>
            <a:ext cx="2808312" cy="307777"/>
          </a:xfrm>
          <a:prstGeom prst="rect">
            <a:avLst/>
          </a:prstGeom>
          <a:noFill/>
        </p:spPr>
        <p:txBody>
          <a:bodyPr wrap="square" rtlCol="0">
            <a:spAutoFit/>
          </a:bodyPr>
          <a:lstStyle/>
          <a:p>
            <a:pPr algn="ct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sp>
        <p:nvSpPr>
          <p:cNvPr id="10" name="TextBox 11"/>
          <p:cNvSpPr txBox="1">
            <a:spLocks noChangeArrowheads="1"/>
          </p:cNvSpPr>
          <p:nvPr/>
        </p:nvSpPr>
        <p:spPr bwMode="auto">
          <a:xfrm>
            <a:off x="928662" y="285737"/>
            <a:ext cx="3214710" cy="769441"/>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设置标签，方便再次登录时直接打开上次阅读时停留的页面或因其他需要设置的页面标签。鼠标停留在阅读界面中的左、右上角，会出现提示加书签的功能，点击左键即可完成，如下图所示</a:t>
            </a:r>
            <a:endParaRPr lang="zh-CN" altLang="en-US" sz="1100" dirty="0" smtClean="0">
              <a:solidFill>
                <a:schemeClr val="tx1">
                  <a:lumMod val="75000"/>
                  <a:lumOff val="25000"/>
                </a:schemeClr>
              </a:solidFill>
              <a:latin typeface="+mj-ea"/>
              <a:ea typeface="+mj-ea"/>
            </a:endParaRPr>
          </a:p>
        </p:txBody>
      </p:sp>
      <p:pic>
        <p:nvPicPr>
          <p:cNvPr id="6146" name="Picture 2"/>
          <p:cNvPicPr>
            <a:picLocks noChangeAspect="1" noChangeArrowheads="1"/>
          </p:cNvPicPr>
          <p:nvPr/>
        </p:nvPicPr>
        <p:blipFill>
          <a:blip r:embed="rId1" cstate="print"/>
          <a:srcRect/>
          <a:stretch>
            <a:fillRect/>
          </a:stretch>
        </p:blipFill>
        <p:spPr bwMode="auto">
          <a:xfrm>
            <a:off x="1428728" y="1214427"/>
            <a:ext cx="5929354" cy="4109327"/>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a:stCxn id="10" idx="2"/>
          </p:cNvCxnSpPr>
          <p:nvPr/>
        </p:nvCxnSpPr>
        <p:spPr>
          <a:xfrm flipH="1">
            <a:off x="1785944" y="1055178"/>
            <a:ext cx="750073" cy="58788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28596" y="928676"/>
          <a:ext cx="8496935" cy="4229100"/>
        </p:xfrm>
        <a:graphic>
          <a:graphicData uri="http://schemas.openxmlformats.org/drawingml/2006/table">
            <a:tbl>
              <a:tblPr firstRow="1" bandRow="1">
                <a:tableStyleId>{5C22544A-7EE6-4342-B048-85BDC9FD1C3A}</a:tableStyleId>
              </a:tblPr>
              <a:tblGrid>
                <a:gridCol w="714380"/>
                <a:gridCol w="1661884"/>
                <a:gridCol w="6120680"/>
              </a:tblGrid>
              <a:tr h="571504">
                <a:tc>
                  <a:txBody>
                    <a:bodyPr/>
                    <a:lstStyle/>
                    <a:p>
                      <a:r>
                        <a:rPr lang="zh-CN" altLang="en-US" sz="1200" dirty="0" smtClean="0">
                          <a:latin typeface="华文细黑" pitchFamily="2" charset="-122"/>
                          <a:ea typeface="华文细黑" pitchFamily="2" charset="-122"/>
                        </a:rPr>
                        <a:t>序号</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方向</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优势分析</a:t>
                      </a:r>
                      <a:endParaRPr lang="zh-CN" altLang="en-US" sz="1200" dirty="0">
                        <a:latin typeface="华文细黑" pitchFamily="2" charset="-122"/>
                        <a:ea typeface="华文细黑" pitchFamily="2" charset="-122"/>
                      </a:endParaRPr>
                    </a:p>
                  </a:txBody>
                  <a:tcPr/>
                </a:tc>
              </a:tr>
              <a:tr h="500066">
                <a:tc>
                  <a:txBody>
                    <a:bodyPr/>
                    <a:lstStyle/>
                    <a:p>
                      <a:r>
                        <a:rPr lang="en-US" altLang="zh-CN" sz="1200" dirty="0" smtClean="0">
                          <a:latin typeface="华文细黑" pitchFamily="2" charset="-122"/>
                          <a:ea typeface="华文细黑" pitchFamily="2" charset="-122"/>
                        </a:rPr>
                        <a:t>1</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藏量</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藏量多，目前共有</a:t>
                      </a:r>
                      <a:r>
                        <a:rPr lang="en-US" altLang="zh-CN" sz="1200" dirty="0" smtClean="0">
                          <a:latin typeface="华文细黑" pitchFamily="2" charset="-122"/>
                          <a:ea typeface="华文细黑" pitchFamily="2" charset="-122"/>
                        </a:rPr>
                        <a:t>75</a:t>
                      </a:r>
                      <a:r>
                        <a:rPr lang="zh-CN" altLang="en-US" sz="1200" dirty="0" smtClean="0">
                          <a:latin typeface="华文细黑" pitchFamily="2" charset="-122"/>
                          <a:ea typeface="华文细黑" pitchFamily="2" charset="-122"/>
                        </a:rPr>
                        <a:t>万种图书供客户采选</a:t>
                      </a:r>
                      <a:endParaRPr lang="zh-CN" altLang="en-US" sz="1200" dirty="0">
                        <a:latin typeface="华文细黑" pitchFamily="2" charset="-122"/>
                        <a:ea typeface="华文细黑" pitchFamily="2" charset="-122"/>
                      </a:endParaRPr>
                    </a:p>
                  </a:txBody>
                  <a:tcPr/>
                </a:tc>
              </a:tr>
              <a:tr h="500066">
                <a:tc>
                  <a:txBody>
                    <a:bodyPr/>
                    <a:lstStyle/>
                    <a:p>
                      <a:r>
                        <a:rPr lang="en-US" altLang="zh-CN" sz="1200" dirty="0" smtClean="0">
                          <a:latin typeface="华文细黑" pitchFamily="2" charset="-122"/>
                          <a:ea typeface="华文细黑" pitchFamily="2" charset="-122"/>
                        </a:rPr>
                        <a:t>2</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品质</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图书品质高，集合大社、名社、高校出版社图书，包括施普林格、爱思维尔、威利、麻省理工学院、剑桥、牛津等出版社图书</a:t>
                      </a:r>
                      <a:endParaRPr lang="zh-CN" altLang="en-US" sz="1200" dirty="0">
                        <a:latin typeface="华文细黑" pitchFamily="2" charset="-122"/>
                        <a:ea typeface="华文细黑" pitchFamily="2" charset="-122"/>
                      </a:endParaRPr>
                    </a:p>
                  </a:txBody>
                  <a:tcPr/>
                </a:tc>
              </a:tr>
              <a:tr h="500066">
                <a:tc>
                  <a:txBody>
                    <a:bodyPr/>
                    <a:lstStyle/>
                    <a:p>
                      <a:r>
                        <a:rPr lang="en-US" altLang="zh-CN" sz="1200" dirty="0" smtClean="0">
                          <a:latin typeface="华文细黑" pitchFamily="2" charset="-122"/>
                          <a:ea typeface="华文细黑" pitchFamily="2" charset="-122"/>
                        </a:rPr>
                        <a:t>3</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分类及信息</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图书信息完整、准确，分类涵盖中图、国会及杜威分类，可提供</a:t>
                      </a:r>
                      <a:r>
                        <a:rPr lang="en-US" altLang="zh-CN" sz="1200" dirty="0" smtClean="0">
                          <a:latin typeface="华文细黑" pitchFamily="2" charset="-122"/>
                          <a:ea typeface="华文细黑" pitchFamily="2" charset="-122"/>
                        </a:rPr>
                        <a:t>MARC</a:t>
                      </a:r>
                      <a:r>
                        <a:rPr lang="zh-CN" altLang="en-US" sz="1200" dirty="0" smtClean="0">
                          <a:latin typeface="华文细黑" pitchFamily="2" charset="-122"/>
                          <a:ea typeface="华文细黑" pitchFamily="2" charset="-122"/>
                        </a:rPr>
                        <a:t>数据</a:t>
                      </a:r>
                      <a:endParaRPr lang="zh-CN" altLang="en-US" sz="1200" dirty="0">
                        <a:latin typeface="华文细黑" pitchFamily="2" charset="-122"/>
                        <a:ea typeface="华文细黑" pitchFamily="2" charset="-122"/>
                      </a:endParaRPr>
                    </a:p>
                  </a:txBody>
                  <a:tcPr/>
                </a:tc>
              </a:tr>
              <a:tr h="500066">
                <a:tc>
                  <a:txBody>
                    <a:bodyPr/>
                    <a:lstStyle/>
                    <a:p>
                      <a:r>
                        <a:rPr lang="en-US" altLang="zh-CN" sz="1200" dirty="0" smtClean="0">
                          <a:latin typeface="华文细黑" pitchFamily="2" charset="-122"/>
                          <a:ea typeface="华文细黑" pitchFamily="2" charset="-122"/>
                        </a:rPr>
                        <a:t>4</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更新数量、频率</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更新与欧美市场同步，更新及时、更新量大，本年度已完成</a:t>
                      </a:r>
                      <a:r>
                        <a:rPr lang="en-US" altLang="zh-CN" sz="1200" dirty="0" smtClean="0">
                          <a:latin typeface="华文细黑" pitchFamily="2" charset="-122"/>
                          <a:ea typeface="华文细黑" pitchFamily="2" charset="-122"/>
                        </a:rPr>
                        <a:t>5</a:t>
                      </a:r>
                      <a:r>
                        <a:rPr lang="zh-CN" altLang="en-US" sz="1200" dirty="0" smtClean="0">
                          <a:latin typeface="华文细黑" pitchFamily="2" charset="-122"/>
                          <a:ea typeface="华文细黑" pitchFamily="2" charset="-122"/>
                        </a:rPr>
                        <a:t>万余种图书更新，包括</a:t>
                      </a:r>
                      <a:r>
                        <a:rPr lang="en-US" altLang="zh-CN" sz="1200" dirty="0" smtClean="0">
                          <a:latin typeface="华文细黑" pitchFamily="2" charset="-122"/>
                          <a:ea typeface="华文细黑" pitchFamily="2" charset="-122"/>
                        </a:rPr>
                        <a:t>2015</a:t>
                      </a:r>
                      <a:r>
                        <a:rPr lang="zh-CN" altLang="en-US" sz="1200" dirty="0" smtClean="0">
                          <a:latin typeface="华文细黑" pitchFamily="2" charset="-122"/>
                          <a:ea typeface="华文细黑" pitchFamily="2" charset="-122"/>
                        </a:rPr>
                        <a:t>年出版图书</a:t>
                      </a:r>
                      <a:r>
                        <a:rPr lang="en-US" altLang="zh-CN" sz="1200" dirty="0" smtClean="0">
                          <a:latin typeface="华文细黑" pitchFamily="2" charset="-122"/>
                          <a:ea typeface="华文细黑" pitchFamily="2" charset="-122"/>
                        </a:rPr>
                        <a:t>2829</a:t>
                      </a:r>
                      <a:r>
                        <a:rPr lang="zh-CN" altLang="en-US" sz="1200" dirty="0" smtClean="0">
                          <a:latin typeface="华文细黑" pitchFamily="2" charset="-122"/>
                          <a:ea typeface="华文细黑" pitchFamily="2" charset="-122"/>
                        </a:rPr>
                        <a:t>种</a:t>
                      </a:r>
                      <a:endParaRPr lang="zh-CN" altLang="en-US" sz="1200" dirty="0">
                        <a:latin typeface="华文细黑" pitchFamily="2" charset="-122"/>
                        <a:ea typeface="华文细黑" pitchFamily="2" charset="-122"/>
                      </a:endParaRPr>
                    </a:p>
                  </a:txBody>
                  <a:tcPr/>
                </a:tc>
              </a:tr>
              <a:tr h="500380">
                <a:tc>
                  <a:txBody>
                    <a:bodyPr/>
                    <a:lstStyle/>
                    <a:p>
                      <a:r>
                        <a:rPr lang="en-US" altLang="zh-CN" sz="1200" dirty="0" smtClean="0">
                          <a:latin typeface="华文细黑" pitchFamily="2" charset="-122"/>
                          <a:ea typeface="华文细黑" pitchFamily="2" charset="-122"/>
                        </a:rPr>
                        <a:t>5</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技术、功能齐全</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自有</a:t>
                      </a:r>
                      <a:r>
                        <a:rPr lang="en-US" altLang="zh-CN" sz="1200" dirty="0" smtClean="0">
                          <a:latin typeface="华文细黑" pitchFamily="2" charset="-122"/>
                          <a:ea typeface="华文细黑" pitchFamily="2" charset="-122"/>
                        </a:rPr>
                        <a:t>DRM</a:t>
                      </a:r>
                      <a:r>
                        <a:rPr lang="zh-CN" altLang="en-US" sz="1200" dirty="0" smtClean="0">
                          <a:latin typeface="华文细黑" pitchFamily="2" charset="-122"/>
                          <a:ea typeface="华文细黑" pitchFamily="2" charset="-122"/>
                        </a:rPr>
                        <a:t>专利技术及阅读器，可支持用户在线阅读，可选择性翻译，剪切、复制、打印、设置书签、创建笔记等</a:t>
                      </a:r>
                      <a:endParaRPr lang="zh-CN" altLang="en-US" sz="1200" dirty="0">
                        <a:latin typeface="华文细黑" pitchFamily="2" charset="-122"/>
                        <a:ea typeface="华文细黑" pitchFamily="2" charset="-122"/>
                      </a:endParaRPr>
                    </a:p>
                  </a:txBody>
                  <a:tcPr/>
                </a:tc>
              </a:tr>
              <a:tr h="571504">
                <a:tc>
                  <a:txBody>
                    <a:bodyPr/>
                    <a:lstStyle/>
                    <a:p>
                      <a:r>
                        <a:rPr lang="en-US" altLang="zh-CN" sz="1200" dirty="0" smtClean="0">
                          <a:latin typeface="华文细黑" pitchFamily="2" charset="-122"/>
                          <a:ea typeface="华文细黑" pitchFamily="2" charset="-122"/>
                        </a:rPr>
                        <a:t>6</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用户基础</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全国有近</a:t>
                      </a:r>
                      <a:r>
                        <a:rPr lang="en-US" altLang="zh-CN" sz="1200" dirty="0" smtClean="0">
                          <a:latin typeface="华文细黑" pitchFamily="2" charset="-122"/>
                          <a:ea typeface="华文细黑" pitchFamily="2" charset="-122"/>
                        </a:rPr>
                        <a:t>600</a:t>
                      </a:r>
                      <a:r>
                        <a:rPr lang="zh-CN" altLang="en-US" sz="1200" dirty="0" smtClean="0">
                          <a:latin typeface="华文细黑" pitchFamily="2" charset="-122"/>
                          <a:ea typeface="华文细黑" pitchFamily="2" charset="-122"/>
                        </a:rPr>
                        <a:t>家高校试用，</a:t>
                      </a:r>
                      <a:r>
                        <a:rPr lang="en-US" altLang="zh-CN" sz="1200" dirty="0" smtClean="0">
                          <a:latin typeface="华文细黑" pitchFamily="2" charset="-122"/>
                          <a:ea typeface="华文细黑" pitchFamily="2" charset="-122"/>
                        </a:rPr>
                        <a:t>200</a:t>
                      </a:r>
                      <a:r>
                        <a:rPr lang="zh-CN" altLang="en-US" sz="1200" dirty="0" smtClean="0">
                          <a:latin typeface="华文细黑" pitchFamily="2" charset="-122"/>
                          <a:ea typeface="华文细黑" pitchFamily="2" charset="-122"/>
                        </a:rPr>
                        <a:t>余家高校、机构使用</a:t>
                      </a:r>
                      <a:endParaRPr lang="zh-CN" altLang="en-US" sz="1200" dirty="0">
                        <a:latin typeface="华文细黑" pitchFamily="2" charset="-122"/>
                        <a:ea typeface="华文细黑" pitchFamily="2" charset="-122"/>
                      </a:endParaRPr>
                    </a:p>
                  </a:txBody>
                  <a:tcPr/>
                </a:tc>
              </a:tr>
              <a:tr h="585279">
                <a:tc>
                  <a:txBody>
                    <a:bodyPr/>
                    <a:lstStyle/>
                    <a:p>
                      <a:r>
                        <a:rPr lang="en-US" altLang="zh-CN" sz="1200" dirty="0" smtClean="0">
                          <a:latin typeface="华文细黑" pitchFamily="2" charset="-122"/>
                          <a:ea typeface="华文细黑" pitchFamily="2" charset="-122"/>
                        </a:rPr>
                        <a:t>7</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服务</a:t>
                      </a:r>
                      <a:endParaRPr lang="zh-CN" altLang="en-US" sz="1200" dirty="0">
                        <a:latin typeface="华文细黑" pitchFamily="2" charset="-122"/>
                        <a:ea typeface="华文细黑" pitchFamily="2" charset="-122"/>
                      </a:endParaRPr>
                    </a:p>
                  </a:txBody>
                  <a:tcPr/>
                </a:tc>
                <a:tc>
                  <a:txBody>
                    <a:bodyPr/>
                    <a:lstStyle/>
                    <a:p>
                      <a:r>
                        <a:rPr lang="zh-CN" altLang="en-US" sz="1200" dirty="0" smtClean="0">
                          <a:latin typeface="华文细黑" pitchFamily="2" charset="-122"/>
                          <a:ea typeface="华文细黑" pitchFamily="2" charset="-122"/>
                        </a:rPr>
                        <a:t>本土化</a:t>
                      </a:r>
                      <a:r>
                        <a:rPr lang="en-US" altLang="zh-CN" sz="1200" dirty="0" smtClean="0">
                          <a:latin typeface="华文细黑" pitchFamily="2" charset="-122"/>
                          <a:ea typeface="华文细黑" pitchFamily="2" charset="-122"/>
                        </a:rPr>
                        <a:t>7</a:t>
                      </a:r>
                      <a:r>
                        <a:rPr lang="zh-CN" altLang="en-US" sz="1200" dirty="0" smtClean="0">
                          <a:latin typeface="华文细黑" pitchFamily="2" charset="-122"/>
                          <a:ea typeface="华文细黑" pitchFamily="2" charset="-122"/>
                        </a:rPr>
                        <a:t>*</a:t>
                      </a:r>
                      <a:r>
                        <a:rPr lang="en-US" altLang="zh-CN" sz="1200" dirty="0" smtClean="0">
                          <a:latin typeface="华文细黑" pitchFamily="2" charset="-122"/>
                          <a:ea typeface="华文细黑" pitchFamily="2" charset="-122"/>
                        </a:rPr>
                        <a:t>24</a:t>
                      </a:r>
                      <a:r>
                        <a:rPr lang="zh-CN" altLang="en-US" sz="1200" dirty="0" smtClean="0">
                          <a:latin typeface="华文细黑" pitchFamily="2" charset="-122"/>
                          <a:ea typeface="华文细黑" pitchFamily="2" charset="-122"/>
                        </a:rPr>
                        <a:t>小时不间断服务，及时到位</a:t>
                      </a:r>
                      <a:endParaRPr lang="en-US" altLang="zh-CN" sz="1200" dirty="0" smtClean="0">
                        <a:latin typeface="华文细黑" pitchFamily="2" charset="-122"/>
                        <a:ea typeface="华文细黑" pitchFamily="2" charset="-122"/>
                      </a:endParaRPr>
                    </a:p>
                  </a:txBody>
                  <a:tcPr/>
                </a:tc>
              </a:tr>
            </a:tbl>
          </a:graphicData>
        </a:graphic>
      </p:graphicFrame>
      <p:sp>
        <p:nvSpPr>
          <p:cNvPr id="3" name="矩形 2"/>
          <p:cNvSpPr/>
          <p:nvPr/>
        </p:nvSpPr>
        <p:spPr>
          <a:xfrm>
            <a:off x="428599" y="214294"/>
            <a:ext cx="5505315" cy="553998"/>
          </a:xfrm>
          <a:prstGeom prst="rect">
            <a:avLst/>
          </a:prstGeom>
        </p:spPr>
        <p:txBody>
          <a:bodyPr wrap="square">
            <a:spAutoFit/>
          </a:bodyPr>
          <a:lstStyle/>
          <a:p>
            <a:pPr lvl="0" eaLnBrk="0" fontAlgn="base" hangingPunct="0">
              <a:lnSpc>
                <a:spcPct val="150000"/>
              </a:lnSpc>
              <a:spcBef>
                <a:spcPct val="0"/>
              </a:spcBef>
              <a:spcAft>
                <a:spcPct val="0"/>
              </a:spcAft>
            </a:pPr>
            <a:r>
              <a:rPr lang="zh-CN" altLang="en-US" sz="2000" b="1" dirty="0" smtClean="0">
                <a:solidFill>
                  <a:schemeClr val="tx2">
                    <a:lumMod val="60000"/>
                    <a:lumOff val="40000"/>
                  </a:schemeClr>
                </a:solidFill>
                <a:latin typeface="华文细黑" pitchFamily="2" charset="-122"/>
                <a:ea typeface="华文细黑" pitchFamily="2" charset="-122"/>
                <a:cs typeface="Times New Roman" panose="02020603050405020304" pitchFamily="18" charset="0"/>
              </a:rPr>
              <a:t>九、同类产品对比分析</a:t>
            </a:r>
            <a:endParaRPr lang="en-US" altLang="zh-CN" sz="2000" b="1" dirty="0" smtClean="0">
              <a:solidFill>
                <a:schemeClr val="tx2">
                  <a:lumMod val="60000"/>
                  <a:lumOff val="40000"/>
                </a:schemeClr>
              </a:solidFill>
              <a:latin typeface="华文细黑" pitchFamily="2" charset="-122"/>
              <a:ea typeface="华文细黑"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833424"/>
            <a:ext cx="6286544" cy="461665"/>
          </a:xfrm>
          <a:prstGeom prst="rect">
            <a:avLst/>
          </a:prstGeom>
        </p:spPr>
        <p:txBody>
          <a:bodyPr wrap="square">
            <a:spAutoFit/>
          </a:bodyPr>
          <a:lstStyle/>
          <a:p>
            <a:r>
              <a:rPr lang="zh-CN" altLang="en-US" sz="2400" dirty="0" smtClean="0">
                <a:solidFill>
                  <a:srgbClr val="00B0F0"/>
                </a:solidFill>
                <a:latin typeface="微软雅黑" charset="-122"/>
                <a:ea typeface="微软雅黑" charset="-122"/>
              </a:rPr>
              <a:t>十、国内主要用户（部分）</a:t>
            </a:r>
            <a:endParaRPr lang="zh-CN" altLang="en-US" sz="2400" dirty="0">
              <a:solidFill>
                <a:srgbClr val="00B0F0"/>
              </a:solidFill>
              <a:latin typeface="微软雅黑" charset="-122"/>
              <a:ea typeface="微软雅黑" charset="-122"/>
            </a:endParaRPr>
          </a:p>
        </p:txBody>
      </p:sp>
      <p:sp>
        <p:nvSpPr>
          <p:cNvPr id="17409" name="Rectangle 1"/>
          <p:cNvSpPr>
            <a:spLocks noChangeArrowheads="1"/>
          </p:cNvSpPr>
          <p:nvPr/>
        </p:nvSpPr>
        <p:spPr bwMode="auto">
          <a:xfrm>
            <a:off x="1043608" y="1168498"/>
            <a:ext cx="7314606" cy="470898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spcBef>
                <a:spcPct val="0"/>
              </a:spcBef>
              <a:spcAft>
                <a:spcPct val="0"/>
              </a:spcAft>
              <a:buClrTx/>
              <a:buSzTx/>
              <a:buFontTx/>
              <a:buNone/>
            </a:pPr>
            <a:r>
              <a:rPr kumimoji="0" lang="en-US" altLang="zh-CN" sz="1500" b="1"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985</a:t>
            </a:r>
            <a:r>
              <a:rPr kumimoji="0" lang="zh-CN" altLang="en-US" sz="1500" b="1"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a:t>
            </a:r>
            <a:r>
              <a:rPr kumimoji="0" lang="en-US" altLang="zh-CN" sz="1500" b="1" i="0" u="none" strike="noStrike" cap="none" normalizeH="0" baseline="0" dirty="0" smtClean="0">
                <a:ln>
                  <a:noFill/>
                </a:ln>
                <a:solidFill>
                  <a:srgbClr val="002060"/>
                </a:solidFill>
                <a:effectLst/>
                <a:latin typeface="华文细黑" pitchFamily="2" charset="-122"/>
                <a:ea typeface="华文细黑" pitchFamily="2" charset="-122"/>
                <a:cs typeface="Times New Roman" panose="02020603050405020304" pitchFamily="18" charset="0"/>
              </a:rPr>
              <a:t>211</a:t>
            </a:r>
            <a:r>
              <a:rPr kumimoji="0" lang="zh-CN" altLang="en-US" sz="1500" b="1"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院校</a:t>
            </a:r>
            <a:r>
              <a:rPr kumimoji="0" lang="zh-CN" altLang="en-US" sz="1500" b="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a:t>
            </a:r>
            <a:r>
              <a:rPr lang="zh-CN" altLang="en-US" sz="1500" dirty="0" smtClean="0">
                <a:latin typeface="华文细黑" pitchFamily="2" charset="-122"/>
                <a:ea typeface="华文细黑" pitchFamily="2" charset="-122"/>
                <a:cs typeface="Times New Roman" panose="02020603050405020304" pitchFamily="18" charset="0"/>
              </a:rPr>
              <a:t>               </a:t>
            </a:r>
            <a:r>
              <a:rPr lang="zh-CN" altLang="en-US" sz="1500" b="1" dirty="0" smtClean="0">
                <a:latin typeface="华文细黑" pitchFamily="2" charset="-122"/>
                <a:ea typeface="华文细黑" pitchFamily="2" charset="-122"/>
                <a:cs typeface="Times New Roman" panose="02020603050405020304" pitchFamily="18" charset="0"/>
              </a:rPr>
              <a:t>其它院校及公共馆</a:t>
            </a:r>
            <a:endParaRPr lang="zh-CN" altLang="en-US" sz="1500" b="1" dirty="0" smtClean="0">
              <a:latin typeface="华文细黑" pitchFamily="2" charset="-122"/>
              <a:ea typeface="华文细黑" pitchFamily="2" charset="-122"/>
              <a:cs typeface="Times New Roman" panose="02020603050405020304" pitchFamily="18" charset="0"/>
            </a:endParaRPr>
          </a:p>
          <a:p>
            <a:pPr eaLnBrk="0" fontAlgn="base" hangingPunct="0">
              <a:lnSpc>
                <a:spcPct val="150000"/>
              </a:lnSpc>
              <a:spcBef>
                <a:spcPct val="0"/>
              </a:spcBef>
              <a:spcAft>
                <a:spcPct val="0"/>
              </a:spcAft>
            </a:pPr>
            <a:r>
              <a:rPr kumimoji="0" lang="zh-CN" altLang="en-US" sz="1500" b="1" i="0" u="sng"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中南大学</a:t>
            </a:r>
            <a:r>
              <a:rPr kumimoji="0" lang="zh-CN" altLang="en-US" sz="1500" b="1" i="0"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　　　　　         </a:t>
            </a:r>
            <a:r>
              <a:rPr kumimoji="0" lang="zh-CN" altLang="en-US" sz="1500" b="1" i="0" u="sng"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首都经济贸易大学</a:t>
            </a:r>
            <a:r>
              <a:rPr kumimoji="0" lang="zh-CN" altLang="en-US" sz="1500" b="1" i="0"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湖南科技大学　</a:t>
            </a:r>
            <a:r>
              <a:rPr kumimoji="0" lang="zh-CN" altLang="en-US" sz="1500" b="1" i="0" u="sng"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　</a:t>
            </a:r>
            <a:endParaRPr kumimoji="0" lang="zh-CN" altLang="en-US" sz="1500" b="0" i="0" u="sng" strike="noStrike" cap="none" normalizeH="0" baseline="0" dirty="0" smtClean="0">
              <a:ln>
                <a:noFill/>
              </a:ln>
              <a:solidFill>
                <a:schemeClr val="accent1"/>
              </a:solidFill>
              <a:effectLst/>
              <a:latin typeface="华文细黑" pitchFamily="2" charset="-122"/>
              <a:ea typeface="华文细黑" pitchFamily="2" charset="-122"/>
            </a:endParaRPr>
          </a:p>
          <a:p>
            <a:pPr eaLnBrk="0" fontAlgn="base" hangingPunct="0">
              <a:lnSpc>
                <a:spcPct val="150000"/>
              </a:lnSpc>
              <a:spcBef>
                <a:spcPct val="0"/>
              </a:spcBef>
              <a:spcAft>
                <a:spcPct val="0"/>
              </a:spcAft>
            </a:pPr>
            <a:r>
              <a:rPr kumimoji="0" lang="zh-CN" altLang="en-US" sz="1500" b="1" i="0" u="sng"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国防科技大学</a:t>
            </a:r>
            <a:r>
              <a:rPr kumimoji="0" lang="zh-CN" altLang="en-US" sz="1500" b="1" i="0"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中国传媒大学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湘谭大学</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eaLnBrk="0" fontAlgn="base" hangingPunct="0">
              <a:lnSpc>
                <a:spcPct val="150000"/>
              </a:lnSpc>
              <a:spcBef>
                <a:spcPct val="0"/>
              </a:spcBef>
              <a:spcAft>
                <a:spcPct val="0"/>
              </a:spcAft>
            </a:pPr>
            <a:r>
              <a:rPr kumimoji="0" lang="zh-CN" altLang="en-US" sz="1500" b="1" i="0" u="sng"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湖南大学　</a:t>
            </a:r>
            <a:r>
              <a:rPr kumimoji="0" lang="zh-CN" altLang="en-US" sz="1500" b="1" i="0"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上海理工大学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云南民族大学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eaLnBrk="0" fontAlgn="base" hangingPunct="0">
              <a:lnSpc>
                <a:spcPct val="150000"/>
              </a:lnSpc>
              <a:spcBef>
                <a:spcPct val="0"/>
              </a:spcBef>
              <a:spcAft>
                <a:spcPct val="0"/>
              </a:spcAft>
            </a:pP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湖南师范大学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华南师范大学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北京理工大学珠海学院</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eaLnBrk="0" fontAlgn="base" hangingPunct="0">
              <a:lnSpc>
                <a:spcPct val="150000"/>
              </a:lnSpc>
              <a:spcBef>
                <a:spcPct val="0"/>
              </a:spcBef>
              <a:spcAft>
                <a:spcPct val="0"/>
              </a:spcAft>
            </a:pPr>
            <a:r>
              <a:rPr kumimoji="0" lang="zh-CN" altLang="en-US" sz="1500" b="1" i="0" u="sng"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华南理工大学</a:t>
            </a:r>
            <a:r>
              <a:rPr kumimoji="0" lang="zh-CN" altLang="en-US" sz="1500" b="1" i="0"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青海大学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上海市委党校</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a:lnSpc>
                <a:spcPct val="150000"/>
              </a:lnSpc>
            </a:pP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四川大学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内蒙古财经大学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江苏省委党校</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a:lnSpc>
                <a:spcPct val="150000"/>
              </a:lnSpc>
            </a:pP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四川农业大学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沈阳航空航天大学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国家图书馆　</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a:lnSpc>
                <a:spcPct val="150000"/>
              </a:lnSpc>
            </a:pP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电子科技大学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沈阳工业大学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天津市图书馆</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eaLnBrk="0" fontAlgn="base" hangingPunct="0">
              <a:lnSpc>
                <a:spcPct val="150000"/>
              </a:lnSpc>
              <a:spcBef>
                <a:spcPct val="0"/>
              </a:spcBef>
              <a:spcAft>
                <a:spcPct val="0"/>
              </a:spcAft>
            </a:pP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重庆大学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河北大学</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上海浦东图书馆</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eaLnBrk="0" fontAlgn="base" hangingPunct="0">
              <a:lnSpc>
                <a:spcPct val="150000"/>
              </a:lnSpc>
              <a:spcBef>
                <a:spcPct val="0"/>
              </a:spcBef>
              <a:spcAft>
                <a:spcPct val="0"/>
              </a:spcAft>
            </a:pPr>
            <a:r>
              <a:rPr kumimoji="0" lang="zh-CN" altLang="en-US" sz="1500" b="1" i="0" u="sng"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云南大学</a:t>
            </a:r>
            <a:r>
              <a:rPr kumimoji="0" lang="zh-CN" altLang="en-US" sz="1500" b="1" i="0" strike="noStrike" cap="none" normalizeH="0" baseline="0" dirty="0" smtClean="0">
                <a:ln>
                  <a:noFill/>
                </a:ln>
                <a:solidFill>
                  <a:schemeClr val="accent1"/>
                </a:solidFill>
                <a:effectLst/>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华北科技学院</a:t>
            </a:r>
            <a:r>
              <a:rPr lang="zh-CN" altLang="en-US" sz="1500" b="1" dirty="0" smtClean="0">
                <a:solidFill>
                  <a:schemeClr val="accent1"/>
                </a:solidFill>
                <a:latin typeface="华文细黑" pitchFamily="2" charset="-122"/>
                <a:ea typeface="华文细黑" pitchFamily="2" charset="-122"/>
                <a:cs typeface="Times New Roman" panose="02020603050405020304" pitchFamily="18" charset="0"/>
              </a:rPr>
              <a:t>　　　　　                    </a:t>
            </a:r>
            <a:r>
              <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rPr>
              <a:t>厦门市图书馆</a:t>
            </a:r>
            <a:endParaRPr lang="zh-CN" altLang="en-US" sz="1500" b="1" u="sng" dirty="0" smtClean="0">
              <a:solidFill>
                <a:schemeClr val="accent1"/>
              </a:solidFill>
              <a:latin typeface="华文细黑" pitchFamily="2" charset="-122"/>
              <a:ea typeface="华文细黑"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endParaRPr kumimoji="0" lang="zh-CN" altLang="en-US" sz="2000" b="0" i="0" u="sng" strike="noStrike" cap="none" normalizeH="0" baseline="0" dirty="0" smtClean="0">
              <a:ln>
                <a:noFill/>
              </a:ln>
              <a:solidFill>
                <a:schemeClr val="accent1"/>
              </a:solidFill>
              <a:effectLst/>
              <a:latin typeface="华文细黑" pitchFamily="2" charset="-122"/>
              <a:ea typeface="华文细黑" pitchFamily="2" charset="-122"/>
            </a:endParaRPr>
          </a:p>
          <a:p>
            <a:pPr marL="0" marR="0" lvl="0" indent="0" algn="l" defTabSz="914400" rtl="0" eaLnBrk="0" fontAlgn="base" latinLnBrk="0" hangingPunct="0">
              <a:lnSpc>
                <a:spcPct val="150000"/>
              </a:lnSpc>
              <a:spcBef>
                <a:spcPct val="0"/>
              </a:spcBef>
              <a:spcAft>
                <a:spcPct val="0"/>
              </a:spcAft>
              <a:buClrTx/>
              <a:buSzTx/>
              <a:buFontTx/>
              <a:buNone/>
            </a:pPr>
            <a:endParaRPr kumimoji="0" lang="zh-CN" altLang="en-US" sz="2000" b="0" i="0" strike="noStrike" cap="none" normalizeH="0" baseline="0" dirty="0" smtClean="0">
              <a:ln>
                <a:noFill/>
              </a:ln>
              <a:solidFill>
                <a:schemeClr val="accent1"/>
              </a:solidFill>
              <a:effectLst/>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图片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99592" y="1057303"/>
            <a:ext cx="7848600" cy="435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Documents and Settings\User\Application Data\Tencent\Users\1305508655\QQ\WinTemp\RichOle\X0AD042{M(3JJXC2VMAG28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216" y="3619501"/>
            <a:ext cx="1672017" cy="158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L0025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546" y="285733"/>
            <a:ext cx="608012" cy="61912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3143241" y="285732"/>
            <a:ext cx="2399570" cy="400110"/>
          </a:xfrm>
          <a:prstGeom prst="rect">
            <a:avLst/>
          </a:prstGeom>
        </p:spPr>
        <p:txBody>
          <a:bodyPr wrap="square">
            <a:spAutoFit/>
          </a:bodyPr>
          <a:lstStyle/>
          <a:p>
            <a:pPr algn="ctr"/>
            <a:r>
              <a:rPr lang="en-US" altLang="zh-CN" sz="2000" b="1" dirty="0" smtClean="0">
                <a:solidFill>
                  <a:schemeClr val="tx2"/>
                </a:solidFill>
                <a:latin typeface="Arial" panose="020B0604020202020204" pitchFamily="34" charset="0"/>
                <a:ea typeface="宋体" panose="02010600030101010101" pitchFamily="2" charset="-122"/>
              </a:rPr>
              <a:t>Users &amp;</a:t>
            </a:r>
            <a:r>
              <a:rPr lang="zh-CN" altLang="en-US" sz="2000" b="1" dirty="0" smtClean="0">
                <a:solidFill>
                  <a:schemeClr val="tx2"/>
                </a:solidFill>
                <a:latin typeface="Arial" panose="020B0604020202020204" pitchFamily="34" charset="0"/>
                <a:ea typeface="宋体" panose="02010600030101010101" pitchFamily="2" charset="-122"/>
              </a:rPr>
              <a:t> </a:t>
            </a:r>
            <a:r>
              <a:rPr lang="en-US" altLang="zh-CN" sz="2000" b="1" dirty="0" smtClean="0">
                <a:solidFill>
                  <a:schemeClr val="tx2"/>
                </a:solidFill>
                <a:latin typeface="Arial" panose="020B0604020202020204" pitchFamily="34" charset="0"/>
                <a:ea typeface="宋体" panose="02010600030101010101" pitchFamily="2" charset="-122"/>
              </a:rPr>
              <a:t>Awards</a:t>
            </a:r>
            <a:endParaRPr lang="en-US" altLang="zh-CN" sz="2000" b="1" dirty="0">
              <a:solidFill>
                <a:schemeClr val="tx2"/>
              </a:solidFill>
              <a:latin typeface="Arial" panose="020B0604020202020204" pitchFamily="34" charset="0"/>
              <a:ea typeface="宋体" panose="02010600030101010101" pitchFamily="2" charset="-122"/>
            </a:endParaRPr>
          </a:p>
        </p:txBody>
      </p:sp>
      <p:sp>
        <p:nvSpPr>
          <p:cNvPr id="10" name="矩形 9"/>
          <p:cNvSpPr/>
          <p:nvPr/>
        </p:nvSpPr>
        <p:spPr>
          <a:xfrm>
            <a:off x="142845" y="214294"/>
            <a:ext cx="1714511" cy="400110"/>
          </a:xfrm>
          <a:prstGeom prst="rect">
            <a:avLst/>
          </a:prstGeom>
        </p:spPr>
        <p:txBody>
          <a:bodyPr wrap="square">
            <a:spAutoFit/>
          </a:bodyPr>
          <a:lstStyle/>
          <a:p>
            <a:r>
              <a:rPr lang="zh-CN" altLang="en-US" sz="2000" b="1" dirty="0" smtClean="0">
                <a:solidFill>
                  <a:schemeClr val="tx2">
                    <a:lumMod val="60000"/>
                    <a:lumOff val="40000"/>
                  </a:schemeClr>
                </a:solidFill>
                <a:latin typeface="华文细黑" pitchFamily="2" charset="-122"/>
                <a:ea typeface="华文细黑" pitchFamily="2" charset="-122"/>
                <a:cs typeface="Times New Roman" panose="02020603050405020304" pitchFamily="18" charset="0"/>
              </a:rPr>
              <a:t>十、用户评价 </a:t>
            </a:r>
            <a:endParaRPr lang="zh-CN" altLang="en-US" sz="2000" b="1" dirty="0">
              <a:solidFill>
                <a:schemeClr val="tx2">
                  <a:lumMod val="60000"/>
                  <a:lumOff val="40000"/>
                </a:schemeClr>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未命名"/>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1257" y="952500"/>
            <a:ext cx="6596743"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C:\Documents and Settings\User\Application Data\Tencent\Users\1305508655\QQ\WinTemp\RichOle\8ETQWX%5HL(7~%SXWF_ZE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0300" y="2984500"/>
            <a:ext cx="2505104" cy="177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SL0025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588" y="269877"/>
            <a:ext cx="608012" cy="61912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214679" y="500046"/>
            <a:ext cx="2328132" cy="400110"/>
          </a:xfrm>
          <a:prstGeom prst="rect">
            <a:avLst/>
          </a:prstGeom>
        </p:spPr>
        <p:txBody>
          <a:bodyPr wrap="square">
            <a:spAutoFit/>
          </a:bodyPr>
          <a:lstStyle/>
          <a:p>
            <a:pPr algn="ctr"/>
            <a:r>
              <a:rPr lang="en-US" altLang="zh-CN" sz="2000" b="1" dirty="0" smtClean="0">
                <a:solidFill>
                  <a:schemeClr val="tx2"/>
                </a:solidFill>
                <a:latin typeface="华文细黑" pitchFamily="2" charset="-122"/>
                <a:ea typeface="华文细黑" pitchFamily="2" charset="-122"/>
              </a:rPr>
              <a:t>Users &amp;</a:t>
            </a:r>
            <a:r>
              <a:rPr lang="zh-CN" altLang="en-US" sz="2000" b="1" dirty="0" smtClean="0">
                <a:solidFill>
                  <a:schemeClr val="tx2"/>
                </a:solidFill>
                <a:latin typeface="华文细黑" pitchFamily="2" charset="-122"/>
                <a:ea typeface="华文细黑" pitchFamily="2" charset="-122"/>
              </a:rPr>
              <a:t> </a:t>
            </a:r>
            <a:r>
              <a:rPr lang="en-US" altLang="zh-CN" sz="2000" b="1" dirty="0" smtClean="0">
                <a:solidFill>
                  <a:schemeClr val="tx2"/>
                </a:solidFill>
                <a:latin typeface="华文细黑" pitchFamily="2" charset="-122"/>
                <a:ea typeface="华文细黑" pitchFamily="2" charset="-122"/>
              </a:rPr>
              <a:t>Awards</a:t>
            </a:r>
            <a:endParaRPr lang="en-US" altLang="zh-CN" sz="2000" b="1" dirty="0">
              <a:solidFill>
                <a:schemeClr val="tx2"/>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000100" y="1071550"/>
            <a:ext cx="6715172" cy="309315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dirty="0" smtClean="0">
                <a:ln>
                  <a:noFill/>
                </a:ln>
                <a:solidFill>
                  <a:srgbClr val="000000"/>
                </a:solidFill>
                <a:effectLst/>
                <a:latin typeface="华文细黑" pitchFamily="2" charset="-122"/>
                <a:ea typeface="华文细黑" pitchFamily="2" charset="-122"/>
                <a:cs typeface="Times New Roman" panose="02020603050405020304" pitchFamily="18" charset="0"/>
              </a:rPr>
              <a:t>“</a:t>
            </a:r>
            <a:r>
              <a:rPr kumimoji="0" lang="zh-CN" sz="1600" b="0" i="0" u="none" strike="noStrike" cap="none" normalizeH="0" baseline="0" dirty="0" smtClean="0">
                <a:ln>
                  <a:noFill/>
                </a:ln>
                <a:solidFill>
                  <a:srgbClr val="000000"/>
                </a:solidFill>
                <a:effectLst/>
                <a:latin typeface="华文细黑" pitchFamily="2" charset="-122"/>
                <a:ea typeface="华文细黑" pitchFamily="2" charset="-122"/>
                <a:cs typeface="Times New Roman" panose="02020603050405020304" pitchFamily="18" charset="0"/>
              </a:rPr>
              <a:t>我馆于</a:t>
            </a:r>
            <a:r>
              <a:rPr kumimoji="0" lang="en-US" altLang="zh-CN" sz="1600" b="0" i="0" u="none" strike="noStrike" cap="none" normalizeH="0" baseline="0" dirty="0" smtClean="0">
                <a:ln>
                  <a:noFill/>
                </a:ln>
                <a:solidFill>
                  <a:srgbClr val="000000"/>
                </a:solidFill>
                <a:effectLst/>
                <a:latin typeface="华文细黑" pitchFamily="2" charset="-122"/>
                <a:ea typeface="华文细黑" pitchFamily="2" charset="-122"/>
                <a:cs typeface="Times New Roman" panose="02020603050405020304" pitchFamily="18" charset="0"/>
              </a:rPr>
              <a:t>2012</a:t>
            </a:r>
            <a:r>
              <a:rPr kumimoji="0" lang="zh-CN" altLang="en-US" sz="1600" b="0" i="0" u="none" strike="noStrike" cap="none" normalizeH="0" baseline="0" dirty="0" smtClean="0">
                <a:ln>
                  <a:noFill/>
                </a:ln>
                <a:solidFill>
                  <a:srgbClr val="000000"/>
                </a:solidFill>
                <a:effectLst/>
                <a:latin typeface="华文细黑" pitchFamily="2" charset="-122"/>
                <a:ea typeface="华文细黑" pitchFamily="2" charset="-122"/>
                <a:cs typeface="Times New Roman" panose="02020603050405020304" pitchFamily="18" charset="0"/>
              </a:rPr>
              <a:t>年</a:t>
            </a:r>
            <a:r>
              <a:rPr kumimoji="0" lang="en-US" altLang="zh-CN" sz="1600" b="0" i="0" u="none" strike="noStrike" cap="none" normalizeH="0" baseline="0" dirty="0" smtClean="0">
                <a:ln>
                  <a:noFill/>
                </a:ln>
                <a:solidFill>
                  <a:srgbClr val="000000"/>
                </a:solidFill>
                <a:effectLst/>
                <a:latin typeface="华文细黑" pitchFamily="2" charset="-122"/>
                <a:ea typeface="华文细黑" pitchFamily="2" charset="-122"/>
                <a:cs typeface="Times New Roman" panose="02020603050405020304" pitchFamily="18" charset="0"/>
              </a:rPr>
              <a:t>5</a:t>
            </a:r>
            <a:r>
              <a:rPr kumimoji="0" lang="zh-CN" altLang="en-US" sz="1600" b="0" i="0" u="none" strike="noStrike" cap="none" normalizeH="0" baseline="0" dirty="0" smtClean="0">
                <a:ln>
                  <a:noFill/>
                </a:ln>
                <a:solidFill>
                  <a:srgbClr val="000000"/>
                </a:solidFill>
                <a:effectLst/>
                <a:latin typeface="华文细黑" pitchFamily="2" charset="-122"/>
                <a:ea typeface="华文细黑" pitchFamily="2" charset="-122"/>
                <a:cs typeface="Times New Roman" panose="02020603050405020304" pitchFamily="18" charset="0"/>
              </a:rPr>
              <a:t>月参加了“优阅外文电子书”上海市属本科院校的联合采购谈判。通过此次谈判，上海市属本科高校谈判代表对优阅外文电子书的品种、质量、平台功能、价格进行了深入的了解，认为该数据库适合于上海市属本科院校现阶段的外文资源建设要求，与同类产品相比具有一定的综合优势。鉴于上述原因以及我馆学科发展的需要，该项目按单一来源采购方式进行采购，选择北京优阅盈创科技有限公司作为采购供应商。</a:t>
            </a:r>
            <a:r>
              <a:rPr kumimoji="0" lang="zh-CN" altLang="en-US" sz="1400" b="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a:t>
            </a:r>
            <a:endParaRPr kumimoji="0" lang="zh-CN" altLang="en-US" sz="1400" b="0" i="0" u="none" strike="noStrike" cap="none" normalizeH="0" baseline="0" dirty="0" smtClean="0">
              <a:ln>
                <a:noFill/>
              </a:ln>
              <a:solidFill>
                <a:schemeClr val="tx1"/>
              </a:solidFill>
              <a:effectLst/>
              <a:latin typeface="华文细黑" pitchFamily="2" charset="-122"/>
              <a:ea typeface="华文细黑"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华文细黑" pitchFamily="2" charset="-122"/>
                <a:ea typeface="华文细黑" pitchFamily="2" charset="-122"/>
                <a:cs typeface="Times New Roman" panose="02020603050405020304" pitchFamily="18" charset="0"/>
              </a:rPr>
              <a:t>                               </a:t>
            </a:r>
            <a:r>
              <a:rPr kumimoji="0" lang="zh-CN" altLang="en-US" sz="1400" b="1" i="0" u="none" strike="noStrike" cap="none" normalizeH="0" baseline="0" dirty="0" smtClean="0">
                <a:ln>
                  <a:noFill/>
                </a:ln>
                <a:solidFill>
                  <a:srgbClr val="000000"/>
                </a:solidFill>
                <a:effectLst/>
                <a:latin typeface="华文细黑" pitchFamily="2" charset="-122"/>
                <a:ea typeface="华文细黑" pitchFamily="2" charset="-122"/>
                <a:cs typeface="Times New Roman" panose="02020603050405020304" pitchFamily="18" charset="0"/>
              </a:rPr>
              <a:t>  </a:t>
            </a:r>
            <a:r>
              <a:rPr kumimoji="0" lang="zh-CN" altLang="en-US" b="1" i="0" u="none" strike="noStrike" cap="none" normalizeH="0" baseline="0" dirty="0" smtClean="0">
                <a:ln>
                  <a:noFill/>
                </a:ln>
                <a:solidFill>
                  <a:srgbClr val="000000"/>
                </a:solidFill>
                <a:effectLst/>
                <a:latin typeface="华文细黑" pitchFamily="2" charset="-122"/>
                <a:ea typeface="华文细黑" pitchFamily="2" charset="-122"/>
                <a:cs typeface="Times New Roman" panose="02020603050405020304" pitchFamily="18" charset="0"/>
              </a:rPr>
              <a:t>上海联采客户之一上海第二工业大学</a:t>
            </a:r>
            <a:endParaRPr kumimoji="0" lang="zh-CN" altLang="en-US" b="0" i="0" u="none" strike="noStrike" cap="none" normalizeH="0" baseline="0" dirty="0" smtClean="0">
              <a:ln>
                <a:noFill/>
              </a:ln>
              <a:solidFill>
                <a:schemeClr val="tx1"/>
              </a:solidFill>
              <a:effectLst/>
              <a:latin typeface="华文细黑" pitchFamily="2" charset="-122"/>
              <a:ea typeface="华文细黑" pitchFamily="2" charset="-122"/>
            </a:endParaRPr>
          </a:p>
        </p:txBody>
      </p:sp>
      <p:pic>
        <p:nvPicPr>
          <p:cNvPr id="14" name="Picture 10" descr="SL00250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6588" y="269877"/>
            <a:ext cx="608012" cy="61912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3357555" y="357170"/>
            <a:ext cx="2000264" cy="369332"/>
          </a:xfrm>
          <a:prstGeom prst="rect">
            <a:avLst/>
          </a:prstGeom>
        </p:spPr>
        <p:txBody>
          <a:bodyPr wrap="square">
            <a:spAutoFit/>
          </a:bodyPr>
          <a:lstStyle/>
          <a:p>
            <a:pPr algn="ctr"/>
            <a:r>
              <a:rPr lang="en-US" altLang="zh-CN" b="1" dirty="0" smtClean="0">
                <a:solidFill>
                  <a:schemeClr val="tx2"/>
                </a:solidFill>
                <a:latin typeface="华文细黑" pitchFamily="2" charset="-122"/>
                <a:ea typeface="华文细黑" pitchFamily="2" charset="-122"/>
              </a:rPr>
              <a:t>Users &amp;</a:t>
            </a:r>
            <a:r>
              <a:rPr lang="zh-CN" altLang="en-US" b="1" dirty="0" smtClean="0">
                <a:solidFill>
                  <a:schemeClr val="tx2"/>
                </a:solidFill>
                <a:latin typeface="华文细黑" pitchFamily="2" charset="-122"/>
                <a:ea typeface="华文细黑" pitchFamily="2" charset="-122"/>
              </a:rPr>
              <a:t> </a:t>
            </a:r>
            <a:r>
              <a:rPr lang="en-US" altLang="zh-CN" b="1" dirty="0" smtClean="0">
                <a:solidFill>
                  <a:schemeClr val="tx2"/>
                </a:solidFill>
                <a:latin typeface="华文细黑" pitchFamily="2" charset="-122"/>
                <a:ea typeface="华文细黑" pitchFamily="2" charset="-122"/>
              </a:rPr>
              <a:t>Awards</a:t>
            </a:r>
            <a:endParaRPr lang="en-US" altLang="zh-CN" b="1" dirty="0">
              <a:solidFill>
                <a:schemeClr val="tx2"/>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8662" y="785798"/>
            <a:ext cx="7643866" cy="4278094"/>
          </a:xfrm>
          <a:prstGeom prst="rect">
            <a:avLst/>
          </a:prstGeom>
        </p:spPr>
        <p:txBody>
          <a:bodyPr wrap="square">
            <a:spAutoFit/>
          </a:bodyPr>
          <a:lstStyle/>
          <a:p>
            <a:r>
              <a:rPr lang="zh-CN" altLang="en-US" sz="2000" b="1" dirty="0" smtClean="0">
                <a:solidFill>
                  <a:schemeClr val="tx2">
                    <a:lumMod val="60000"/>
                    <a:lumOff val="40000"/>
                  </a:schemeClr>
                </a:solidFill>
                <a:latin typeface="+mn-ea"/>
              </a:rPr>
              <a:t>读者心得体会 </a:t>
            </a:r>
            <a:endParaRPr lang="zh-CN" altLang="en-US" sz="2000" b="1" dirty="0" smtClean="0">
              <a:solidFill>
                <a:schemeClr val="tx2">
                  <a:lumMod val="60000"/>
                  <a:lumOff val="40000"/>
                </a:schemeClr>
              </a:solidFill>
              <a:latin typeface="+mn-ea"/>
            </a:endParaRPr>
          </a:p>
          <a:p>
            <a:pPr>
              <a:lnSpc>
                <a:spcPct val="150000"/>
              </a:lnSpc>
            </a:pPr>
            <a:r>
              <a:rPr lang="en-US" sz="1400" dirty="0" smtClean="0">
                <a:latin typeface="华文细黑" pitchFamily="2" charset="-122"/>
                <a:ea typeface="华文细黑" pitchFamily="2" charset="-122"/>
              </a:rPr>
              <a:t>1</a:t>
            </a:r>
            <a:r>
              <a:rPr lang="zh-CN" altLang="en-US" sz="1400" dirty="0" smtClean="0">
                <a:latin typeface="华文细黑" pitchFamily="2" charset="-122"/>
                <a:ea typeface="华文细黑" pitchFamily="2" charset="-122"/>
              </a:rPr>
              <a:t>）从学科上看，数据库中的学科包含了许多学科，学科覆盖较为全面，基本能够覆盖高校开设的大多数学科，是一个适合高校读者的数据库。 </a:t>
            </a:r>
            <a:endParaRPr lang="zh-CN" altLang="en-US" sz="1400" dirty="0" smtClean="0">
              <a:latin typeface="华文细黑" pitchFamily="2" charset="-122"/>
              <a:ea typeface="华文细黑" pitchFamily="2" charset="-122"/>
            </a:endParaRPr>
          </a:p>
          <a:p>
            <a:pPr>
              <a:lnSpc>
                <a:spcPct val="150000"/>
              </a:lnSpc>
            </a:pPr>
            <a:r>
              <a:rPr lang="en-US" sz="1400" dirty="0" smtClean="0">
                <a:latin typeface="华文细黑" pitchFamily="2" charset="-122"/>
                <a:ea typeface="华文细黑" pitchFamily="2" charset="-122"/>
              </a:rPr>
              <a:t>2</a:t>
            </a:r>
            <a:r>
              <a:rPr lang="zh-CN" altLang="en-US" sz="1400" dirty="0" smtClean="0">
                <a:latin typeface="华文细黑" pitchFamily="2" charset="-122"/>
                <a:ea typeface="华文细黑" pitchFamily="2" charset="-122"/>
              </a:rPr>
              <a:t>）从图书适用的读者群体上看，学术类和普及类图书都有，既能保证研究生的研究需求，也能照顾到本科生对一般外文图书的需求，尤其对于想提高外语水平的同学经常阅读数据库当中的图书，对自己帮助很大。 </a:t>
            </a:r>
            <a:endParaRPr lang="zh-CN" altLang="en-US" sz="1400" dirty="0" smtClean="0">
              <a:latin typeface="华文细黑" pitchFamily="2" charset="-122"/>
              <a:ea typeface="华文细黑" pitchFamily="2" charset="-122"/>
            </a:endParaRPr>
          </a:p>
          <a:p>
            <a:pPr>
              <a:lnSpc>
                <a:spcPct val="150000"/>
              </a:lnSpc>
            </a:pPr>
            <a:r>
              <a:rPr lang="en-US" sz="1400" dirty="0" smtClean="0">
                <a:latin typeface="华文细黑" pitchFamily="2" charset="-122"/>
                <a:ea typeface="华文细黑" pitchFamily="2" charset="-122"/>
              </a:rPr>
              <a:t>3</a:t>
            </a:r>
            <a:r>
              <a:rPr lang="zh-CN" altLang="en-US" sz="1400" dirty="0" smtClean="0">
                <a:latin typeface="华文细黑" pitchFamily="2" charset="-122"/>
                <a:ea typeface="华文细黑" pitchFamily="2" charset="-122"/>
              </a:rPr>
              <a:t>）从图书的出版时间看，大部分为</a:t>
            </a:r>
            <a:r>
              <a:rPr lang="en-US" sz="1400" dirty="0" smtClean="0">
                <a:latin typeface="华文细黑" pitchFamily="2" charset="-122"/>
                <a:ea typeface="华文细黑" pitchFamily="2" charset="-122"/>
              </a:rPr>
              <a:t>2000</a:t>
            </a:r>
            <a:r>
              <a:rPr lang="zh-CN" altLang="en-US" sz="1400" dirty="0" smtClean="0">
                <a:latin typeface="华文细黑" pitchFamily="2" charset="-122"/>
                <a:ea typeface="华文细黑" pitchFamily="2" charset="-122"/>
              </a:rPr>
              <a:t>年以后出版的图书，浏览每个学科分类，按时间顺序可以发现，图书的出版年代集中在</a:t>
            </a:r>
            <a:r>
              <a:rPr lang="en-US" sz="1400" dirty="0" smtClean="0">
                <a:latin typeface="华文细黑" pitchFamily="2" charset="-122"/>
                <a:ea typeface="华文细黑" pitchFamily="2" charset="-122"/>
              </a:rPr>
              <a:t>2012</a:t>
            </a:r>
            <a:r>
              <a:rPr lang="en-US" altLang="zh-CN" sz="1400" dirty="0" smtClean="0">
                <a:latin typeface="华文细黑" pitchFamily="2" charset="-122"/>
                <a:ea typeface="华文细黑" pitchFamily="2" charset="-122"/>
              </a:rPr>
              <a:t>--</a:t>
            </a:r>
            <a:r>
              <a:rPr lang="en-US" sz="1400" dirty="0" smtClean="0">
                <a:latin typeface="华文细黑" pitchFamily="2" charset="-122"/>
                <a:ea typeface="华文细黑" pitchFamily="2" charset="-122"/>
              </a:rPr>
              <a:t>2015</a:t>
            </a:r>
            <a:r>
              <a:rPr lang="zh-CN" altLang="en-US" sz="1400" dirty="0" smtClean="0">
                <a:latin typeface="华文细黑" pitchFamily="2" charset="-122"/>
                <a:ea typeface="华文细黑" pitchFamily="2" charset="-122"/>
              </a:rPr>
              <a:t>年， 能帮助老师和学生了解最前沿的国外图书信息。</a:t>
            </a:r>
            <a:endParaRPr lang="zh-CN" altLang="en-US" sz="1400" dirty="0" smtClean="0">
              <a:latin typeface="华文细黑" pitchFamily="2" charset="-122"/>
              <a:ea typeface="华文细黑" pitchFamily="2" charset="-122"/>
            </a:endParaRPr>
          </a:p>
          <a:p>
            <a:pPr>
              <a:lnSpc>
                <a:spcPct val="150000"/>
              </a:lnSpc>
            </a:pPr>
            <a:r>
              <a:rPr lang="en-US" sz="1400" dirty="0" smtClean="0">
                <a:latin typeface="华文细黑" pitchFamily="2" charset="-122"/>
                <a:ea typeface="华文细黑" pitchFamily="2" charset="-122"/>
              </a:rPr>
              <a:t>4</a:t>
            </a:r>
            <a:r>
              <a:rPr lang="zh-CN" altLang="en-US" sz="1400" dirty="0" smtClean="0">
                <a:latin typeface="华文细黑" pitchFamily="2" charset="-122"/>
                <a:ea typeface="华文细黑" pitchFamily="2" charset="-122"/>
              </a:rPr>
              <a:t>）电子图书涵盖的大多是世界知名出版社，在浏览中都能看到，图书质量有保证。</a:t>
            </a:r>
            <a:endParaRPr lang="zh-CN" altLang="en-US" sz="1400" dirty="0" smtClean="0">
              <a:latin typeface="华文细黑" pitchFamily="2" charset="-122"/>
              <a:ea typeface="华文细黑" pitchFamily="2" charset="-122"/>
            </a:endParaRPr>
          </a:p>
          <a:p>
            <a:pPr>
              <a:lnSpc>
                <a:spcPct val="150000"/>
              </a:lnSpc>
            </a:pPr>
            <a:r>
              <a:rPr lang="en-US" sz="1400" dirty="0" smtClean="0">
                <a:latin typeface="华文细黑" pitchFamily="2" charset="-122"/>
                <a:ea typeface="华文细黑" pitchFamily="2" charset="-122"/>
              </a:rPr>
              <a:t>5</a:t>
            </a:r>
            <a:r>
              <a:rPr lang="zh-CN" altLang="en-US" sz="1400" dirty="0" smtClean="0">
                <a:latin typeface="华文细黑" pitchFamily="2" charset="-122"/>
                <a:ea typeface="华文细黑" pitchFamily="2" charset="-122"/>
              </a:rPr>
              <a:t>）作为读者使用感受：</a:t>
            </a:r>
            <a:endParaRPr lang="zh-CN" altLang="en-US" sz="1400" dirty="0" smtClean="0">
              <a:latin typeface="华文细黑" pitchFamily="2" charset="-122"/>
              <a:ea typeface="华文细黑" pitchFamily="2" charset="-122"/>
            </a:endParaRPr>
          </a:p>
          <a:p>
            <a:pPr>
              <a:lnSpc>
                <a:spcPct val="150000"/>
              </a:lnSpc>
            </a:pPr>
            <a:r>
              <a:rPr lang="zh-CN" altLang="en-US" sz="1400" dirty="0" smtClean="0">
                <a:latin typeface="华文细黑" pitchFamily="2" charset="-122"/>
                <a:ea typeface="华文细黑" pitchFamily="2" charset="-122"/>
              </a:rPr>
              <a:t>　　浏览功能、分类比较清晰，即使没有确切的图书信息，也能根据分类浏览到有价值的图书，可以简单检索，也可以高级检索。高级检索可以设定多个条件，可选择出版年、语言、文献类型等，使用较为方便。</a:t>
            </a:r>
            <a:endParaRPr lang="zh-CN" altLang="en-US" sz="1400" dirty="0">
              <a:latin typeface="华文细黑" pitchFamily="2" charset="-122"/>
              <a:ea typeface="华文细黑" pitchFamily="2" charset="-122"/>
            </a:endParaRPr>
          </a:p>
        </p:txBody>
      </p:sp>
      <p:sp>
        <p:nvSpPr>
          <p:cNvPr id="3" name="矩形 2"/>
          <p:cNvSpPr/>
          <p:nvPr/>
        </p:nvSpPr>
        <p:spPr>
          <a:xfrm>
            <a:off x="3286121" y="214294"/>
            <a:ext cx="2500329" cy="400110"/>
          </a:xfrm>
          <a:prstGeom prst="rect">
            <a:avLst/>
          </a:prstGeom>
        </p:spPr>
        <p:txBody>
          <a:bodyPr wrap="square">
            <a:spAutoFit/>
          </a:bodyPr>
          <a:lstStyle/>
          <a:p>
            <a:pPr latinLnBrk="1"/>
            <a:r>
              <a:rPr lang="en-US" sz="2000" b="1" dirty="0" smtClean="0">
                <a:solidFill>
                  <a:schemeClr val="tx2">
                    <a:lumMod val="40000"/>
                    <a:lumOff val="60000"/>
                  </a:schemeClr>
                </a:solidFill>
                <a:latin typeface="Arial Unicode MS" pitchFamily="34" charset="-122"/>
                <a:ea typeface="Arial Unicode MS" pitchFamily="34" charset="-122"/>
                <a:cs typeface="Arial Unicode MS" pitchFamily="34" charset="-122"/>
              </a:rPr>
              <a:t>Reader comments</a:t>
            </a:r>
            <a:endParaRPr lang="en-US" sz="2000" b="1" dirty="0">
              <a:solidFill>
                <a:schemeClr val="tx2">
                  <a:lumMod val="40000"/>
                  <a:lumOff val="60000"/>
                </a:schemeClr>
              </a:solidFill>
              <a:latin typeface="Arial Unicode MS" pitchFamily="34" charset="-122"/>
              <a:ea typeface="Arial Unicode MS" pitchFamily="34" charset="-122"/>
              <a:cs typeface="Arial Unicode MS"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19672" y="1273324"/>
            <a:ext cx="5904656"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714480" y="3286128"/>
            <a:ext cx="5832648"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6619" y="642922"/>
            <a:ext cx="4181687" cy="553998"/>
          </a:xfrm>
          <a:prstGeom prst="rect">
            <a:avLst/>
          </a:prstGeom>
          <a:noFill/>
        </p:spPr>
        <p:txBody>
          <a:bodyPr wrap="square" rtlCol="0">
            <a:spAutoFit/>
          </a:bodyPr>
          <a:lstStyle/>
          <a:p>
            <a:pPr>
              <a:lnSpc>
                <a:spcPct val="150000"/>
              </a:lnSpc>
              <a:spcAft>
                <a:spcPts val="600"/>
              </a:spcAft>
            </a:pPr>
            <a:r>
              <a:rPr lang="zh-CN" altLang="en-US" sz="2000" b="1" dirty="0" smtClean="0">
                <a:solidFill>
                  <a:srgbClr val="0070C0"/>
                </a:solidFill>
                <a:latin typeface="+mj-ea"/>
                <a:ea typeface="+mj-ea"/>
              </a:rPr>
              <a:t>联系优阅外文原版电子图书</a:t>
            </a:r>
            <a:endParaRPr lang="en-US" altLang="zh-CN" sz="2000" b="1" dirty="0" smtClean="0">
              <a:solidFill>
                <a:srgbClr val="0070C0"/>
              </a:solidFill>
              <a:latin typeface="+mj-ea"/>
              <a:ea typeface="+mj-ea"/>
            </a:endParaRPr>
          </a:p>
        </p:txBody>
      </p:sp>
      <p:sp>
        <p:nvSpPr>
          <p:cNvPr id="9" name="TextBox 8"/>
          <p:cNvSpPr txBox="1"/>
          <p:nvPr/>
        </p:nvSpPr>
        <p:spPr>
          <a:xfrm>
            <a:off x="2771766" y="1417628"/>
            <a:ext cx="5100026" cy="1981200"/>
          </a:xfrm>
          <a:prstGeom prst="rect">
            <a:avLst/>
          </a:prstGeom>
          <a:noFill/>
        </p:spPr>
        <p:txBody>
          <a:bodyPr wrap="square" rtlCol="0">
            <a:spAutoFit/>
          </a:bodyPr>
          <a:lstStyle/>
          <a:p>
            <a:pPr>
              <a:lnSpc>
                <a:spcPct val="150000"/>
              </a:lnSpc>
              <a:spcAft>
                <a:spcPts val="600"/>
              </a:spcAft>
            </a:pPr>
            <a:r>
              <a:rPr lang="zh-CN" altLang="en-US" sz="1200" dirty="0" smtClean="0">
                <a:solidFill>
                  <a:srgbClr val="0070C0"/>
                </a:solidFill>
                <a:latin typeface="华文细黑" pitchFamily="2" charset="-122"/>
                <a:ea typeface="华文细黑" pitchFamily="2" charset="-122"/>
              </a:rPr>
              <a:t> 客户服务 </a:t>
            </a:r>
            <a:r>
              <a:rPr lang="en-US" altLang="zh-CN" sz="1200" dirty="0" smtClean="0">
                <a:solidFill>
                  <a:srgbClr val="0070C0"/>
                </a:solidFill>
                <a:latin typeface="华文细黑" pitchFamily="2" charset="-122"/>
                <a:ea typeface="华文细黑" pitchFamily="2" charset="-122"/>
              </a:rPr>
              <a:t>/ </a:t>
            </a:r>
            <a:r>
              <a:rPr lang="zh-CN" altLang="en-US" sz="1200" dirty="0" smtClean="0">
                <a:solidFill>
                  <a:srgbClr val="0070C0"/>
                </a:solidFill>
                <a:latin typeface="华文细黑" pitchFamily="2" charset="-122"/>
                <a:ea typeface="华文细黑" pitchFamily="2" charset="-122"/>
              </a:rPr>
              <a:t>商务合作</a:t>
            </a:r>
            <a:endParaRPr lang="en-US" altLang="zh-CN" sz="1200" dirty="0" smtClean="0">
              <a:solidFill>
                <a:srgbClr val="0070C0"/>
              </a:solidFill>
              <a:latin typeface="华文细黑" pitchFamily="2" charset="-122"/>
              <a:ea typeface="华文细黑" pitchFamily="2" charset="-122"/>
            </a:endParaRPr>
          </a:p>
          <a:p>
            <a:pPr>
              <a:spcAft>
                <a:spcPts val="600"/>
              </a:spcAft>
            </a:pPr>
            <a:endParaRPr lang="en-US" sz="1200" dirty="0" smtClean="0">
              <a:solidFill>
                <a:schemeClr val="tx1">
                  <a:lumMod val="75000"/>
                  <a:lumOff val="25000"/>
                </a:schemeClr>
              </a:solidFill>
              <a:latin typeface="华文细黑" pitchFamily="2" charset="-122"/>
              <a:ea typeface="华文细黑" pitchFamily="2" charset="-122"/>
            </a:endParaRPr>
          </a:p>
          <a:p>
            <a:pPr>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 联系人：方婷</a:t>
            </a:r>
            <a:endParaRPr lang="zh-CN" altLang="en-US" sz="1200" dirty="0" smtClean="0">
              <a:solidFill>
                <a:schemeClr val="tx1">
                  <a:lumMod val="75000"/>
                  <a:lumOff val="25000"/>
                </a:schemeClr>
              </a:solidFill>
              <a:latin typeface="华文细黑" pitchFamily="2" charset="-122"/>
              <a:ea typeface="华文细黑" pitchFamily="2" charset="-122"/>
            </a:endParaRPr>
          </a:p>
          <a:p>
            <a:pPr>
              <a:spcAft>
                <a:spcPts val="600"/>
              </a:spcAft>
            </a:pPr>
            <a:endParaRPr lang="zh-CN" altLang="en-US" sz="1200" dirty="0" smtClean="0">
              <a:solidFill>
                <a:schemeClr val="tx1">
                  <a:lumMod val="75000"/>
                  <a:lumOff val="25000"/>
                </a:schemeClr>
              </a:solidFill>
              <a:latin typeface="华文细黑" pitchFamily="2" charset="-122"/>
              <a:ea typeface="华文细黑" pitchFamily="2" charset="-122"/>
            </a:endParaRPr>
          </a:p>
          <a:p>
            <a:pPr>
              <a:spcAft>
                <a:spcPts val="600"/>
              </a:spcAft>
            </a:pPr>
            <a:r>
              <a:rPr lang="en-US" altLang="zh-CN" sz="1200" dirty="0" smtClean="0">
                <a:solidFill>
                  <a:schemeClr val="tx1">
                    <a:lumMod val="75000"/>
                    <a:lumOff val="25000"/>
                  </a:schemeClr>
                </a:solidFill>
                <a:latin typeface="华文细黑" pitchFamily="2" charset="-122"/>
                <a:ea typeface="华文细黑" pitchFamily="2" charset="-122"/>
                <a:sym typeface="+mn-ea"/>
              </a:rPr>
              <a:t> Tel</a:t>
            </a:r>
            <a:r>
              <a:rPr lang="en-US" altLang="zh-CN" sz="1200" dirty="0">
                <a:solidFill>
                  <a:schemeClr val="tx1">
                    <a:lumMod val="75000"/>
                    <a:lumOff val="25000"/>
                  </a:schemeClr>
                </a:solidFill>
                <a:latin typeface="华文细黑" pitchFamily="2" charset="-122"/>
                <a:ea typeface="华文细黑" pitchFamily="2" charset="-122"/>
                <a:sym typeface="+mn-ea"/>
              </a:rPr>
              <a:t>: </a:t>
            </a:r>
            <a:r>
              <a:rPr lang="en-US" sz="1200" dirty="0" smtClean="0">
                <a:solidFill>
                  <a:schemeClr val="tx1">
                    <a:lumMod val="75000"/>
                    <a:lumOff val="25000"/>
                  </a:schemeClr>
                </a:solidFill>
                <a:latin typeface="华文细黑" pitchFamily="2" charset="-122"/>
                <a:ea typeface="华文细黑" pitchFamily="2" charset="-122"/>
                <a:sym typeface="+mn-ea"/>
              </a:rPr>
              <a:t>15594983348</a:t>
            </a:r>
            <a:endParaRPr lang="zh-CN" altLang="en-US" sz="1200" dirty="0" smtClean="0">
              <a:solidFill>
                <a:schemeClr val="tx1">
                  <a:lumMod val="75000"/>
                  <a:lumOff val="25000"/>
                </a:schemeClr>
              </a:solidFill>
              <a:latin typeface="华文细黑" pitchFamily="2" charset="-122"/>
              <a:ea typeface="华文细黑" pitchFamily="2" charset="-122"/>
            </a:endParaRPr>
          </a:p>
          <a:p>
            <a:pPr>
              <a:spcAft>
                <a:spcPts val="600"/>
              </a:spcAft>
            </a:pPr>
            <a:endParaRPr lang="en-US" altLang="zh-CN" sz="1400" dirty="0" smtClean="0">
              <a:solidFill>
                <a:schemeClr val="tx1">
                  <a:lumMod val="75000"/>
                  <a:lumOff val="25000"/>
                </a:schemeClr>
              </a:solidFill>
              <a:latin typeface="华文细黑" pitchFamily="2" charset="-122"/>
              <a:ea typeface="华文细黑" pitchFamily="2" charset="-122"/>
            </a:endParaRPr>
          </a:p>
          <a:p>
            <a:pPr>
              <a:spcAft>
                <a:spcPts val="600"/>
              </a:spcAft>
            </a:pPr>
            <a:endParaRPr lang="en-US" altLang="zh-CN" sz="1400" dirty="0" smtClean="0">
              <a:solidFill>
                <a:schemeClr val="tx1">
                  <a:lumMod val="75000"/>
                  <a:lumOff val="25000"/>
                </a:schemeClr>
              </a:solidFill>
              <a:latin typeface="华文细黑" pitchFamily="2" charset="-122"/>
              <a:ea typeface="华文细黑" pitchFamily="2"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4033" t="20134" r="15075" b="15930"/>
          <a:stretch>
            <a:fillRect/>
          </a:stretch>
        </p:blipFill>
        <p:spPr>
          <a:xfrm>
            <a:off x="1425583" y="1705372"/>
            <a:ext cx="1482608" cy="1337118"/>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2771548" y="3577580"/>
            <a:ext cx="4230139" cy="1661160"/>
          </a:xfrm>
          <a:prstGeom prst="rect">
            <a:avLst/>
          </a:prstGeom>
          <a:noFill/>
        </p:spPr>
        <p:txBody>
          <a:bodyPr wrap="square" rtlCol="0">
            <a:spAutoFit/>
          </a:bodyPr>
          <a:lstStyle/>
          <a:p>
            <a:pPr>
              <a:lnSpc>
                <a:spcPct val="150000"/>
              </a:lnSpc>
              <a:spcAft>
                <a:spcPts val="600"/>
              </a:spcAft>
            </a:pPr>
            <a:r>
              <a:rPr lang="zh-CN" altLang="en-US" sz="1200" dirty="0" smtClean="0">
                <a:solidFill>
                  <a:srgbClr val="0070C0"/>
                </a:solidFill>
                <a:latin typeface="华文细黑" pitchFamily="2" charset="-122"/>
                <a:ea typeface="华文细黑" pitchFamily="2" charset="-122"/>
              </a:rPr>
              <a:t>      </a:t>
            </a:r>
            <a:endParaRPr lang="en-US" altLang="zh-CN" sz="1200" dirty="0" smtClean="0">
              <a:solidFill>
                <a:srgbClr val="0070C0"/>
              </a:solidFill>
              <a:latin typeface="华文细黑" pitchFamily="2" charset="-122"/>
              <a:ea typeface="华文细黑" pitchFamily="2" charset="-122"/>
            </a:endParaRPr>
          </a:p>
          <a:p>
            <a:pPr>
              <a:spcAft>
                <a:spcPts val="600"/>
              </a:spcAft>
            </a:pPr>
            <a:endParaRPr lang="en-US" altLang="zh-CN" sz="1200" dirty="0" smtClean="0">
              <a:solidFill>
                <a:schemeClr val="tx1">
                  <a:lumMod val="75000"/>
                  <a:lumOff val="25000"/>
                </a:schemeClr>
              </a:solidFill>
              <a:latin typeface="华文细黑" pitchFamily="2" charset="-122"/>
              <a:ea typeface="华文细黑" pitchFamily="2" charset="-122"/>
            </a:endParaRPr>
          </a:p>
          <a:p>
            <a:pPr>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        公司主站</a:t>
            </a:r>
            <a:r>
              <a:rPr lang="en-US" altLang="zh-CN" sz="1200" dirty="0" smtClean="0">
                <a:solidFill>
                  <a:schemeClr val="tx1">
                    <a:lumMod val="75000"/>
                    <a:lumOff val="25000"/>
                  </a:schemeClr>
                </a:solidFill>
                <a:latin typeface="华文细黑" pitchFamily="2" charset="-122"/>
                <a:ea typeface="华文细黑" pitchFamily="2" charset="-122"/>
              </a:rPr>
              <a:t>: </a:t>
            </a:r>
            <a:r>
              <a:rPr lang="en-US" altLang="zh-CN" sz="1200" dirty="0" smtClean="0">
                <a:solidFill>
                  <a:schemeClr val="tx1">
                    <a:lumMod val="75000"/>
                    <a:lumOff val="25000"/>
                  </a:schemeClr>
                </a:solidFill>
                <a:latin typeface="华文细黑" pitchFamily="2" charset="-122"/>
                <a:ea typeface="华文细黑" pitchFamily="2" charset="-122"/>
                <a:hlinkClick r:id="rId2"/>
              </a:rPr>
              <a:t>www.dynomedia-inc.com</a:t>
            </a:r>
            <a:endParaRPr lang="en-US" altLang="zh-CN" sz="1200" dirty="0" smtClean="0">
              <a:solidFill>
                <a:schemeClr val="tx1">
                  <a:lumMod val="75000"/>
                  <a:lumOff val="25000"/>
                </a:schemeClr>
              </a:solidFill>
              <a:latin typeface="华文细黑" pitchFamily="2" charset="-122"/>
              <a:ea typeface="华文细黑" pitchFamily="2" charset="-122"/>
            </a:endParaRPr>
          </a:p>
          <a:p>
            <a:pPr>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        在线阅读：</a:t>
            </a:r>
            <a:r>
              <a:rPr lang="en-US" altLang="zh-CN" sz="1200" dirty="0" smtClean="0">
                <a:solidFill>
                  <a:schemeClr val="tx1">
                    <a:lumMod val="75000"/>
                    <a:lumOff val="25000"/>
                  </a:schemeClr>
                </a:solidFill>
                <a:latin typeface="华文细黑" pitchFamily="2" charset="-122"/>
                <a:ea typeface="华文细黑" pitchFamily="2" charset="-122"/>
                <a:hlinkClick r:id="rId3"/>
              </a:rPr>
              <a:t>http://114.113.148.240/</a:t>
            </a:r>
            <a:endParaRPr lang="en-US" altLang="zh-CN" sz="1200" dirty="0" smtClean="0">
              <a:solidFill>
                <a:schemeClr val="tx1">
                  <a:lumMod val="75000"/>
                  <a:lumOff val="25000"/>
                </a:schemeClr>
              </a:solidFill>
              <a:latin typeface="华文细黑" pitchFamily="2" charset="-122"/>
              <a:ea typeface="华文细黑" pitchFamily="2" charset="-122"/>
              <a:hlinkClick r:id="rId3"/>
            </a:endParaRPr>
          </a:p>
          <a:p>
            <a:pPr>
              <a:spcAft>
                <a:spcPts val="600"/>
              </a:spcAft>
            </a:pPr>
            <a:r>
              <a:rPr lang="en-US" altLang="zh-CN" sz="1200" dirty="0" smtClean="0">
                <a:solidFill>
                  <a:schemeClr val="tx1">
                    <a:lumMod val="75000"/>
                    <a:lumOff val="25000"/>
                  </a:schemeClr>
                </a:solidFill>
                <a:latin typeface="华文细黑" pitchFamily="2" charset="-122"/>
                <a:ea typeface="华文细黑" pitchFamily="2" charset="-122"/>
              </a:rPr>
              <a:t>http://124.193.147.148:97/  试账户udldev  密码udldev</a:t>
            </a:r>
            <a:endParaRPr lang="en-US" altLang="zh-CN" sz="1200" dirty="0" smtClean="0">
              <a:solidFill>
                <a:schemeClr val="tx1">
                  <a:lumMod val="75000"/>
                  <a:lumOff val="25000"/>
                </a:schemeClr>
              </a:solidFill>
              <a:latin typeface="华文细黑" pitchFamily="2" charset="-122"/>
              <a:ea typeface="华文细黑" pitchFamily="2" charset="-122"/>
            </a:endParaRPr>
          </a:p>
          <a:p>
            <a:pPr>
              <a:spcAft>
                <a:spcPts val="600"/>
              </a:spcAft>
            </a:pPr>
            <a:endParaRPr lang="en-US" altLang="zh-CN" sz="1200" dirty="0" smtClean="0">
              <a:solidFill>
                <a:srgbClr val="0070C0"/>
              </a:solidFill>
              <a:latin typeface="+mj-ea"/>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3217540"/>
            <a:ext cx="2148830" cy="2148830"/>
          </a:xfrm>
          <a:prstGeom prst="rect">
            <a:avLst/>
          </a:prstGeom>
          <a:effectLst>
            <a:outerShdw blurRad="63500" sx="102000" sy="102000" algn="ctr" rotWithShape="0">
              <a:prstClr val="black">
                <a:alpha val="40000"/>
              </a:prstClr>
            </a:outerShdw>
          </a:effectLst>
        </p:spPr>
      </p:pic>
      <p:cxnSp>
        <p:nvCxnSpPr>
          <p:cNvPr id="15" name="直接连接符 14"/>
          <p:cNvCxnSpPr/>
          <p:nvPr/>
        </p:nvCxnSpPr>
        <p:spPr>
          <a:xfrm>
            <a:off x="1619672" y="5233764"/>
            <a:ext cx="5904656"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1285864"/>
            <a:ext cx="6357982" cy="2554545"/>
          </a:xfrm>
          <a:prstGeom prst="rect">
            <a:avLst/>
          </a:prstGeom>
          <a:noFill/>
        </p:spPr>
        <p:txBody>
          <a:bodyPr wrap="square" rtlCol="0">
            <a:spAutoFit/>
          </a:bodyPr>
          <a:lstStyle/>
          <a:p>
            <a:pPr>
              <a:lnSpc>
                <a:spcPct val="150000"/>
              </a:lnSpc>
              <a:spcAft>
                <a:spcPts val="600"/>
              </a:spcAft>
            </a:pPr>
            <a:r>
              <a:rPr lang="zh-CN" altLang="en-US" sz="2000" dirty="0" smtClean="0">
                <a:solidFill>
                  <a:srgbClr val="0070C0"/>
                </a:solidFill>
                <a:latin typeface="+mj-ea"/>
                <a:ea typeface="+mj-ea"/>
              </a:rPr>
              <a:t>感谢您了解并支持优阅外文原版电子书</a:t>
            </a:r>
            <a:endParaRPr lang="en-US" altLang="zh-CN" sz="2000" dirty="0" smtClean="0">
              <a:solidFill>
                <a:srgbClr val="0070C0"/>
              </a:solidFill>
              <a:latin typeface="+mj-ea"/>
              <a:ea typeface="+mj-ea"/>
            </a:endParaRPr>
          </a:p>
          <a:p>
            <a:pPr>
              <a:lnSpc>
                <a:spcPct val="150000"/>
              </a:lnSpc>
              <a:spcAft>
                <a:spcPts val="600"/>
              </a:spcAft>
            </a:pPr>
            <a:r>
              <a:rPr lang="zh-CN" altLang="en-US" sz="2000" dirty="0" smtClean="0">
                <a:solidFill>
                  <a:schemeClr val="tx1">
                    <a:lumMod val="75000"/>
                    <a:lumOff val="25000"/>
                  </a:schemeClr>
                </a:solidFill>
                <a:latin typeface="华文细黑" pitchFamily="2" charset="-122"/>
                <a:ea typeface="华文细黑" pitchFamily="2" charset="-122"/>
              </a:rPr>
              <a:t>思无桎，学无界。</a:t>
            </a:r>
            <a:endParaRPr lang="en-US" altLang="zh-CN" sz="2000" dirty="0" smtClean="0">
              <a:solidFill>
                <a:schemeClr val="tx1">
                  <a:lumMod val="75000"/>
                  <a:lumOff val="25000"/>
                </a:schemeClr>
              </a:solidFill>
              <a:latin typeface="华文细黑" pitchFamily="2" charset="-122"/>
              <a:ea typeface="华文细黑" pitchFamily="2" charset="-122"/>
            </a:endParaRPr>
          </a:p>
          <a:p>
            <a:pPr>
              <a:lnSpc>
                <a:spcPct val="150000"/>
              </a:lnSpc>
              <a:spcAft>
                <a:spcPts val="600"/>
              </a:spcAft>
            </a:pPr>
            <a:r>
              <a:rPr lang="zh-CN" altLang="en-US" sz="2000" dirty="0" smtClean="0">
                <a:solidFill>
                  <a:schemeClr val="tx1">
                    <a:lumMod val="75000"/>
                    <a:lumOff val="25000"/>
                  </a:schemeClr>
                </a:solidFill>
                <a:latin typeface="华文细黑" pitchFamily="2" charset="-122"/>
                <a:ea typeface="华文细黑" pitchFamily="2" charset="-122"/>
              </a:rPr>
              <a:t>我们始终致力于优秀数字图书资源的引进与分享，并竭尽全力提供更好的阅读体验与服务质量，在此过程中，感谢您的参与和支持，给予我们更多的信心与动力。</a:t>
            </a:r>
            <a:endParaRPr lang="en-US" altLang="zh-CN" sz="2000" dirty="0">
              <a:solidFill>
                <a:schemeClr val="tx1">
                  <a:lumMod val="75000"/>
                  <a:lumOff val="25000"/>
                </a:schemeClr>
              </a:solidFill>
              <a:latin typeface="华文细黑" pitchFamily="2" charset="-122"/>
              <a:ea typeface="华文细黑" pitchFamily="2" charset="-122"/>
            </a:endParaRPr>
          </a:p>
        </p:txBody>
      </p:sp>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622999" y="1000112"/>
            <a:ext cx="5859205" cy="4036680"/>
            <a:chOff x="2622999" y="697260"/>
            <a:chExt cx="5859205" cy="4339532"/>
          </a:xfrm>
        </p:grpSpPr>
        <p:grpSp>
          <p:nvGrpSpPr>
            <p:cNvPr id="24" name="组合 23"/>
            <p:cNvGrpSpPr/>
            <p:nvPr/>
          </p:nvGrpSpPr>
          <p:grpSpPr>
            <a:xfrm>
              <a:off x="2650151" y="697260"/>
              <a:ext cx="5832053" cy="4339532"/>
              <a:chOff x="2650151" y="697260"/>
              <a:chExt cx="5832053" cy="4339532"/>
            </a:xfrm>
          </p:grpSpPr>
          <p:sp>
            <p:nvSpPr>
              <p:cNvPr id="23" name="等腰三角形 22"/>
              <p:cNvSpPr/>
              <p:nvPr/>
            </p:nvSpPr>
            <p:spPr>
              <a:xfrm rot="16200000">
                <a:off x="2581530" y="1918010"/>
                <a:ext cx="288032" cy="1507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788809" y="697260"/>
                <a:ext cx="5693395" cy="4339532"/>
              </a:xfrm>
              <a:prstGeom prst="rect">
                <a:avLst/>
              </a:prstGeom>
              <a:gradFill flip="none" rotWithShape="1">
                <a:gsLst>
                  <a:gs pos="0">
                    <a:schemeClr val="bg1">
                      <a:alpha val="8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622999" y="697260"/>
              <a:ext cx="148801" cy="4339532"/>
              <a:chOff x="2622999" y="697260"/>
              <a:chExt cx="148801" cy="4339532"/>
            </a:xfrm>
            <a:effectLst>
              <a:outerShdw blurRad="88900" dist="38100" dir="4200000" sx="107000" sy="107000" algn="l" rotWithShape="0">
                <a:schemeClr val="bg1">
                  <a:alpha val="40000"/>
                </a:schemeClr>
              </a:outerShdw>
            </a:effectLst>
          </p:grpSpPr>
          <p:cxnSp>
            <p:nvCxnSpPr>
              <p:cNvPr id="6" name="直接连接符 5"/>
              <p:cNvCxnSpPr/>
              <p:nvPr/>
            </p:nvCxnSpPr>
            <p:spPr>
              <a:xfrm flipH="1">
                <a:off x="2767037" y="697260"/>
                <a:ext cx="4763" cy="1152128"/>
              </a:xfrm>
              <a:prstGeom prst="line">
                <a:avLst/>
              </a:prstGeom>
              <a:ln w="127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627784" y="1846002"/>
                <a:ext cx="144016" cy="152165"/>
              </a:xfrm>
              <a:prstGeom prst="line">
                <a:avLst/>
              </a:prstGeom>
              <a:ln w="127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622999" y="1996791"/>
                <a:ext cx="148801" cy="135866"/>
              </a:xfrm>
              <a:prstGeom prst="line">
                <a:avLst/>
              </a:prstGeom>
              <a:ln w="127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71800" y="2136857"/>
                <a:ext cx="0" cy="2899935"/>
              </a:xfrm>
              <a:prstGeom prst="line">
                <a:avLst/>
              </a:prstGeom>
              <a:ln w="127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gr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r="69616"/>
          <a:stretch>
            <a:fillRect/>
          </a:stretch>
        </p:blipFill>
        <p:spPr>
          <a:xfrm>
            <a:off x="683568" y="1119889"/>
            <a:ext cx="1915616" cy="1763339"/>
          </a:xfrm>
          <a:prstGeom prst="rect">
            <a:avLst/>
          </a:prstGeom>
          <a:effectLst>
            <a:reflection blurRad="6350" stA="52000" endA="300" endPos="35000" dir="5400000" sy="-100000" algn="bl" rotWithShape="0"/>
          </a:effectLst>
        </p:spPr>
      </p:pic>
      <p:sp>
        <p:nvSpPr>
          <p:cNvPr id="4" name="TextBox 3"/>
          <p:cNvSpPr txBox="1"/>
          <p:nvPr/>
        </p:nvSpPr>
        <p:spPr>
          <a:xfrm>
            <a:off x="3059832" y="1071553"/>
            <a:ext cx="5400600" cy="3477875"/>
          </a:xfrm>
          <a:prstGeom prst="rect">
            <a:avLst/>
          </a:prstGeom>
          <a:noFill/>
        </p:spPr>
        <p:txBody>
          <a:bodyPr wrap="square" rtlCol="0">
            <a:spAutoFit/>
          </a:bodyPr>
          <a:lstStyle/>
          <a:p>
            <a:pPr indent="288290">
              <a:lnSpc>
                <a:spcPct val="150000"/>
              </a:lnSpc>
              <a:spcAft>
                <a:spcPts val="600"/>
              </a:spcAft>
            </a:pPr>
            <a:r>
              <a:rPr lang="zh-CN" altLang="en-US" sz="1400" b="1" i="1" dirty="0" smtClean="0">
                <a:solidFill>
                  <a:schemeClr val="tx2">
                    <a:lumMod val="60000"/>
                    <a:lumOff val="40000"/>
                  </a:schemeClr>
                </a:solidFill>
                <a:latin typeface="+mj-ea"/>
                <a:ea typeface="+mj-ea"/>
              </a:rPr>
              <a:t>我们非常荣幸能与您分享我们的技术与资源。</a:t>
            </a:r>
            <a:endParaRPr lang="en-US" altLang="zh-CN" sz="1400" b="1" i="1" dirty="0" smtClean="0">
              <a:solidFill>
                <a:schemeClr val="tx2">
                  <a:lumMod val="60000"/>
                  <a:lumOff val="40000"/>
                </a:schemeClr>
              </a:solidFill>
              <a:latin typeface="+mj-ea"/>
              <a:ea typeface="+mj-ea"/>
            </a:endParaRPr>
          </a:p>
          <a:p>
            <a:pPr indent="288290">
              <a:lnSpc>
                <a:spcPct val="150000"/>
              </a:lnSpc>
              <a:spcAft>
                <a:spcPts val="600"/>
              </a:spcAft>
            </a:pPr>
            <a:r>
              <a:rPr lang="zh-CN" altLang="en-US" sz="1400" b="1" dirty="0" smtClean="0">
                <a:solidFill>
                  <a:schemeClr val="tx1">
                    <a:lumMod val="75000"/>
                    <a:lumOff val="25000"/>
                  </a:schemeClr>
                </a:solidFill>
                <a:latin typeface="华文细黑" pitchFamily="2" charset="-122"/>
                <a:ea typeface="华文细黑" pitchFamily="2" charset="-122"/>
              </a:rPr>
              <a:t>达诺集团</a:t>
            </a:r>
            <a:r>
              <a:rPr lang="zh-CN" altLang="en-US" sz="1400" b="1" dirty="0">
                <a:solidFill>
                  <a:schemeClr val="tx1">
                    <a:lumMod val="75000"/>
                    <a:lumOff val="25000"/>
                  </a:schemeClr>
                </a:solidFill>
                <a:latin typeface="华文细黑" pitchFamily="2" charset="-122"/>
                <a:ea typeface="华文细黑" pitchFamily="2" charset="-122"/>
              </a:rPr>
              <a:t>（</a:t>
            </a:r>
            <a:r>
              <a:rPr lang="en-US" altLang="zh-CN" sz="1400" b="1" dirty="0" err="1">
                <a:solidFill>
                  <a:schemeClr val="tx1">
                    <a:lumMod val="75000"/>
                    <a:lumOff val="25000"/>
                  </a:schemeClr>
                </a:solidFill>
                <a:latin typeface="华文细黑" pitchFamily="2" charset="-122"/>
                <a:ea typeface="华文细黑" pitchFamily="2" charset="-122"/>
              </a:rPr>
              <a:t>DynoMedia</a:t>
            </a:r>
            <a:r>
              <a:rPr lang="en-US" altLang="zh-CN" sz="1400" b="1" dirty="0">
                <a:solidFill>
                  <a:schemeClr val="tx1">
                    <a:lumMod val="75000"/>
                    <a:lumOff val="25000"/>
                  </a:schemeClr>
                </a:solidFill>
                <a:latin typeface="华文细黑" pitchFamily="2" charset="-122"/>
                <a:ea typeface="华文细黑" pitchFamily="2" charset="-122"/>
              </a:rPr>
              <a:t> </a:t>
            </a:r>
            <a:r>
              <a:rPr lang="en-US" altLang="zh-CN" sz="1400" b="1" dirty="0" smtClean="0">
                <a:solidFill>
                  <a:schemeClr val="tx1">
                    <a:lumMod val="75000"/>
                    <a:lumOff val="25000"/>
                  </a:schemeClr>
                </a:solidFill>
                <a:latin typeface="华文细黑" pitchFamily="2" charset="-122"/>
                <a:ea typeface="华文细黑" pitchFamily="2" charset="-122"/>
              </a:rPr>
              <a:t>Inc</a:t>
            </a:r>
            <a:r>
              <a:rPr lang="en-US" altLang="zh-CN" sz="1400" b="1" dirty="0">
                <a:solidFill>
                  <a:schemeClr val="tx1">
                    <a:lumMod val="75000"/>
                    <a:lumOff val="25000"/>
                  </a:schemeClr>
                </a:solidFill>
                <a:latin typeface="华文细黑" pitchFamily="2" charset="-122"/>
                <a:ea typeface="华文细黑" pitchFamily="2" charset="-122"/>
              </a:rPr>
              <a:t>.</a:t>
            </a:r>
            <a:r>
              <a:rPr lang="zh-CN" altLang="en-US" sz="1400" b="1" dirty="0">
                <a:solidFill>
                  <a:schemeClr val="tx1">
                    <a:lumMod val="75000"/>
                    <a:lumOff val="25000"/>
                  </a:schemeClr>
                </a:solidFill>
                <a:latin typeface="华文细黑" pitchFamily="2" charset="-122"/>
                <a:ea typeface="华文细黑" pitchFamily="2" charset="-122"/>
              </a:rPr>
              <a:t>）由美国麻省理工学院（</a:t>
            </a:r>
            <a:r>
              <a:rPr lang="en-US" altLang="zh-CN" sz="1400" b="1" dirty="0">
                <a:solidFill>
                  <a:schemeClr val="tx1">
                    <a:lumMod val="75000"/>
                    <a:lumOff val="25000"/>
                  </a:schemeClr>
                </a:solidFill>
                <a:latin typeface="华文细黑" pitchFamily="2" charset="-122"/>
                <a:ea typeface="华文细黑" pitchFamily="2" charset="-122"/>
              </a:rPr>
              <a:t>MIT</a:t>
            </a:r>
            <a:r>
              <a:rPr lang="zh-CN" altLang="en-US" sz="1400" b="1" dirty="0">
                <a:solidFill>
                  <a:schemeClr val="tx1">
                    <a:lumMod val="75000"/>
                    <a:lumOff val="25000"/>
                  </a:schemeClr>
                </a:solidFill>
                <a:latin typeface="华文细黑" pitchFamily="2" charset="-122"/>
                <a:ea typeface="华文细黑" pitchFamily="2" charset="-122"/>
              </a:rPr>
              <a:t>）资深教授</a:t>
            </a:r>
            <a:r>
              <a:rPr lang="en-US" altLang="zh-CN" sz="1400" b="1" dirty="0">
                <a:solidFill>
                  <a:schemeClr val="tx1">
                    <a:lumMod val="75000"/>
                    <a:lumOff val="25000"/>
                  </a:schemeClr>
                </a:solidFill>
                <a:latin typeface="华文细黑" pitchFamily="2" charset="-122"/>
                <a:ea typeface="华文细黑" pitchFamily="2" charset="-122"/>
              </a:rPr>
              <a:t>Edward </a:t>
            </a:r>
            <a:r>
              <a:rPr lang="en-US" altLang="zh-CN" sz="1400" b="1" dirty="0" smtClean="0">
                <a:solidFill>
                  <a:schemeClr val="tx1">
                    <a:lumMod val="75000"/>
                    <a:lumOff val="25000"/>
                  </a:schemeClr>
                </a:solidFill>
                <a:latin typeface="华文细黑" pitchFamily="2" charset="-122"/>
                <a:ea typeface="华文细黑" pitchFamily="2" charset="-122"/>
              </a:rPr>
              <a:t>Roberts</a:t>
            </a:r>
            <a:r>
              <a:rPr lang="zh-CN" altLang="en-US" sz="1400" b="1" dirty="0" smtClean="0">
                <a:solidFill>
                  <a:schemeClr val="tx1">
                    <a:lumMod val="75000"/>
                    <a:lumOff val="25000"/>
                  </a:schemeClr>
                </a:solidFill>
                <a:latin typeface="华文细黑" pitchFamily="2" charset="-122"/>
                <a:ea typeface="华文细黑" pitchFamily="2" charset="-122"/>
              </a:rPr>
              <a:t> （艾迪罗伯特）参与创立，其中甲骨文（</a:t>
            </a:r>
            <a:r>
              <a:rPr lang="en-US" altLang="zh-CN" sz="1400" b="1" dirty="0" smtClean="0">
                <a:solidFill>
                  <a:schemeClr val="tx1">
                    <a:lumMod val="75000"/>
                    <a:lumOff val="25000"/>
                  </a:schemeClr>
                </a:solidFill>
                <a:latin typeface="华文细黑" pitchFamily="2" charset="-122"/>
                <a:ea typeface="华文细黑" pitchFamily="2" charset="-122"/>
              </a:rPr>
              <a:t>Oracle</a:t>
            </a:r>
            <a:r>
              <a:rPr lang="zh-CN" altLang="en-US" sz="1400" b="1" dirty="0" smtClean="0">
                <a:solidFill>
                  <a:schemeClr val="tx1">
                    <a:lumMod val="75000"/>
                    <a:lumOff val="25000"/>
                  </a:schemeClr>
                </a:solidFill>
                <a:latin typeface="华文细黑" pitchFamily="2" charset="-122"/>
                <a:ea typeface="华文细黑" pitchFamily="2" charset="-122"/>
              </a:rPr>
              <a:t>）、亚马逊</a:t>
            </a:r>
            <a:r>
              <a:rPr lang="en-US" altLang="zh-CN" sz="1400" b="1" dirty="0" smtClean="0">
                <a:solidFill>
                  <a:schemeClr val="tx1">
                    <a:lumMod val="75000"/>
                    <a:lumOff val="25000"/>
                  </a:schemeClr>
                </a:solidFill>
                <a:latin typeface="华文细黑" pitchFamily="2" charset="-122"/>
                <a:ea typeface="华文细黑" pitchFamily="2" charset="-122"/>
              </a:rPr>
              <a:t>(Amazon)</a:t>
            </a:r>
            <a:r>
              <a:rPr lang="zh-CN" altLang="en-US" sz="1400" b="1" dirty="0" smtClean="0">
                <a:solidFill>
                  <a:schemeClr val="tx1">
                    <a:lumMod val="75000"/>
                    <a:lumOff val="25000"/>
                  </a:schemeClr>
                </a:solidFill>
                <a:latin typeface="华文细黑" pitchFamily="2" charset="-122"/>
                <a:ea typeface="华文细黑" pitchFamily="2" charset="-122"/>
              </a:rPr>
              <a:t>、软通动力等国际 知名企业高层在集团任职。 </a:t>
            </a:r>
            <a:endParaRPr lang="zh-CN" altLang="en-US" sz="1400" b="1" dirty="0" smtClean="0">
              <a:solidFill>
                <a:schemeClr val="tx1">
                  <a:lumMod val="75000"/>
                  <a:lumOff val="25000"/>
                </a:schemeClr>
              </a:solidFill>
              <a:latin typeface="华文细黑" pitchFamily="2" charset="-122"/>
              <a:ea typeface="华文细黑" pitchFamily="2" charset="-122"/>
            </a:endParaRPr>
          </a:p>
          <a:p>
            <a:pPr indent="288290">
              <a:lnSpc>
                <a:spcPct val="150000"/>
              </a:lnSpc>
              <a:spcAft>
                <a:spcPts val="600"/>
              </a:spcAft>
            </a:pPr>
            <a:r>
              <a:rPr lang="zh-CN" altLang="en-US" sz="1400" b="1" dirty="0" smtClean="0">
                <a:solidFill>
                  <a:schemeClr val="tx1">
                    <a:lumMod val="75000"/>
                    <a:lumOff val="25000"/>
                  </a:schemeClr>
                </a:solidFill>
                <a:latin typeface="华文细黑" pitchFamily="2" charset="-122"/>
                <a:ea typeface="华文细黑" pitchFamily="2" charset="-122"/>
              </a:rPr>
              <a:t>达诺集团以 </a:t>
            </a:r>
            <a:r>
              <a:rPr lang="zh-CN" altLang="en-US" sz="1400" b="1" i="1" dirty="0" smtClean="0">
                <a:solidFill>
                  <a:schemeClr val="tx1">
                    <a:lumMod val="75000"/>
                    <a:lumOff val="25000"/>
                  </a:schemeClr>
                </a:solidFill>
                <a:latin typeface="华文细黑" pitchFamily="2" charset="-122"/>
                <a:ea typeface="华文细黑" pitchFamily="2" charset="-122"/>
              </a:rPr>
              <a:t>数字</a:t>
            </a:r>
            <a:r>
              <a:rPr lang="zh-CN" altLang="en-US" sz="1400" b="1" i="1" dirty="0">
                <a:solidFill>
                  <a:schemeClr val="tx1">
                    <a:lumMod val="75000"/>
                    <a:lumOff val="25000"/>
                  </a:schemeClr>
                </a:solidFill>
                <a:latin typeface="华文细黑" pitchFamily="2" charset="-122"/>
                <a:ea typeface="华文细黑" pitchFamily="2" charset="-122"/>
              </a:rPr>
              <a:t>版权保护专利</a:t>
            </a:r>
            <a:r>
              <a:rPr lang="zh-CN" altLang="en-US" sz="1400" b="1" i="1" dirty="0" smtClean="0">
                <a:solidFill>
                  <a:schemeClr val="tx1">
                    <a:lumMod val="75000"/>
                    <a:lumOff val="25000"/>
                  </a:schemeClr>
                </a:solidFill>
                <a:latin typeface="华文细黑" pitchFamily="2" charset="-122"/>
                <a:ea typeface="华文细黑" pitchFamily="2" charset="-122"/>
              </a:rPr>
              <a:t>技术 </a:t>
            </a:r>
            <a:r>
              <a:rPr lang="zh-CN" altLang="en-US" sz="1400" b="1" dirty="0" smtClean="0">
                <a:solidFill>
                  <a:schemeClr val="tx1">
                    <a:lumMod val="75000"/>
                    <a:lumOff val="25000"/>
                  </a:schemeClr>
                </a:solidFill>
                <a:latin typeface="华文细黑" pitchFamily="2" charset="-122"/>
                <a:ea typeface="华文细黑" pitchFamily="2" charset="-122"/>
              </a:rPr>
              <a:t>为</a:t>
            </a:r>
            <a:r>
              <a:rPr lang="zh-CN" altLang="en-US" sz="1400" b="1" dirty="0">
                <a:solidFill>
                  <a:schemeClr val="tx1">
                    <a:lumMod val="75000"/>
                    <a:lumOff val="25000"/>
                  </a:schemeClr>
                </a:solidFill>
                <a:latin typeface="华文细黑" pitchFamily="2" charset="-122"/>
                <a:ea typeface="华文细黑" pitchFamily="2" charset="-122"/>
              </a:rPr>
              <a:t>核心，自主研发优</a:t>
            </a:r>
            <a:r>
              <a:rPr lang="zh-CN" altLang="en-US" sz="1400" b="1" dirty="0" smtClean="0">
                <a:solidFill>
                  <a:schemeClr val="tx1">
                    <a:lumMod val="75000"/>
                    <a:lumOff val="25000"/>
                  </a:schemeClr>
                </a:solidFill>
                <a:latin typeface="华文细黑" pitchFamily="2" charset="-122"/>
                <a:ea typeface="华文细黑" pitchFamily="2" charset="-122"/>
              </a:rPr>
              <a:t>阅外文原版电子图书</a:t>
            </a:r>
            <a:r>
              <a:rPr lang="zh-CN" altLang="en-US" sz="1400" b="1" dirty="0">
                <a:solidFill>
                  <a:schemeClr val="tx1">
                    <a:lumMod val="75000"/>
                    <a:lumOff val="25000"/>
                  </a:schemeClr>
                </a:solidFill>
                <a:latin typeface="华文细黑" pitchFamily="2" charset="-122"/>
                <a:ea typeface="华文细黑" pitchFamily="2" charset="-122"/>
              </a:rPr>
              <a:t>发行服务平台</a:t>
            </a:r>
            <a:r>
              <a:rPr lang="zh-CN" altLang="en-US" sz="1400" b="1" dirty="0" smtClean="0">
                <a:solidFill>
                  <a:schemeClr val="tx1">
                    <a:lumMod val="75000"/>
                    <a:lumOff val="25000"/>
                  </a:schemeClr>
                </a:solidFill>
                <a:latin typeface="华文细黑" pitchFamily="2" charset="-122"/>
                <a:ea typeface="华文细黑" pitchFamily="2" charset="-122"/>
              </a:rPr>
              <a:t>，该系统平台是国内领先的面向高等院校和科研机构，提供文献检索与阅读，我们</a:t>
            </a:r>
            <a:r>
              <a:rPr lang="zh-CN" altLang="en-US" sz="1400" b="1" dirty="0">
                <a:solidFill>
                  <a:schemeClr val="tx1">
                    <a:lumMod val="75000"/>
                    <a:lumOff val="25000"/>
                  </a:schemeClr>
                </a:solidFill>
                <a:latin typeface="华文细黑" pitchFamily="2" charset="-122"/>
                <a:ea typeface="华文细黑" pitchFamily="2" charset="-122"/>
              </a:rPr>
              <a:t>力争将优阅电子图书平台建设成为我国领先</a:t>
            </a:r>
            <a:r>
              <a:rPr lang="zh-CN" altLang="en-US" sz="1400" b="1" dirty="0" smtClean="0">
                <a:solidFill>
                  <a:schemeClr val="tx1">
                    <a:lumMod val="75000"/>
                    <a:lumOff val="25000"/>
                  </a:schemeClr>
                </a:solidFill>
                <a:latin typeface="华文细黑" pitchFamily="2" charset="-122"/>
                <a:ea typeface="华文细黑" pitchFamily="2" charset="-122"/>
              </a:rPr>
              <a:t>的，首家</a:t>
            </a:r>
            <a:r>
              <a:rPr lang="zh-CN" altLang="en-US" sz="1400" b="1" dirty="0">
                <a:solidFill>
                  <a:schemeClr val="tx1">
                    <a:lumMod val="75000"/>
                    <a:lumOff val="25000"/>
                  </a:schemeClr>
                </a:solidFill>
                <a:latin typeface="华文细黑" pitchFamily="2" charset="-122"/>
                <a:ea typeface="华文细黑" pitchFamily="2" charset="-122"/>
              </a:rPr>
              <a:t>贯穿图书出版和数字发行产业链的综合型、开放式公共服务平台。 </a:t>
            </a:r>
            <a:endParaRPr lang="zh-CN" altLang="en-US" sz="1400" b="1" dirty="0">
              <a:solidFill>
                <a:schemeClr val="tx1">
                  <a:lumMod val="75000"/>
                  <a:lumOff val="25000"/>
                </a:schemeClr>
              </a:solidFill>
              <a:latin typeface="华文细黑" pitchFamily="2" charset="-122"/>
              <a:ea typeface="华文细黑" pitchFamily="2" charset="-122"/>
            </a:endParaRPr>
          </a:p>
        </p:txBody>
      </p:sp>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l="30178" b="31165"/>
          <a:stretch>
            <a:fillRect/>
          </a:stretch>
        </p:blipFill>
        <p:spPr>
          <a:xfrm>
            <a:off x="659604" y="3566238"/>
            <a:ext cx="1912133" cy="527243"/>
          </a:xfrm>
          <a:prstGeom prst="rect">
            <a:avLst/>
          </a:prstGeom>
        </p:spPr>
      </p:pic>
      <p:sp>
        <p:nvSpPr>
          <p:cNvPr id="16" name="矩形 15"/>
          <p:cNvSpPr/>
          <p:nvPr/>
        </p:nvSpPr>
        <p:spPr>
          <a:xfrm>
            <a:off x="2857488" y="571484"/>
            <a:ext cx="2128840" cy="400110"/>
          </a:xfrm>
          <a:prstGeom prst="rect">
            <a:avLst/>
          </a:prstGeom>
        </p:spPr>
        <p:txBody>
          <a:bodyPr wrap="square">
            <a:spAutoFit/>
          </a:bodyPr>
          <a:lstStyle/>
          <a:p>
            <a:r>
              <a:rPr lang="zh-CN" altLang="en-US" sz="2000" b="1" dirty="0" smtClean="0">
                <a:solidFill>
                  <a:schemeClr val="tx2">
                    <a:lumMod val="60000"/>
                    <a:lumOff val="40000"/>
                  </a:schemeClr>
                </a:solidFill>
                <a:latin typeface="+mj-ea"/>
              </a:rPr>
              <a:t>一、公司介绍</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57224" y="1131082"/>
            <a:ext cx="7600976" cy="861774"/>
          </a:xfrm>
          <a:prstGeom prst="rect">
            <a:avLst/>
          </a:prstGeom>
          <a:noFill/>
        </p:spPr>
        <p:txBody>
          <a:bodyPr wrap="square" lIns="91440" tIns="45720" rIns="91440" bIns="45720">
            <a:spAutoFit/>
          </a:bodyPr>
          <a:lstStyle/>
          <a:p>
            <a:pPr algn="ctr"/>
            <a:endParaRPr lang="en-US" altLang="zh-CN" dirty="0" smtClean="0">
              <a:solidFill>
                <a:srgbClr val="0070C0"/>
              </a:solidFill>
              <a:latin typeface="+mj-ea"/>
            </a:endParaRPr>
          </a:p>
          <a:p>
            <a:pPr algn="r"/>
            <a:endParaRPr lang="en-US" altLang="zh-CN" sz="3200" b="1" dirty="0" smtClean="0">
              <a:ln w="12700">
                <a:solidFill>
                  <a:schemeClr val="tx2">
                    <a:satMod val="155000"/>
                  </a:schemeClr>
                </a:solidFill>
                <a:prstDash val="solid"/>
              </a:ln>
              <a:solidFill>
                <a:schemeClr val="bg2">
                  <a:tint val="85000"/>
                  <a:satMod val="155000"/>
                </a:schemeClr>
              </a:solidFill>
              <a:latin typeface="Adobe 仿宋 Std R" pitchFamily="18" charset="-122"/>
              <a:ea typeface="Adobe 仿宋 Std R" pitchFamily="18" charset="-122"/>
            </a:endParaRPr>
          </a:p>
        </p:txBody>
      </p:sp>
      <p:sp>
        <p:nvSpPr>
          <p:cNvPr id="18" name="矩形 17"/>
          <p:cNvSpPr/>
          <p:nvPr/>
        </p:nvSpPr>
        <p:spPr>
          <a:xfrm>
            <a:off x="357158" y="1500178"/>
            <a:ext cx="8429684" cy="2103120"/>
          </a:xfrm>
          <a:prstGeom prst="rect">
            <a:avLst/>
          </a:prstGeom>
        </p:spPr>
        <p:txBody>
          <a:bodyPr wrap="square">
            <a:spAutoFit/>
          </a:bodyPr>
          <a:lstStyle/>
          <a:p>
            <a:pPr>
              <a:lnSpc>
                <a:spcPct val="150000"/>
              </a:lnSpc>
            </a:pPr>
            <a:r>
              <a:rPr lang="zh-CN" altLang="en-US" dirty="0" smtClean="0">
                <a:solidFill>
                  <a:srgbClr val="002060"/>
                </a:solidFill>
                <a:latin typeface="华文细黑" pitchFamily="2" charset="-122"/>
                <a:ea typeface="华文细黑" pitchFamily="2" charset="-122"/>
              </a:rPr>
              <a:t>　　</a:t>
            </a:r>
            <a:r>
              <a:rPr lang="zh-CN" altLang="en-US" sz="1400" b="1" dirty="0" smtClean="0">
                <a:latin typeface="华文细黑" pitchFamily="2" charset="-122"/>
                <a:ea typeface="华文细黑" pitchFamily="2" charset="-122"/>
              </a:rPr>
              <a:t>优阅外文原版电子图书系统平台，由</a:t>
            </a:r>
            <a:r>
              <a:rPr lang="en-US" altLang="zh-CN" sz="1400" b="1" dirty="0" smtClean="0">
                <a:latin typeface="华文细黑" pitchFamily="2" charset="-122"/>
                <a:ea typeface="华文细黑" pitchFamily="2" charset="-122"/>
              </a:rPr>
              <a:t>DynoMedia</a:t>
            </a:r>
            <a:r>
              <a:rPr lang="zh-CN" altLang="en-US" sz="1400" b="1" dirty="0" smtClean="0">
                <a:latin typeface="华文细黑" pitchFamily="2" charset="-122"/>
                <a:ea typeface="华文细黑" pitchFamily="2" charset="-122"/>
              </a:rPr>
              <a:t>公司与欧美知名集成商合作引进，包括</a:t>
            </a:r>
            <a:r>
              <a:rPr lang="en-US" altLang="zh-CN" sz="1400" b="1" dirty="0" smtClean="0">
                <a:latin typeface="华文细黑" pitchFamily="2" charset="-122"/>
                <a:ea typeface="华文细黑" pitchFamily="2" charset="-122"/>
              </a:rPr>
              <a:t>Baker</a:t>
            </a:r>
            <a:r>
              <a:rPr lang="zh-CN" altLang="en-US" sz="1400" b="1" dirty="0" smtClean="0">
                <a:latin typeface="华文细黑" pitchFamily="2" charset="-122"/>
                <a:ea typeface="华文细黑" pitchFamily="2" charset="-122"/>
              </a:rPr>
              <a:t>＆</a:t>
            </a:r>
            <a:r>
              <a:rPr lang="en-US" altLang="zh-CN" sz="1400" b="1" dirty="0" smtClean="0">
                <a:latin typeface="华文细黑" pitchFamily="2" charset="-122"/>
                <a:ea typeface="华文细黑" pitchFamily="2" charset="-122"/>
              </a:rPr>
              <a:t>Taylor</a:t>
            </a:r>
            <a:r>
              <a:rPr lang="zh-CN" altLang="en-US" sz="1400" b="1" dirty="0" smtClean="0">
                <a:latin typeface="华文细黑" pitchFamily="2" charset="-122"/>
                <a:ea typeface="华文细黑" pitchFamily="2" charset="-122"/>
              </a:rPr>
              <a:t>集团，</a:t>
            </a:r>
            <a:r>
              <a:rPr lang="en-US" altLang="zh-CN" sz="1400" b="1" dirty="0" err="1" smtClean="0">
                <a:latin typeface="华文细黑" pitchFamily="2" charset="-122"/>
                <a:ea typeface="华文细黑" pitchFamily="2" charset="-122"/>
              </a:rPr>
              <a:t>Lybrary</a:t>
            </a:r>
            <a:r>
              <a:rPr lang="zh-CN" altLang="en-US" sz="1400" b="1" dirty="0" smtClean="0">
                <a:latin typeface="华文细黑" pitchFamily="2" charset="-122"/>
                <a:ea typeface="华文细黑" pitchFamily="2" charset="-122"/>
              </a:rPr>
              <a:t>公司，麻省理工学院出版社（</a:t>
            </a:r>
            <a:r>
              <a:rPr lang="en-US" altLang="zh-CN" sz="1400" b="1" dirty="0" smtClean="0">
                <a:latin typeface="华文细黑" pitchFamily="2" charset="-122"/>
                <a:ea typeface="华文细黑" pitchFamily="2" charset="-122"/>
              </a:rPr>
              <a:t>MIT Press</a:t>
            </a:r>
            <a:r>
              <a:rPr lang="zh-CN" altLang="en-US" sz="1400" b="1" dirty="0" smtClean="0">
                <a:latin typeface="华文细黑" pitchFamily="2" charset="-122"/>
                <a:ea typeface="华文细黑" pitchFamily="2" charset="-122"/>
              </a:rPr>
              <a:t>）等企业和机构。平台内容着力于科技类、经济类和医药生物三大领域（</a:t>
            </a:r>
            <a:r>
              <a:rPr lang="en-US" altLang="en-US" sz="1400" b="1" dirty="0" smtClean="0">
                <a:latin typeface="华文细黑" pitchFamily="2" charset="-122"/>
                <a:ea typeface="华文细黑" pitchFamily="2" charset="-122"/>
              </a:rPr>
              <a:t>STM</a:t>
            </a:r>
            <a:r>
              <a:rPr lang="zh-CN" altLang="en-US" sz="1400" b="1" dirty="0" smtClean="0">
                <a:latin typeface="华文细黑" pitchFamily="2" charset="-122"/>
                <a:ea typeface="华文细黑" pitchFamily="2" charset="-122"/>
              </a:rPr>
              <a:t>）。 </a:t>
            </a:r>
            <a:br>
              <a:rPr lang="en-US" altLang="zh-CN" sz="1400" b="1" dirty="0" smtClean="0">
                <a:latin typeface="华文细黑" pitchFamily="2" charset="-122"/>
                <a:ea typeface="华文细黑" pitchFamily="2" charset="-122"/>
              </a:rPr>
            </a:br>
            <a:r>
              <a:rPr lang="zh-CN" altLang="en-US" sz="1400" b="1" dirty="0" smtClean="0">
                <a:latin typeface="华文细黑" pitchFamily="2" charset="-122"/>
                <a:ea typeface="华文细黑" pitchFamily="2" charset="-122"/>
              </a:rPr>
              <a:t>　　截至</a:t>
            </a:r>
            <a:r>
              <a:rPr lang="en-US" altLang="zh-CN" sz="1400" b="1" dirty="0" smtClean="0">
                <a:latin typeface="华文细黑" pitchFamily="2" charset="-122"/>
                <a:ea typeface="华文细黑" pitchFamily="2" charset="-122"/>
              </a:rPr>
              <a:t>2015</a:t>
            </a:r>
            <a:r>
              <a:rPr lang="zh-CN" altLang="en-US" sz="1400" b="1" dirty="0" smtClean="0">
                <a:latin typeface="华文细黑" pitchFamily="2" charset="-122"/>
                <a:ea typeface="华文细黑" pitchFamily="2" charset="-122"/>
              </a:rPr>
              <a:t>年第一季度，优阅外文原版电子图书系统平台整合了</a:t>
            </a:r>
            <a:r>
              <a:rPr lang="en-US" altLang="zh-CN" sz="1400" b="1" dirty="0" smtClean="0">
                <a:latin typeface="华文细黑" pitchFamily="2" charset="-122"/>
                <a:ea typeface="华文细黑" pitchFamily="2" charset="-122"/>
              </a:rPr>
              <a:t>6000</a:t>
            </a:r>
            <a:r>
              <a:rPr lang="zh-CN" altLang="en-US" sz="1400" b="1" dirty="0" smtClean="0">
                <a:latin typeface="华文细黑" pitchFamily="2" charset="-122"/>
                <a:ea typeface="华文细黑" pitchFamily="2" charset="-122"/>
              </a:rPr>
              <a:t>余家出版商出版的图书，总藏量为</a:t>
            </a:r>
            <a:r>
              <a:rPr lang="en-US" altLang="zh-CN" sz="1400" b="1" dirty="0" smtClean="0">
                <a:latin typeface="华文细黑" pitchFamily="2" charset="-122"/>
                <a:ea typeface="华文细黑" pitchFamily="2" charset="-122"/>
              </a:rPr>
              <a:t>80</a:t>
            </a:r>
            <a:r>
              <a:rPr lang="zh-CN" altLang="en-US" sz="1400" b="1" dirty="0" smtClean="0">
                <a:latin typeface="华文细黑" pitchFamily="2" charset="-122"/>
                <a:ea typeface="华文细黑" pitchFamily="2" charset="-122"/>
              </a:rPr>
              <a:t>余万种，其中</a:t>
            </a:r>
            <a:r>
              <a:rPr lang="en-US" altLang="zh-CN" sz="1400" b="1" dirty="0" smtClean="0">
                <a:latin typeface="华文细黑" pitchFamily="2" charset="-122"/>
                <a:ea typeface="华文细黑" pitchFamily="2" charset="-122"/>
              </a:rPr>
              <a:t>2015</a:t>
            </a:r>
            <a:r>
              <a:rPr lang="zh-CN" altLang="en-US" sz="1400" b="1" dirty="0" smtClean="0">
                <a:latin typeface="华文细黑" pitchFamily="2" charset="-122"/>
                <a:ea typeface="华文细黑" pitchFamily="2" charset="-122"/>
              </a:rPr>
              <a:t>年</a:t>
            </a:r>
            <a:r>
              <a:rPr lang="en-US" altLang="zh-CN" sz="1400" b="1" dirty="0" smtClean="0">
                <a:latin typeface="华文细黑" pitchFamily="2" charset="-122"/>
                <a:ea typeface="华文细黑" pitchFamily="2" charset="-122"/>
              </a:rPr>
              <a:t>2829</a:t>
            </a:r>
            <a:r>
              <a:rPr lang="zh-CN" altLang="en-US" sz="1400" b="1" dirty="0" smtClean="0">
                <a:latin typeface="华文细黑" pitchFamily="2" charset="-122"/>
                <a:ea typeface="华文细黑" pitchFamily="2" charset="-122"/>
              </a:rPr>
              <a:t>种（还有近万种今年</a:t>
            </a:r>
            <a:r>
              <a:rPr lang="en-US" altLang="zh-CN" sz="1400" b="1" dirty="0" smtClean="0">
                <a:latin typeface="华文细黑" pitchFamily="2" charset="-122"/>
                <a:ea typeface="华文细黑" pitchFamily="2" charset="-122"/>
              </a:rPr>
              <a:t>9</a:t>
            </a:r>
            <a:r>
              <a:rPr lang="zh-CN" altLang="en-US" sz="1400" b="1" dirty="0" smtClean="0">
                <a:latin typeface="华文细黑" pitchFamily="2" charset="-122"/>
                <a:ea typeface="华文细黑" pitchFamily="2" charset="-122"/>
              </a:rPr>
              <a:t>月份更新），</a:t>
            </a:r>
            <a:r>
              <a:rPr lang="en-US" altLang="zh-CN" sz="1400" b="1" dirty="0" smtClean="0">
                <a:latin typeface="华文细黑" pitchFamily="2" charset="-122"/>
                <a:ea typeface="华文细黑" pitchFamily="2" charset="-122"/>
              </a:rPr>
              <a:t>2000</a:t>
            </a:r>
            <a:r>
              <a:rPr lang="zh-CN" altLang="en-US" sz="1400" b="1" dirty="0" smtClean="0">
                <a:latin typeface="华文细黑" pitchFamily="2" charset="-122"/>
                <a:ea typeface="华文细黑" pitchFamily="2" charset="-122"/>
              </a:rPr>
              <a:t>年及以后出版的图书占</a:t>
            </a:r>
            <a:r>
              <a:rPr lang="en-US" altLang="zh-CN" sz="1400" b="1" dirty="0" smtClean="0">
                <a:latin typeface="华文细黑" pitchFamily="2" charset="-122"/>
                <a:ea typeface="华文细黑" pitchFamily="2" charset="-122"/>
              </a:rPr>
              <a:t>88.6%</a:t>
            </a:r>
            <a:r>
              <a:rPr lang="zh-CN" altLang="en-US" sz="1400" b="1" dirty="0" smtClean="0">
                <a:latin typeface="华文细黑" pitchFamily="2" charset="-122"/>
                <a:ea typeface="华文细黑" pitchFamily="2" charset="-122"/>
              </a:rPr>
              <a:t>；</a:t>
            </a:r>
            <a:r>
              <a:rPr lang="en-US" altLang="zh-CN" sz="1400" b="1" dirty="0" smtClean="0">
                <a:latin typeface="华文细黑" pitchFamily="2" charset="-122"/>
                <a:ea typeface="华文细黑" pitchFamily="2" charset="-122"/>
              </a:rPr>
              <a:t>2005</a:t>
            </a:r>
            <a:r>
              <a:rPr lang="zh-CN" altLang="en-US" sz="1400" b="1" dirty="0" smtClean="0">
                <a:latin typeface="华文细黑" pitchFamily="2" charset="-122"/>
                <a:ea typeface="华文细黑" pitchFamily="2" charset="-122"/>
              </a:rPr>
              <a:t>年及以后出版的图书占</a:t>
            </a:r>
            <a:r>
              <a:rPr lang="en-US" altLang="zh-CN" sz="1400" b="1" dirty="0" smtClean="0">
                <a:latin typeface="华文细黑" pitchFamily="2" charset="-122"/>
                <a:ea typeface="华文细黑" pitchFamily="2" charset="-122"/>
              </a:rPr>
              <a:t>71.4 %</a:t>
            </a:r>
            <a:r>
              <a:rPr lang="zh-CN" altLang="en-US" sz="1400" b="1" dirty="0" smtClean="0">
                <a:latin typeface="华文细黑" pitchFamily="2" charset="-122"/>
                <a:ea typeface="华文细黑" pitchFamily="2" charset="-122"/>
              </a:rPr>
              <a:t>，近三年图书占</a:t>
            </a:r>
            <a:r>
              <a:rPr lang="en-US" altLang="zh-CN" sz="1400" b="1" dirty="0" smtClean="0">
                <a:latin typeface="华文细黑" pitchFamily="2" charset="-122"/>
                <a:ea typeface="华文细黑" pitchFamily="2" charset="-122"/>
              </a:rPr>
              <a:t>21.5%</a:t>
            </a:r>
            <a:r>
              <a:rPr lang="zh-CN" altLang="en-US" sz="1400" b="1" dirty="0" smtClean="0">
                <a:latin typeface="华文细黑" pitchFamily="2" charset="-122"/>
                <a:ea typeface="华文细黑" pitchFamily="2" charset="-122"/>
              </a:rPr>
              <a:t>，且实时更新，与欧美市场同步。</a:t>
            </a:r>
            <a:endParaRPr lang="zh-CN" altLang="en-US" sz="1400" b="1" dirty="0" smtClean="0">
              <a:latin typeface="华文细黑" pitchFamily="2" charset="-122"/>
              <a:ea typeface="华文细黑" pitchFamily="2" charset="-122"/>
            </a:endParaRPr>
          </a:p>
        </p:txBody>
      </p:sp>
      <p:sp>
        <p:nvSpPr>
          <p:cNvPr id="19" name="矩形 18"/>
          <p:cNvSpPr/>
          <p:nvPr/>
        </p:nvSpPr>
        <p:spPr>
          <a:xfrm>
            <a:off x="1214414" y="714360"/>
            <a:ext cx="5181162" cy="400110"/>
          </a:xfrm>
          <a:prstGeom prst="rect">
            <a:avLst/>
          </a:prstGeom>
        </p:spPr>
        <p:txBody>
          <a:bodyPr wrap="square">
            <a:spAutoFit/>
          </a:bodyPr>
          <a:lstStyle/>
          <a:p>
            <a:r>
              <a:rPr lang="zh-CN" altLang="en-US" sz="2000" b="1" dirty="0" smtClean="0">
                <a:solidFill>
                  <a:schemeClr val="tx2">
                    <a:lumMod val="60000"/>
                    <a:lumOff val="40000"/>
                  </a:schemeClr>
                </a:solidFill>
              </a:rPr>
              <a:t>二、优阅外文原版电子图书系统平台介绍</a:t>
            </a:r>
            <a:endParaRPr lang="zh-CN" altLang="en-US" sz="2000" b="1" dirty="0">
              <a:solidFill>
                <a:schemeClr val="tx2">
                  <a:lumMod val="60000"/>
                  <a:lumOff val="40000"/>
                </a:schemeClr>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57224" y="1131082"/>
            <a:ext cx="7600976" cy="861774"/>
          </a:xfrm>
          <a:prstGeom prst="rect">
            <a:avLst/>
          </a:prstGeom>
          <a:noFill/>
        </p:spPr>
        <p:txBody>
          <a:bodyPr wrap="square" lIns="91440" tIns="45720" rIns="91440" bIns="45720">
            <a:spAutoFit/>
          </a:bodyPr>
          <a:lstStyle/>
          <a:p>
            <a:pPr algn="ctr"/>
            <a:endParaRPr lang="en-US" altLang="zh-CN" dirty="0" smtClean="0">
              <a:solidFill>
                <a:srgbClr val="0070C0"/>
              </a:solidFill>
              <a:latin typeface="+mj-ea"/>
            </a:endParaRPr>
          </a:p>
          <a:p>
            <a:pPr algn="r"/>
            <a:endParaRPr lang="en-US" altLang="zh-CN" sz="3200" b="1" dirty="0" smtClean="0">
              <a:ln w="12700">
                <a:solidFill>
                  <a:schemeClr val="tx2">
                    <a:satMod val="155000"/>
                  </a:schemeClr>
                </a:solidFill>
                <a:prstDash val="solid"/>
              </a:ln>
              <a:solidFill>
                <a:schemeClr val="bg2">
                  <a:tint val="85000"/>
                  <a:satMod val="155000"/>
                </a:schemeClr>
              </a:solidFill>
              <a:latin typeface="Adobe 仿宋 Std R" pitchFamily="18" charset="-122"/>
              <a:ea typeface="Adobe 仿宋 Std R" pitchFamily="18" charset="-122"/>
            </a:endParaRPr>
          </a:p>
        </p:txBody>
      </p:sp>
      <p:sp>
        <p:nvSpPr>
          <p:cNvPr id="7" name="Rectangle 2"/>
          <p:cNvSpPr txBox="1">
            <a:spLocks noChangeArrowheads="1"/>
          </p:cNvSpPr>
          <p:nvPr/>
        </p:nvSpPr>
        <p:spPr bwMode="auto">
          <a:xfrm>
            <a:off x="428596" y="142856"/>
            <a:ext cx="3286148" cy="547706"/>
          </a:xfrm>
          <a:prstGeom prst="rect">
            <a:avLst/>
          </a:prstGeom>
          <a:noFill/>
          <a:ln>
            <a:miter lim="800000"/>
          </a:ln>
        </p:spPr>
        <p:txBody>
          <a:bodyPr/>
          <a:lstStyle/>
          <a:p>
            <a:pPr lvl="0" eaLnBrk="0" fontAlgn="base" hangingPunct="0">
              <a:spcBef>
                <a:spcPct val="0"/>
              </a:spcBef>
              <a:spcAft>
                <a:spcPct val="0"/>
              </a:spcAft>
              <a:defRPr/>
            </a:pPr>
            <a:r>
              <a:rPr lang="zh-CN" altLang="en-US" sz="2000" b="1" dirty="0" smtClean="0">
                <a:solidFill>
                  <a:schemeClr val="tx2">
                    <a:lumMod val="60000"/>
                    <a:lumOff val="40000"/>
                  </a:schemeClr>
                </a:solidFill>
                <a:latin typeface="+mn-ea"/>
              </a:rPr>
              <a:t>三、重点出版社推荐</a:t>
            </a:r>
            <a:endParaRPr kumimoji="0" lang="zh-CN" altLang="en-US" sz="2000" i="0" u="none" strike="noStrike" kern="1200" cap="none" spc="0" normalizeH="0" baseline="0" noProof="0" dirty="0" smtClean="0">
              <a:ln>
                <a:noFill/>
              </a:ln>
              <a:solidFill>
                <a:schemeClr val="tx2">
                  <a:lumMod val="60000"/>
                  <a:lumOff val="40000"/>
                </a:schemeClr>
              </a:solidFill>
              <a:effectLst/>
              <a:uLnTx/>
              <a:uFillTx/>
              <a:latin typeface="+mn-ea"/>
              <a:cs typeface="+mj-cs"/>
            </a:endParaRPr>
          </a:p>
        </p:txBody>
      </p:sp>
      <p:sp>
        <p:nvSpPr>
          <p:cNvPr id="9" name="TextBox 8"/>
          <p:cNvSpPr txBox="1"/>
          <p:nvPr/>
        </p:nvSpPr>
        <p:spPr>
          <a:xfrm>
            <a:off x="5929322" y="928675"/>
            <a:ext cx="2748844" cy="4816703"/>
          </a:xfrm>
          <a:prstGeom prst="rect">
            <a:avLst/>
          </a:prstGeom>
          <a:noFill/>
        </p:spPr>
        <p:txBody>
          <a:bodyPr wrap="square" rtlCol="0">
            <a:spAutoFit/>
          </a:bodyPr>
          <a:lstStyle/>
          <a:p>
            <a:pPr indent="288290">
              <a:lnSpc>
                <a:spcPct val="150000"/>
              </a:lnSpc>
              <a:spcAft>
                <a:spcPts val="600"/>
              </a:spcAft>
            </a:pPr>
            <a:r>
              <a:rPr lang="zh-CN" altLang="en-US" sz="1200" b="1" dirty="0" smtClean="0">
                <a:solidFill>
                  <a:schemeClr val="accent1"/>
                </a:solidFill>
                <a:latin typeface="华文细黑" pitchFamily="2" charset="-122"/>
                <a:ea typeface="华文细黑" pitchFamily="2" charset="-122"/>
              </a:rPr>
              <a:t>公司与多家国际知名出版及发行机构保持长期合作关系，为您提供丰富的原版数字图书和期刊资源。</a:t>
            </a:r>
            <a:endParaRPr lang="en-US" altLang="zh-CN" sz="1200" b="1" dirty="0" smtClean="0">
              <a:solidFill>
                <a:schemeClr val="accent1"/>
              </a:solidFill>
              <a:latin typeface="华文细黑" pitchFamily="2" charset="-122"/>
              <a:ea typeface="华文细黑" pitchFamily="2" charset="-122"/>
            </a:endParaRPr>
          </a:p>
          <a:p>
            <a:pPr indent="288290">
              <a:lnSpc>
                <a:spcPct val="150000"/>
              </a:lnSpc>
              <a:spcAft>
                <a:spcPts val="600"/>
              </a:spcAft>
            </a:pPr>
            <a:r>
              <a:rPr lang="zh-CN" altLang="en-US" sz="1200" dirty="0" smtClean="0">
                <a:latin typeface="华文细黑" pitchFamily="2" charset="-122"/>
                <a:ea typeface="华文细黑" pitchFamily="2" charset="-122"/>
              </a:rPr>
              <a:t>商业合作伙伴包括但不仅限于：</a:t>
            </a:r>
            <a:endParaRPr lang="en-US" altLang="zh-CN" sz="1200" dirty="0" smtClean="0">
              <a:latin typeface="华文细黑" pitchFamily="2" charset="-122"/>
              <a:ea typeface="华文细黑" pitchFamily="2" charset="-122"/>
            </a:endParaRPr>
          </a:p>
          <a:p>
            <a:pPr marL="171450" indent="-171450">
              <a:lnSpc>
                <a:spcPct val="150000"/>
              </a:lnSpc>
              <a:spcAft>
                <a:spcPts val="600"/>
              </a:spcAft>
              <a:buFont typeface="Wingdings" panose="05000000000000000000" pitchFamily="2" charset="2"/>
              <a:buChar char="ü"/>
            </a:pPr>
            <a:r>
              <a:rPr lang="en-US" altLang="zh-CN" sz="1200" dirty="0" smtClean="0">
                <a:latin typeface="Cambria Math" pitchFamily="18" charset="0"/>
                <a:ea typeface="Cambria Math" pitchFamily="18" charset="0"/>
              </a:rPr>
              <a:t>MIT Press, Technology Review</a:t>
            </a:r>
            <a:endParaRPr lang="en-US" altLang="zh-CN" sz="1200" dirty="0"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smtClean="0">
                <a:latin typeface="Cambria Math" pitchFamily="18" charset="0"/>
                <a:ea typeface="Cambria Math" pitchFamily="18" charset="0"/>
              </a:rPr>
              <a:t>INGRAM Content Group, Inc.</a:t>
            </a:r>
            <a:endParaRPr lang="en-US" altLang="zh-CN" sz="1200" dirty="0"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smtClean="0">
                <a:latin typeface="Cambria Math" pitchFamily="18" charset="0"/>
                <a:ea typeface="Cambria Math" pitchFamily="18" charset="0"/>
              </a:rPr>
              <a:t>Lightning Source</a:t>
            </a:r>
            <a:endParaRPr lang="en-US" altLang="zh-CN" sz="1200" dirty="0"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smtClean="0">
                <a:latin typeface="Cambria Math" pitchFamily="18" charset="0"/>
                <a:ea typeface="Cambria Math" pitchFamily="18" charset="0"/>
              </a:rPr>
              <a:t>OverDrive</a:t>
            </a:r>
            <a:endParaRPr lang="en-US" altLang="zh-CN" sz="1200" dirty="0"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smtClean="0">
                <a:latin typeface="Cambria Math" pitchFamily="18" charset="0"/>
                <a:ea typeface="Cambria Math" pitchFamily="18" charset="0"/>
              </a:rPr>
              <a:t>Springer.</a:t>
            </a:r>
            <a:endParaRPr lang="en-US" altLang="zh-CN" sz="1200" dirty="0"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smtClean="0">
                <a:latin typeface="Cambria Math" pitchFamily="18" charset="0"/>
                <a:ea typeface="Cambria Math" pitchFamily="18" charset="0"/>
              </a:rPr>
              <a:t>Elsevier S</a:t>
            </a:r>
            <a:r>
              <a:rPr lang="en-US" altLang="zh-CN" sz="1200" dirty="0" err="1" smtClean="0">
                <a:latin typeface="Cambria Math" pitchFamily="18" charset="0"/>
                <a:ea typeface="Cambria Math" pitchFamily="18" charset="0"/>
              </a:rPr>
              <a:t>cience</a:t>
            </a:r>
            <a:endParaRPr lang="en-US" altLang="zh-CN" sz="1200" dirty="0" err="1"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err="1" smtClean="0">
                <a:latin typeface="Cambria Math" pitchFamily="18" charset="0"/>
                <a:ea typeface="Cambria Math" pitchFamily="18" charset="0"/>
              </a:rPr>
              <a:t>Routledge</a:t>
            </a:r>
            <a:endParaRPr lang="en-US" altLang="zh-CN" sz="1200" dirty="0"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smtClean="0">
                <a:latin typeface="Cambria Math" pitchFamily="18" charset="0"/>
                <a:ea typeface="Cambria Math" pitchFamily="18" charset="0"/>
              </a:rPr>
              <a:t>McGraw-Hill</a:t>
            </a:r>
            <a:endParaRPr lang="en-US" altLang="zh-CN" sz="1200" dirty="0"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err="1" smtClean="0">
                <a:latin typeface="Cambria Math" pitchFamily="18" charset="0"/>
                <a:ea typeface="Cambria Math" pitchFamily="18" charset="0"/>
              </a:rPr>
              <a:t>wiley</a:t>
            </a:r>
            <a:endParaRPr lang="en-US" altLang="zh-CN" sz="1200" dirty="0" smtClean="0">
              <a:latin typeface="Cambria Math" pitchFamily="18" charset="0"/>
              <a:ea typeface="Cambria Math" pitchFamily="18" charset="0"/>
            </a:endParaRPr>
          </a:p>
          <a:p>
            <a:pPr marL="171450" indent="-171450">
              <a:lnSpc>
                <a:spcPct val="150000"/>
              </a:lnSpc>
              <a:spcAft>
                <a:spcPts val="600"/>
              </a:spcAft>
              <a:buFont typeface="Wingdings" panose="05000000000000000000" pitchFamily="2" charset="2"/>
              <a:buChar char="ü"/>
            </a:pPr>
            <a:r>
              <a:rPr lang="en-US" altLang="zh-CN" sz="1200" dirty="0" smtClean="0">
                <a:latin typeface="Cambria Math" pitchFamily="18" charset="0"/>
                <a:ea typeface="Cambria Math" pitchFamily="18" charset="0"/>
              </a:rPr>
              <a:t>Cambridge University Press</a:t>
            </a:r>
            <a:endParaRPr lang="en-US" altLang="zh-CN" sz="1200" dirty="0" smtClean="0">
              <a:latin typeface="Cambria Math" pitchFamily="18" charset="0"/>
              <a:ea typeface="Cambria Math" pitchFamily="18"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75660" y="2317440"/>
            <a:ext cx="2709947" cy="1202503"/>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43856"/>
          <a:stretch>
            <a:fillRect/>
          </a:stretch>
        </p:blipFill>
        <p:spPr>
          <a:xfrm>
            <a:off x="3707904" y="1417340"/>
            <a:ext cx="1645192" cy="325592"/>
          </a:xfrm>
          <a:prstGeom prst="rect">
            <a:avLst/>
          </a:prstGeom>
          <a:effectLst>
            <a:glow rad="101600">
              <a:schemeClr val="bg1">
                <a:alpha val="60000"/>
              </a:schemeClr>
            </a:glow>
          </a:effectLst>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r="66696"/>
          <a:stretch>
            <a:fillRect/>
          </a:stretch>
        </p:blipFill>
        <p:spPr>
          <a:xfrm>
            <a:off x="251520" y="2797493"/>
            <a:ext cx="1055538" cy="352155"/>
          </a:xfrm>
          <a:prstGeom prst="rect">
            <a:avLst/>
          </a:prstGeom>
          <a:effectLst>
            <a:glow rad="50800">
              <a:schemeClr val="bg1">
                <a:alpha val="70000"/>
              </a:schemeClr>
            </a:glow>
          </a:effectLst>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3" y="4237655"/>
            <a:ext cx="2501153" cy="277906"/>
          </a:xfrm>
          <a:prstGeom prst="rect">
            <a:avLst/>
          </a:prstGeom>
          <a:effectLst>
            <a:glow rad="101600">
              <a:schemeClr val="bg1">
                <a:alpha val="60000"/>
              </a:schemeClr>
            </a:glow>
          </a:effectLst>
        </p:spPr>
      </p:pic>
      <p:sp>
        <p:nvSpPr>
          <p:cNvPr id="14" name="TextBox 13"/>
          <p:cNvSpPr txBox="1"/>
          <p:nvPr/>
        </p:nvSpPr>
        <p:spPr>
          <a:xfrm>
            <a:off x="3938455" y="2505828"/>
            <a:ext cx="1435195" cy="707886"/>
          </a:xfrm>
          <a:prstGeom prst="rect">
            <a:avLst/>
          </a:prstGeom>
          <a:noFill/>
          <a:effectLst/>
        </p:spPr>
        <p:txBody>
          <a:bodyPr wrap="square" rtlCol="0">
            <a:spAutoFit/>
          </a:bodyPr>
          <a:lstStyle/>
          <a:p>
            <a:r>
              <a:rPr lang="en-US" altLang="zh-CN" sz="2400" dirty="0" smtClean="0">
                <a:solidFill>
                  <a:srgbClr val="0070C0"/>
                </a:solidFill>
                <a:effectLst>
                  <a:outerShdw blurRad="63500" sx="102000" sy="102000" algn="ctr" rotWithShape="0">
                    <a:prstClr val="black">
                      <a:alpha val="40000"/>
                    </a:prstClr>
                  </a:outerShdw>
                </a:effectLst>
                <a:latin typeface="Century Gothic" pitchFamily="34" charset="0"/>
              </a:rPr>
              <a:t>600,000</a:t>
            </a:r>
            <a:r>
              <a:rPr lang="en-US" altLang="zh-CN" sz="2400" baseline="30000" dirty="0" smtClean="0">
                <a:solidFill>
                  <a:srgbClr val="0070C0"/>
                </a:solidFill>
                <a:effectLst>
                  <a:outerShdw blurRad="63500" sx="102000" sy="102000" algn="ctr" rotWithShape="0">
                    <a:prstClr val="black">
                      <a:alpha val="40000"/>
                    </a:prstClr>
                  </a:outerShdw>
                </a:effectLst>
                <a:latin typeface="Century Gothic" pitchFamily="34" charset="0"/>
              </a:rPr>
              <a:t>+</a:t>
            </a:r>
            <a:r>
              <a:rPr lang="en-US" altLang="zh-CN" sz="2400" dirty="0" smtClean="0">
                <a:solidFill>
                  <a:srgbClr val="0070C0"/>
                </a:solidFill>
                <a:effectLst>
                  <a:outerShdw blurRad="63500" sx="102000" sy="102000" algn="ctr" rotWithShape="0">
                    <a:prstClr val="black">
                      <a:alpha val="40000"/>
                    </a:prstClr>
                  </a:outerShdw>
                </a:effectLst>
                <a:latin typeface="Century Gothic" pitchFamily="34" charset="0"/>
              </a:rPr>
              <a:t> </a:t>
            </a:r>
            <a:endParaRPr lang="en-US" altLang="zh-CN" sz="2400" dirty="0" smtClean="0">
              <a:solidFill>
                <a:srgbClr val="0070C0"/>
              </a:solidFill>
              <a:effectLst>
                <a:outerShdw blurRad="63500" sx="102000" sy="102000" algn="ctr" rotWithShape="0">
                  <a:prstClr val="black">
                    <a:alpha val="40000"/>
                  </a:prstClr>
                </a:outerShdw>
              </a:effectLst>
              <a:latin typeface="Century Gothic" pitchFamily="34" charset="0"/>
            </a:endParaRPr>
          </a:p>
          <a:p>
            <a:r>
              <a:rPr lang="en-US" altLang="zh-CN" sz="1600" dirty="0" smtClean="0">
                <a:solidFill>
                  <a:srgbClr val="0070C0"/>
                </a:solidFill>
                <a:effectLst>
                  <a:outerShdw blurRad="63500" sx="102000" sy="102000" algn="ctr" rotWithShape="0">
                    <a:prstClr val="black">
                      <a:alpha val="40000"/>
                    </a:prstClr>
                  </a:outerShdw>
                </a:effectLst>
                <a:latin typeface="Century Gothic" pitchFamily="34" charset="0"/>
              </a:rPr>
              <a:t>eBooks</a:t>
            </a:r>
            <a:endParaRPr lang="zh-CN" altLang="en-US" sz="1600" dirty="0">
              <a:solidFill>
                <a:srgbClr val="0070C0"/>
              </a:solidFill>
              <a:effectLst>
                <a:outerShdw blurRad="63500" sx="102000" sy="102000" algn="ctr" rotWithShape="0">
                  <a:prstClr val="black">
                    <a:alpha val="40000"/>
                  </a:prstClr>
                </a:outerShdw>
              </a:effectLst>
              <a:latin typeface="Century Gothic" pitchFamily="34" charset="0"/>
            </a:endParaRPr>
          </a:p>
        </p:txBody>
      </p:sp>
      <p:pic>
        <p:nvPicPr>
          <p:cNvPr id="15" name="Picture 5" descr="D:\工程文档\图片\bakertaylor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717373"/>
            <a:ext cx="2827646" cy="4200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6" cstate="print"/>
          <a:srcRect/>
          <a:stretch>
            <a:fillRect/>
          </a:stretch>
        </p:blipFill>
        <p:spPr bwMode="auto">
          <a:xfrm>
            <a:off x="3131849" y="3937625"/>
            <a:ext cx="2304255" cy="303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86116" y="500051"/>
            <a:ext cx="1285884" cy="4662815"/>
          </a:xfrm>
          <a:prstGeom prst="rect">
            <a:avLst/>
          </a:prstGeom>
        </p:spPr>
        <p:txBody>
          <a:bodyPr wrap="square">
            <a:spAutoFit/>
          </a:bodyPr>
          <a:lstStyle/>
          <a:p>
            <a:pPr>
              <a:lnSpc>
                <a:spcPct val="150000"/>
              </a:lnSpc>
            </a:pPr>
            <a:r>
              <a:rPr lang="zh-CN" altLang="en-US" sz="1000" b="1" dirty="0" smtClean="0">
                <a:solidFill>
                  <a:srgbClr val="0070C0"/>
                </a:solidFill>
                <a:latin typeface="华文细黑" pitchFamily="2" charset="-122"/>
                <a:ea typeface="华文细黑" pitchFamily="2" charset="-122"/>
              </a:rPr>
              <a:t>军事、战争</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Military</a:t>
            </a:r>
            <a:endParaRPr lang="en-US" altLang="zh-CN" sz="1000" dirty="0" smtClean="0">
              <a:latin typeface="华文细黑" pitchFamily="2" charset="-122"/>
              <a:ea typeface="华文细黑" pitchFamily="2" charset="-122"/>
              <a:hlinkClick r:id="rId1" tooltip="Aeronautics &amp; Astronautics / 航空、航天" action="ppaction://hlinkfile"/>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航空、航天</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Aeronautics &amp; Astronautics</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农业科学</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Agricultural Science</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建筑科学</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sz="1000" b="1" dirty="0" smtClean="0">
                <a:solidFill>
                  <a:schemeClr val="bg1">
                    <a:lumMod val="50000"/>
                  </a:schemeClr>
                </a:solidFill>
                <a:latin typeface="华文细黑" pitchFamily="2" charset="-122"/>
                <a:ea typeface="华文细黑" pitchFamily="2" charset="-122"/>
              </a:rPr>
              <a:t>Architecture </a:t>
            </a:r>
            <a:endParaRPr lang="en-US" sz="1000" b="1" dirty="0" smtClean="0">
              <a:solidFill>
                <a:schemeClr val="bg1">
                  <a:lumMod val="50000"/>
                </a:schemeClr>
              </a:solidFill>
              <a:latin typeface="华文细黑" pitchFamily="2" charset="-122"/>
              <a:ea typeface="华文细黑" pitchFamily="2" charset="-122"/>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艺术</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Art</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生物科学</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Biology</a:t>
            </a:r>
            <a:endParaRPr lang="en-US" altLang="zh-CN" sz="1000" dirty="0" smtClean="0">
              <a:latin typeface="华文细黑" pitchFamily="2" charset="-122"/>
              <a:ea typeface="华文细黑" pitchFamily="2" charset="-122"/>
            </a:endParaRPr>
          </a:p>
          <a:p>
            <a:pPr>
              <a:lnSpc>
                <a:spcPct val="150000"/>
              </a:lnSpc>
            </a:pPr>
            <a:endParaRPr lang="en-US" altLang="zh-CN" sz="800" dirty="0">
              <a:solidFill>
                <a:srgbClr val="FF0000"/>
              </a:solidFill>
              <a:latin typeface="+mj-ea"/>
              <a:ea typeface="+mj-ea"/>
            </a:endParaRPr>
          </a:p>
        </p:txBody>
      </p:sp>
      <p:sp>
        <p:nvSpPr>
          <p:cNvPr id="4" name="矩形 3"/>
          <p:cNvSpPr/>
          <p:nvPr/>
        </p:nvSpPr>
        <p:spPr>
          <a:xfrm>
            <a:off x="4643438" y="428609"/>
            <a:ext cx="1571636" cy="5909310"/>
          </a:xfrm>
          <a:prstGeom prst="rect">
            <a:avLst/>
          </a:prstGeom>
        </p:spPr>
        <p:txBody>
          <a:bodyPr wrap="square">
            <a:spAutoFit/>
          </a:bodyPr>
          <a:lstStyle/>
          <a:p>
            <a:pPr>
              <a:lnSpc>
                <a:spcPct val="150000"/>
              </a:lnSpc>
            </a:pPr>
            <a:r>
              <a:rPr lang="zh-CN" altLang="en-US" sz="1000" b="1" dirty="0" smtClean="0">
                <a:solidFill>
                  <a:srgbClr val="0070C0"/>
                </a:solidFill>
                <a:latin typeface="华文细黑" pitchFamily="2" charset="-122"/>
                <a:ea typeface="华文细黑" pitchFamily="2" charset="-122"/>
              </a:rPr>
              <a:t>经济、商业</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Business &amp; Economics</a:t>
            </a:r>
            <a:endParaRPr lang="en-US" altLang="zh-CN" sz="1000" dirty="0" smtClean="0">
              <a:latin typeface="华文细黑" pitchFamily="2" charset="-122"/>
              <a:ea typeface="华文细黑" pitchFamily="2" charset="-122"/>
            </a:endParaRPr>
          </a:p>
          <a:p>
            <a:pPr>
              <a:lnSpc>
                <a:spcPct val="150000"/>
              </a:lnSpc>
            </a:pPr>
            <a:endParaRPr lang="en-US" altLang="zh-CN" sz="1000" b="1"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参考工具书</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sz="1000" dirty="0" smtClean="0">
                <a:latin typeface="华文细黑" pitchFamily="2" charset="-122"/>
                <a:ea typeface="华文细黑" pitchFamily="2" charset="-122"/>
              </a:rPr>
              <a:t>Comprehensive Reference </a:t>
            </a:r>
            <a:endParaRPr lang="en-US"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计算机科学</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Computers</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文化、教育、体育</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sz="1000" dirty="0" smtClean="0">
                <a:latin typeface="华文细黑" pitchFamily="2" charset="-122"/>
                <a:ea typeface="华文细黑" pitchFamily="2" charset="-122"/>
              </a:rPr>
              <a:t>Culture, Education &amp; Sports</a:t>
            </a:r>
            <a:endParaRPr lang="en-US" sz="1000" dirty="0" smtClean="0">
              <a:latin typeface="华文细黑" pitchFamily="2" charset="-122"/>
              <a:ea typeface="华文细黑" pitchFamily="2" charset="-122"/>
            </a:endParaRPr>
          </a:p>
          <a:p>
            <a:pPr>
              <a:lnSpc>
                <a:spcPct val="150000"/>
              </a:lnSpc>
            </a:pPr>
            <a:endParaRPr lang="en-US" altLang="zh-CN" sz="1000" b="1"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天文学、地球科学</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Earth Sciences</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环境科学、安全科学</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Environmental Science</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华文细黑" pitchFamily="2" charset="-122"/>
              <a:ea typeface="华文细黑" pitchFamily="2" charset="-122"/>
            </a:endParaRPr>
          </a:p>
          <a:p>
            <a:pPr>
              <a:lnSpc>
                <a:spcPct val="150000"/>
              </a:lnSpc>
            </a:pPr>
            <a:endParaRPr lang="en-US" altLang="zh-CN" sz="700" dirty="0" smtClean="0">
              <a:solidFill>
                <a:srgbClr val="0070C0"/>
              </a:solidFill>
              <a:latin typeface="+mj-ea"/>
              <a:ea typeface="+mj-ea"/>
            </a:endParaRPr>
          </a:p>
          <a:p>
            <a:pPr>
              <a:lnSpc>
                <a:spcPct val="150000"/>
              </a:lnSpc>
            </a:pPr>
            <a:endParaRPr lang="en-US" altLang="zh-CN" sz="700" dirty="0" smtClean="0">
              <a:solidFill>
                <a:srgbClr val="0070C0"/>
              </a:solidFill>
              <a:latin typeface="+mj-ea"/>
              <a:ea typeface="+mj-ea"/>
            </a:endParaRPr>
          </a:p>
          <a:p>
            <a:pPr>
              <a:lnSpc>
                <a:spcPct val="150000"/>
              </a:lnSpc>
            </a:pPr>
            <a:endParaRPr lang="en-US" altLang="zh-CN" sz="700" dirty="0" smtClean="0">
              <a:solidFill>
                <a:srgbClr val="0070C0"/>
              </a:solidFill>
              <a:latin typeface="+mj-ea"/>
              <a:ea typeface="+mj-ea"/>
            </a:endParaRPr>
          </a:p>
          <a:p>
            <a:pPr>
              <a:lnSpc>
                <a:spcPct val="150000"/>
              </a:lnSpc>
            </a:pPr>
            <a:endParaRPr lang="en-US" altLang="zh-CN" sz="700" dirty="0" smtClean="0">
              <a:solidFill>
                <a:srgbClr val="0070C0"/>
              </a:solidFill>
              <a:latin typeface="+mj-ea"/>
              <a:ea typeface="+mj-ea"/>
            </a:endParaRPr>
          </a:p>
          <a:p>
            <a:pPr>
              <a:lnSpc>
                <a:spcPct val="150000"/>
              </a:lnSpc>
            </a:pPr>
            <a:endParaRPr lang="en-US" altLang="zh-CN" sz="700" dirty="0">
              <a:latin typeface="+mj-ea"/>
              <a:ea typeface="+mj-ea"/>
            </a:endParaRPr>
          </a:p>
          <a:p>
            <a:pPr>
              <a:lnSpc>
                <a:spcPct val="150000"/>
              </a:lnSpc>
            </a:pPr>
            <a:endParaRPr lang="en-US" altLang="zh-CN" sz="700" dirty="0">
              <a:latin typeface="+mj-ea"/>
              <a:ea typeface="+mj-ea"/>
            </a:endParaRPr>
          </a:p>
        </p:txBody>
      </p:sp>
      <p:sp>
        <p:nvSpPr>
          <p:cNvPr id="5" name="矩形 4"/>
          <p:cNvSpPr/>
          <p:nvPr/>
        </p:nvSpPr>
        <p:spPr>
          <a:xfrm>
            <a:off x="6215074" y="428609"/>
            <a:ext cx="1357322" cy="5401479"/>
          </a:xfrm>
          <a:prstGeom prst="rect">
            <a:avLst/>
          </a:prstGeom>
        </p:spPr>
        <p:txBody>
          <a:bodyPr wrap="square">
            <a:spAutoFit/>
          </a:bodyPr>
          <a:lstStyle/>
          <a:p>
            <a:pPr>
              <a:lnSpc>
                <a:spcPct val="150000"/>
              </a:lnSpc>
            </a:pPr>
            <a:r>
              <a:rPr lang="zh-CN" altLang="en-US" sz="1000" b="1" dirty="0" smtClean="0">
                <a:solidFill>
                  <a:srgbClr val="0070C0"/>
                </a:solidFill>
                <a:latin typeface="华文细黑" pitchFamily="2" charset="-122"/>
                <a:ea typeface="华文细黑" pitchFamily="2" charset="-122"/>
              </a:rPr>
              <a:t>医药、卫生</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Health &amp; Medical </a:t>
            </a:r>
            <a:endParaRPr lang="en-US" altLang="zh-CN" sz="1000" dirty="0" smtClean="0">
              <a:latin typeface="华文细黑" pitchFamily="2" charset="-122"/>
              <a:ea typeface="华文细黑" pitchFamily="2" charset="-122"/>
            </a:endParaRPr>
          </a:p>
          <a:p>
            <a:pPr>
              <a:lnSpc>
                <a:spcPct val="150000"/>
              </a:lnSpc>
            </a:pPr>
            <a:endParaRPr lang="en-US" altLang="zh-CN" sz="1000" b="1" dirty="0" smtClean="0">
              <a:solidFill>
                <a:srgbClr val="0070C0"/>
              </a:solidFill>
              <a:latin typeface="华文细黑" pitchFamily="2" charset="-122"/>
              <a:ea typeface="华文细黑" pitchFamily="2" charset="-122"/>
            </a:endParaRPr>
          </a:p>
          <a:p>
            <a:pPr>
              <a:lnSpc>
                <a:spcPct val="150000"/>
              </a:lnSpc>
            </a:pPr>
            <a:r>
              <a:rPr lang="zh-CN" altLang="en-US" sz="1000" b="1" dirty="0" smtClean="0">
                <a:solidFill>
                  <a:srgbClr val="0070C0"/>
                </a:solidFill>
                <a:latin typeface="华文细黑" pitchFamily="2" charset="-122"/>
                <a:ea typeface="华文细黑" pitchFamily="2" charset="-122"/>
              </a:rPr>
              <a:t>历史、地理</a:t>
            </a:r>
            <a:endParaRPr lang="en-US" altLang="zh-CN" sz="1000" b="1" dirty="0" smtClean="0">
              <a:solidFill>
                <a:srgbClr val="0070C0"/>
              </a:solidFill>
              <a:latin typeface="华文细黑" pitchFamily="2" charset="-122"/>
              <a:ea typeface="华文细黑" pitchFamily="2" charset="-122"/>
            </a:endParaRPr>
          </a:p>
          <a:p>
            <a:pPr>
              <a:lnSpc>
                <a:spcPct val="150000"/>
              </a:lnSpc>
            </a:pPr>
            <a:r>
              <a:rPr lang="en-US" altLang="zh-CN" sz="1000" dirty="0" smtClean="0">
                <a:latin typeface="华文细黑" pitchFamily="2" charset="-122"/>
                <a:ea typeface="华文细黑" pitchFamily="2" charset="-122"/>
              </a:rPr>
              <a:t>History &amp; Geography</a:t>
            </a:r>
            <a:endParaRPr lang="en-US" altLang="zh-CN" sz="1000" dirty="0" smtClean="0">
              <a:latin typeface="华文细黑" pitchFamily="2" charset="-122"/>
              <a:ea typeface="华文细黑" pitchFamily="2" charset="-122"/>
            </a:endParaRPr>
          </a:p>
          <a:p>
            <a:pPr>
              <a:lnSpc>
                <a:spcPct val="150000"/>
              </a:lnSpc>
            </a:pPr>
            <a:endParaRPr lang="en-US" altLang="zh-CN" sz="1000" b="1" dirty="0" smtClean="0">
              <a:solidFill>
                <a:srgbClr val="0070C0"/>
              </a:solidFill>
              <a:latin typeface="+mj-ea"/>
              <a:ea typeface="+mj-ea"/>
            </a:endParaRPr>
          </a:p>
          <a:p>
            <a:pPr>
              <a:lnSpc>
                <a:spcPct val="150000"/>
              </a:lnSpc>
            </a:pPr>
            <a:r>
              <a:rPr lang="zh-CN" altLang="en-US" sz="1000" b="1" dirty="0" smtClean="0">
                <a:solidFill>
                  <a:srgbClr val="0070C0"/>
                </a:solidFill>
                <a:latin typeface="+mj-ea"/>
                <a:ea typeface="+mj-ea"/>
              </a:rPr>
              <a:t>工业技术</a:t>
            </a:r>
            <a:endParaRPr lang="en-US" altLang="zh-CN" sz="1000" b="1" dirty="0" smtClean="0">
              <a:solidFill>
                <a:srgbClr val="0070C0"/>
              </a:solidFill>
              <a:latin typeface="+mj-ea"/>
              <a:ea typeface="+mj-ea"/>
            </a:endParaRPr>
          </a:p>
          <a:p>
            <a:pPr>
              <a:lnSpc>
                <a:spcPct val="150000"/>
              </a:lnSpc>
            </a:pPr>
            <a:r>
              <a:rPr lang="en-US" altLang="zh-CN" sz="1000" dirty="0" smtClean="0">
                <a:latin typeface="华文细黑" pitchFamily="2" charset="-122"/>
                <a:ea typeface="华文细黑" pitchFamily="2" charset="-122"/>
              </a:rPr>
              <a:t>Technology</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mj-ea"/>
              <a:ea typeface="+mj-ea"/>
            </a:endParaRPr>
          </a:p>
          <a:p>
            <a:pPr>
              <a:lnSpc>
                <a:spcPct val="150000"/>
              </a:lnSpc>
            </a:pPr>
            <a:r>
              <a:rPr lang="zh-CN" altLang="en-US" sz="1000" b="1" dirty="0" smtClean="0">
                <a:solidFill>
                  <a:srgbClr val="0070C0"/>
                </a:solidFill>
                <a:latin typeface="+mj-ea"/>
                <a:ea typeface="+mj-ea"/>
              </a:rPr>
              <a:t>生活服务技术</a:t>
            </a:r>
            <a:endParaRPr lang="en-US" altLang="zh-CN" sz="1000" b="1" dirty="0" smtClean="0">
              <a:solidFill>
                <a:srgbClr val="0070C0"/>
              </a:solidFill>
              <a:latin typeface="+mj-ea"/>
              <a:ea typeface="+mj-ea"/>
            </a:endParaRPr>
          </a:p>
          <a:p>
            <a:pPr>
              <a:lnSpc>
                <a:spcPct val="150000"/>
              </a:lnSpc>
            </a:pPr>
            <a:r>
              <a:rPr lang="en-US" altLang="zh-CN" sz="1000" dirty="0" smtClean="0">
                <a:latin typeface="华文细黑" pitchFamily="2" charset="-122"/>
                <a:ea typeface="华文细黑" pitchFamily="2" charset="-122"/>
              </a:rPr>
              <a:t>Industrial Technology</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mj-ea"/>
              <a:ea typeface="+mj-ea"/>
            </a:endParaRPr>
          </a:p>
          <a:p>
            <a:pPr>
              <a:lnSpc>
                <a:spcPct val="150000"/>
              </a:lnSpc>
            </a:pPr>
            <a:r>
              <a:rPr lang="zh-CN" altLang="en-US" sz="1000" b="1" dirty="0" smtClean="0">
                <a:solidFill>
                  <a:srgbClr val="0070C0"/>
                </a:solidFill>
                <a:latin typeface="+mj-ea"/>
                <a:ea typeface="+mj-ea"/>
              </a:rPr>
              <a:t>语言文字</a:t>
            </a:r>
            <a:endParaRPr lang="en-US" altLang="zh-CN" sz="1000" b="1" dirty="0" smtClean="0">
              <a:solidFill>
                <a:srgbClr val="0070C0"/>
              </a:solidFill>
              <a:latin typeface="+mj-ea"/>
              <a:ea typeface="+mj-ea"/>
            </a:endParaRPr>
          </a:p>
          <a:p>
            <a:pPr>
              <a:lnSpc>
                <a:spcPct val="150000"/>
              </a:lnSpc>
            </a:pPr>
            <a:r>
              <a:rPr lang="en-US" altLang="zh-CN" sz="1000" dirty="0" smtClean="0">
                <a:latin typeface="华文细黑" pitchFamily="2" charset="-122"/>
                <a:ea typeface="华文细黑" pitchFamily="2" charset="-122"/>
              </a:rPr>
              <a:t>Language</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mj-ea"/>
              <a:ea typeface="+mj-ea"/>
            </a:endParaRPr>
          </a:p>
          <a:p>
            <a:pPr>
              <a:lnSpc>
                <a:spcPct val="150000"/>
              </a:lnSpc>
            </a:pPr>
            <a:r>
              <a:rPr lang="zh-CN" altLang="en-US" sz="1000" b="1" dirty="0" smtClean="0">
                <a:solidFill>
                  <a:srgbClr val="0070C0"/>
                </a:solidFill>
                <a:latin typeface="+mj-ea"/>
                <a:ea typeface="+mj-ea"/>
              </a:rPr>
              <a:t>文学</a:t>
            </a:r>
            <a:endParaRPr lang="en-US" altLang="zh-CN" sz="1000" b="1" dirty="0" smtClean="0">
              <a:solidFill>
                <a:srgbClr val="0070C0"/>
              </a:solidFill>
              <a:latin typeface="+mj-ea"/>
              <a:ea typeface="+mj-ea"/>
            </a:endParaRPr>
          </a:p>
          <a:p>
            <a:pPr>
              <a:lnSpc>
                <a:spcPct val="150000"/>
              </a:lnSpc>
            </a:pPr>
            <a:r>
              <a:rPr lang="en-US" altLang="zh-CN" sz="1000" dirty="0" smtClean="0">
                <a:latin typeface="华文细黑" pitchFamily="2" charset="-122"/>
                <a:ea typeface="华文细黑" pitchFamily="2" charset="-122"/>
              </a:rPr>
              <a:t>Literary</a:t>
            </a:r>
            <a:endParaRPr lang="en-US" altLang="zh-CN" sz="1000" dirty="0" smtClean="0">
              <a:latin typeface="华文细黑" pitchFamily="2" charset="-122"/>
              <a:ea typeface="华文细黑" pitchFamily="2" charset="-122"/>
            </a:endParaRPr>
          </a:p>
          <a:p>
            <a:pPr>
              <a:lnSpc>
                <a:spcPct val="150000"/>
              </a:lnSpc>
            </a:pPr>
            <a:endParaRPr lang="en-US" altLang="zh-CN" sz="1000" dirty="0" smtClean="0">
              <a:solidFill>
                <a:srgbClr val="0070C0"/>
              </a:solidFill>
              <a:latin typeface="+mj-ea"/>
              <a:ea typeface="+mj-ea"/>
            </a:endParaRPr>
          </a:p>
          <a:p>
            <a:pPr>
              <a:lnSpc>
                <a:spcPct val="150000"/>
              </a:lnSpc>
            </a:pPr>
            <a:endParaRPr lang="en-US" altLang="zh-CN" sz="1000" dirty="0" smtClean="0">
              <a:solidFill>
                <a:srgbClr val="0070C0"/>
              </a:solidFill>
              <a:latin typeface="+mj-ea"/>
              <a:ea typeface="+mj-ea"/>
            </a:endParaRPr>
          </a:p>
          <a:p>
            <a:pPr>
              <a:lnSpc>
                <a:spcPct val="150000"/>
              </a:lnSpc>
            </a:pPr>
            <a:endParaRPr lang="en-US" altLang="zh-CN" sz="1000" dirty="0" smtClean="0">
              <a:solidFill>
                <a:schemeClr val="bg1">
                  <a:lumMod val="50000"/>
                </a:schemeClr>
              </a:solidFill>
              <a:latin typeface="+mj-ea"/>
              <a:ea typeface="+mj-ea"/>
            </a:endParaRPr>
          </a:p>
          <a:p>
            <a:pPr>
              <a:lnSpc>
                <a:spcPct val="150000"/>
              </a:lnSpc>
            </a:pPr>
            <a:endParaRPr lang="en-US" altLang="zh-CN" sz="1000" dirty="0" smtClean="0">
              <a:solidFill>
                <a:srgbClr val="0070C0"/>
              </a:solidFill>
              <a:latin typeface="+mj-ea"/>
            </a:endParaRPr>
          </a:p>
        </p:txBody>
      </p:sp>
      <p:sp>
        <p:nvSpPr>
          <p:cNvPr id="7" name="TextBox 6"/>
          <p:cNvSpPr txBox="1"/>
          <p:nvPr/>
        </p:nvSpPr>
        <p:spPr>
          <a:xfrm>
            <a:off x="611560" y="2857501"/>
            <a:ext cx="2664296" cy="2808461"/>
          </a:xfrm>
          <a:prstGeom prst="rect">
            <a:avLst/>
          </a:prstGeom>
          <a:noFill/>
        </p:spPr>
        <p:txBody>
          <a:bodyPr wrap="square" rtlCol="0">
            <a:spAutoFit/>
          </a:bodyPr>
          <a:lstStyle/>
          <a:p>
            <a:pPr indent="288290">
              <a:lnSpc>
                <a:spcPct val="150000"/>
              </a:lnSpc>
              <a:spcAft>
                <a:spcPts val="600"/>
              </a:spcAft>
            </a:pPr>
            <a:r>
              <a:rPr lang="zh-CN" altLang="en-US" sz="1600" dirty="0" smtClean="0">
                <a:solidFill>
                  <a:srgbClr val="FF3300"/>
                </a:solidFill>
                <a:latin typeface="+mj-ea"/>
                <a:ea typeface="+mj-ea"/>
              </a:rPr>
              <a:t>专业数字图书分类系统</a:t>
            </a:r>
            <a:endParaRPr lang="en-US" altLang="zh-CN" sz="1600" dirty="0" smtClean="0">
              <a:solidFill>
                <a:srgbClr val="FF3300"/>
              </a:solidFill>
              <a:latin typeface="+mj-ea"/>
              <a:ea typeface="+mj-ea"/>
            </a:endParaRPr>
          </a:p>
          <a:p>
            <a:pPr indent="288290">
              <a:lnSpc>
                <a:spcPct val="150000"/>
              </a:lnSpc>
              <a:spcAft>
                <a:spcPts val="600"/>
              </a:spcAft>
            </a:pPr>
            <a:r>
              <a:rPr lang="zh-CN" altLang="en-US" sz="1200" b="1" dirty="0" smtClean="0">
                <a:solidFill>
                  <a:schemeClr val="tx1">
                    <a:lumMod val="75000"/>
                    <a:lumOff val="25000"/>
                  </a:schemeClr>
                </a:solidFill>
                <a:latin typeface="华文细黑" pitchFamily="2" charset="-122"/>
                <a:ea typeface="华文细黑" pitchFamily="2" charset="-122"/>
              </a:rPr>
              <a:t>　　优阅外文原版电子图书系统平台对</a:t>
            </a:r>
            <a:r>
              <a:rPr lang="zh-CN" altLang="en-US" sz="1200" b="1" dirty="0" smtClean="0">
                <a:solidFill>
                  <a:schemeClr val="tx1">
                    <a:lumMod val="85000"/>
                    <a:lumOff val="15000"/>
                  </a:schemeClr>
                </a:solidFill>
                <a:latin typeface="华文细黑" pitchFamily="2" charset="-122"/>
                <a:ea typeface="华文细黑" pitchFamily="2" charset="-122"/>
              </a:rPr>
              <a:t>馆藏</a:t>
            </a:r>
            <a:r>
              <a:rPr lang="zh-CN" altLang="en-US" sz="1200" b="1" dirty="0" smtClean="0">
                <a:solidFill>
                  <a:schemeClr val="tx1">
                    <a:lumMod val="75000"/>
                    <a:lumOff val="25000"/>
                  </a:schemeClr>
                </a:solidFill>
                <a:latin typeface="华文细黑" pitchFamily="2" charset="-122"/>
                <a:ea typeface="华文细黑" pitchFamily="2" charset="-122"/>
              </a:rPr>
              <a:t>图书进行了详细分类，所藏图书依据中图分类法，并融合国际流行的</a:t>
            </a:r>
            <a:r>
              <a:rPr lang="en-US" altLang="zh-CN" sz="1200" b="1" dirty="0" smtClean="0">
                <a:solidFill>
                  <a:schemeClr val="tx1">
                    <a:lumMod val="75000"/>
                    <a:lumOff val="25000"/>
                  </a:schemeClr>
                </a:solidFill>
                <a:latin typeface="Cambria Math" pitchFamily="18" charset="0"/>
                <a:ea typeface="Cambria Math" pitchFamily="18" charset="0"/>
              </a:rPr>
              <a:t>BISG</a:t>
            </a:r>
            <a:r>
              <a:rPr lang="zh-CN" altLang="en-US" sz="1200" b="1" dirty="0" smtClean="0">
                <a:solidFill>
                  <a:schemeClr val="tx1">
                    <a:lumMod val="75000"/>
                    <a:lumOff val="25000"/>
                  </a:schemeClr>
                </a:solidFill>
                <a:latin typeface="华文细黑" pitchFamily="2" charset="-122"/>
                <a:ea typeface="华文细黑" pitchFamily="2" charset="-122"/>
              </a:rPr>
              <a:t>主题分类等标准进行三级分类，书目信息准确完整，格式规范，分类清晰，为读者提供最便利的查阅服务。</a:t>
            </a:r>
            <a:endParaRPr lang="zh-CN" altLang="en-US" sz="1200" b="1" dirty="0" smtClean="0">
              <a:solidFill>
                <a:schemeClr val="tx1">
                  <a:lumMod val="75000"/>
                  <a:lumOff val="25000"/>
                </a:schemeClr>
              </a:solidFill>
              <a:latin typeface="华文细黑" pitchFamily="2" charset="-122"/>
              <a:ea typeface="华文细黑" pitchFamily="2" charset="-122"/>
            </a:endParaRPr>
          </a:p>
          <a:p>
            <a:pPr indent="288290">
              <a:lnSpc>
                <a:spcPct val="150000"/>
              </a:lnSpc>
              <a:spcAft>
                <a:spcPts val="600"/>
              </a:spcAft>
            </a:pPr>
            <a:endParaRPr lang="en-US" altLang="zh-CN" sz="1100" dirty="0" smtClean="0">
              <a:solidFill>
                <a:schemeClr val="tx1">
                  <a:lumMod val="75000"/>
                  <a:lumOff val="25000"/>
                </a:schemeClr>
              </a:solidFill>
              <a:latin typeface="+mj-ea"/>
              <a:ea typeface="+mj-ea"/>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500048"/>
            <a:ext cx="2603030" cy="2212403"/>
          </a:xfrm>
          <a:prstGeom prst="rect">
            <a:avLst/>
          </a:prstGeom>
        </p:spPr>
      </p:pic>
      <p:sp>
        <p:nvSpPr>
          <p:cNvPr id="10" name="矩形 9"/>
          <p:cNvSpPr/>
          <p:nvPr/>
        </p:nvSpPr>
        <p:spPr>
          <a:xfrm>
            <a:off x="7715272" y="481236"/>
            <a:ext cx="1214446" cy="4478149"/>
          </a:xfrm>
          <a:prstGeom prst="rect">
            <a:avLst/>
          </a:prstGeom>
        </p:spPr>
        <p:txBody>
          <a:bodyPr wrap="square">
            <a:spAutoFit/>
          </a:bodyPr>
          <a:lstStyle/>
          <a:p>
            <a:pPr>
              <a:lnSpc>
                <a:spcPct val="150000"/>
              </a:lnSpc>
            </a:pPr>
            <a:r>
              <a:rPr lang="zh-CN" altLang="en-US" sz="1000" b="1" dirty="0" smtClean="0">
                <a:solidFill>
                  <a:srgbClr val="0070C0"/>
                </a:solidFill>
                <a:latin typeface="+mj-ea"/>
              </a:rPr>
              <a:t>哲学、宗教</a:t>
            </a:r>
            <a:endParaRPr lang="en-US" altLang="zh-CN" sz="1000" b="1" dirty="0" smtClean="0">
              <a:solidFill>
                <a:srgbClr val="0070C0"/>
              </a:solidFill>
              <a:latin typeface="+mj-ea"/>
            </a:endParaRPr>
          </a:p>
          <a:p>
            <a:pPr>
              <a:lnSpc>
                <a:spcPct val="150000"/>
              </a:lnSpc>
            </a:pPr>
            <a:r>
              <a:rPr lang="en-US" altLang="zh-CN" sz="1000" dirty="0" smtClean="0">
                <a:latin typeface="+mj-ea"/>
              </a:rPr>
              <a:t>Philosophy &amp; Religion</a:t>
            </a:r>
            <a:endParaRPr lang="en-US" altLang="zh-CN" sz="1000" dirty="0" smtClean="0">
              <a:latin typeface="+mj-ea"/>
            </a:endParaRPr>
          </a:p>
          <a:p>
            <a:pPr>
              <a:lnSpc>
                <a:spcPct val="150000"/>
              </a:lnSpc>
            </a:pPr>
            <a:r>
              <a:rPr lang="zh-CN" altLang="en-US" sz="1000" b="1" dirty="0" smtClean="0">
                <a:solidFill>
                  <a:srgbClr val="0070C0"/>
                </a:solidFill>
                <a:latin typeface="+mj-ea"/>
              </a:rPr>
              <a:t>数理科学和化学</a:t>
            </a:r>
            <a:endParaRPr lang="en-US" altLang="zh-CN" sz="1000" b="1" dirty="0" smtClean="0">
              <a:solidFill>
                <a:srgbClr val="0070C0"/>
              </a:solidFill>
              <a:latin typeface="+mj-ea"/>
            </a:endParaRPr>
          </a:p>
          <a:p>
            <a:pPr>
              <a:lnSpc>
                <a:spcPct val="150000"/>
              </a:lnSpc>
            </a:pPr>
            <a:r>
              <a:rPr lang="en-US" altLang="zh-CN" sz="1000" dirty="0" smtClean="0">
                <a:latin typeface="+mj-ea"/>
              </a:rPr>
              <a:t>Mathematical Science</a:t>
            </a:r>
            <a:endParaRPr lang="en-US" altLang="zh-CN" sz="1000" dirty="0" smtClean="0">
              <a:latin typeface="+mj-ea"/>
            </a:endParaRPr>
          </a:p>
          <a:p>
            <a:pPr>
              <a:lnSpc>
                <a:spcPct val="150000"/>
              </a:lnSpc>
            </a:pPr>
            <a:endParaRPr lang="en-US" altLang="zh-CN" sz="1000" dirty="0" smtClean="0">
              <a:solidFill>
                <a:srgbClr val="0070C0"/>
              </a:solidFill>
              <a:latin typeface="+mj-ea"/>
            </a:endParaRPr>
          </a:p>
          <a:p>
            <a:pPr>
              <a:lnSpc>
                <a:spcPct val="150000"/>
              </a:lnSpc>
            </a:pPr>
            <a:r>
              <a:rPr lang="zh-CN" altLang="en-US" sz="1000" b="1" dirty="0" smtClean="0">
                <a:solidFill>
                  <a:srgbClr val="0070C0"/>
                </a:solidFill>
                <a:latin typeface="+mj-ea"/>
              </a:rPr>
              <a:t>自然科学总论</a:t>
            </a:r>
            <a:endParaRPr lang="en-US" altLang="zh-CN" sz="1000" b="1" dirty="0" smtClean="0">
              <a:solidFill>
                <a:srgbClr val="0070C0"/>
              </a:solidFill>
              <a:latin typeface="+mj-ea"/>
            </a:endParaRPr>
          </a:p>
          <a:p>
            <a:pPr>
              <a:lnSpc>
                <a:spcPct val="150000"/>
              </a:lnSpc>
            </a:pPr>
            <a:r>
              <a:rPr lang="en-US" altLang="zh-CN" sz="1000" dirty="0" smtClean="0">
                <a:latin typeface="+mj-ea"/>
              </a:rPr>
              <a:t>Natural Science</a:t>
            </a:r>
            <a:endParaRPr lang="en-US" altLang="zh-CN" sz="1000" dirty="0" smtClean="0">
              <a:latin typeface="+mj-ea"/>
            </a:endParaRPr>
          </a:p>
          <a:p>
            <a:pPr>
              <a:lnSpc>
                <a:spcPct val="150000"/>
              </a:lnSpc>
            </a:pPr>
            <a:endParaRPr lang="en-US" altLang="zh-CN" sz="1000" dirty="0" smtClean="0">
              <a:solidFill>
                <a:srgbClr val="0070C0"/>
              </a:solidFill>
              <a:latin typeface="+mj-ea"/>
            </a:endParaRPr>
          </a:p>
          <a:p>
            <a:pPr>
              <a:lnSpc>
                <a:spcPct val="150000"/>
              </a:lnSpc>
            </a:pPr>
            <a:r>
              <a:rPr lang="zh-CN" altLang="en-US" sz="1000" b="1" dirty="0" smtClean="0">
                <a:solidFill>
                  <a:srgbClr val="0070C0"/>
                </a:solidFill>
                <a:latin typeface="+mj-ea"/>
              </a:rPr>
              <a:t>政治、法律</a:t>
            </a:r>
            <a:endParaRPr lang="en-US" altLang="zh-CN" sz="1000" b="1" dirty="0" smtClean="0">
              <a:solidFill>
                <a:srgbClr val="0070C0"/>
              </a:solidFill>
              <a:latin typeface="+mj-ea"/>
            </a:endParaRPr>
          </a:p>
          <a:p>
            <a:pPr>
              <a:lnSpc>
                <a:spcPct val="150000"/>
              </a:lnSpc>
            </a:pPr>
            <a:r>
              <a:rPr lang="en-US" altLang="zh-CN" sz="1000" dirty="0" smtClean="0">
                <a:latin typeface="+mj-ea"/>
              </a:rPr>
              <a:t>Political &amp; Law</a:t>
            </a:r>
            <a:endParaRPr lang="en-US" altLang="zh-CN" sz="1000" dirty="0" smtClean="0">
              <a:latin typeface="+mj-ea"/>
            </a:endParaRPr>
          </a:p>
          <a:p>
            <a:pPr>
              <a:lnSpc>
                <a:spcPct val="150000"/>
              </a:lnSpc>
            </a:pPr>
            <a:endParaRPr lang="en-US" altLang="zh-CN" sz="1000" dirty="0" smtClean="0">
              <a:solidFill>
                <a:srgbClr val="0070C0"/>
              </a:solidFill>
              <a:latin typeface="+mj-ea"/>
              <a:ea typeface="+mj-ea"/>
            </a:endParaRPr>
          </a:p>
          <a:p>
            <a:pPr>
              <a:lnSpc>
                <a:spcPct val="150000"/>
              </a:lnSpc>
            </a:pPr>
            <a:r>
              <a:rPr lang="zh-CN" altLang="en-US" sz="1000" b="1" dirty="0" smtClean="0">
                <a:solidFill>
                  <a:srgbClr val="0070C0"/>
                </a:solidFill>
                <a:latin typeface="+mj-ea"/>
                <a:ea typeface="+mj-ea"/>
              </a:rPr>
              <a:t>社会科学总论</a:t>
            </a:r>
            <a:endParaRPr lang="en-US" altLang="zh-CN" sz="1000" b="1" dirty="0" smtClean="0">
              <a:solidFill>
                <a:srgbClr val="0070C0"/>
              </a:solidFill>
              <a:latin typeface="+mj-ea"/>
              <a:ea typeface="+mj-ea"/>
            </a:endParaRPr>
          </a:p>
          <a:p>
            <a:pPr>
              <a:lnSpc>
                <a:spcPct val="150000"/>
              </a:lnSpc>
            </a:pPr>
            <a:r>
              <a:rPr lang="en-US" altLang="zh-CN" sz="1000" dirty="0" smtClean="0">
                <a:latin typeface="+mj-ea"/>
                <a:ea typeface="+mj-ea"/>
              </a:rPr>
              <a:t>Social Science</a:t>
            </a:r>
            <a:endParaRPr lang="en-US" altLang="zh-CN" sz="1000" dirty="0" smtClean="0">
              <a:latin typeface="+mj-ea"/>
              <a:ea typeface="+mj-ea"/>
            </a:endParaRPr>
          </a:p>
          <a:p>
            <a:pPr>
              <a:lnSpc>
                <a:spcPct val="150000"/>
              </a:lnSpc>
            </a:pPr>
            <a:endParaRPr lang="en-US" altLang="zh-CN" sz="1000" dirty="0" smtClean="0">
              <a:solidFill>
                <a:schemeClr val="bg1">
                  <a:lumMod val="50000"/>
                </a:schemeClr>
              </a:solidFill>
              <a:latin typeface="+mj-ea"/>
              <a:ea typeface="+mj-ea"/>
            </a:endParaRPr>
          </a:p>
          <a:p>
            <a:pPr>
              <a:lnSpc>
                <a:spcPct val="150000"/>
              </a:lnSpc>
            </a:pPr>
            <a:r>
              <a:rPr lang="zh-CN" altLang="en-US" sz="1000" b="1" dirty="0" smtClean="0">
                <a:solidFill>
                  <a:srgbClr val="0070C0"/>
                </a:solidFill>
                <a:latin typeface="+mj-ea"/>
                <a:ea typeface="+mj-ea"/>
              </a:rPr>
              <a:t>交通运输</a:t>
            </a:r>
            <a:endParaRPr lang="en-US" altLang="zh-CN" sz="1000" b="1" dirty="0" smtClean="0">
              <a:solidFill>
                <a:srgbClr val="0070C0"/>
              </a:solidFill>
              <a:latin typeface="+mj-ea"/>
              <a:ea typeface="+mj-ea"/>
            </a:endParaRPr>
          </a:p>
          <a:p>
            <a:pPr>
              <a:lnSpc>
                <a:spcPct val="150000"/>
              </a:lnSpc>
            </a:pPr>
            <a:r>
              <a:rPr lang="en-US" altLang="zh-CN" sz="1000" dirty="0" smtClean="0">
                <a:latin typeface="+mj-ea"/>
                <a:ea typeface="+mj-ea"/>
              </a:rPr>
              <a:t>Transportation</a:t>
            </a:r>
            <a:endParaRPr lang="en-US" altLang="zh-CN" sz="1000" dirty="0" smtClean="0">
              <a:latin typeface="+mj-ea"/>
              <a:ea typeface="+mj-ea"/>
            </a:endParaRPr>
          </a:p>
          <a:p>
            <a:pPr>
              <a:lnSpc>
                <a:spcPct val="150000"/>
              </a:lnSpc>
            </a:pPr>
            <a:endParaRPr lang="en-US" altLang="zh-CN" sz="1000" dirty="0">
              <a:latin typeface="+mj-ea"/>
              <a:ea typeface="+mj-ea"/>
            </a:endParaRPr>
          </a:p>
        </p:txBody>
      </p:sp>
      <p:sp>
        <p:nvSpPr>
          <p:cNvPr id="9" name="矩形 8"/>
          <p:cNvSpPr/>
          <p:nvPr/>
        </p:nvSpPr>
        <p:spPr>
          <a:xfrm>
            <a:off x="500034" y="214294"/>
            <a:ext cx="2714644" cy="400110"/>
          </a:xfrm>
          <a:prstGeom prst="rect">
            <a:avLst/>
          </a:prstGeom>
        </p:spPr>
        <p:txBody>
          <a:bodyPr wrap="square">
            <a:spAutoFit/>
          </a:bodyPr>
          <a:lstStyle/>
          <a:p>
            <a:r>
              <a:rPr lang="zh-CN" altLang="en-US" sz="2000" b="1" dirty="0" smtClean="0">
                <a:solidFill>
                  <a:schemeClr val="tx2">
                    <a:lumMod val="60000"/>
                    <a:lumOff val="40000"/>
                  </a:schemeClr>
                </a:solidFill>
                <a:latin typeface="+mj-ea"/>
              </a:rPr>
              <a:t>四、专业图书分类</a:t>
            </a:r>
            <a:endParaRPr lang="zh-CN" altLang="en-US" sz="2000" b="1" dirty="0">
              <a:solidFill>
                <a:schemeClr val="tx2">
                  <a:lumMod val="60000"/>
                  <a:lumOff val="4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43570" y="1560017"/>
            <a:ext cx="3214710" cy="2816156"/>
          </a:xfrm>
          <a:prstGeom prst="rect">
            <a:avLst/>
          </a:prstGeom>
          <a:noFill/>
        </p:spPr>
        <p:txBody>
          <a:bodyPr wrap="square" rtlCol="0">
            <a:spAutoFit/>
          </a:bodyPr>
          <a:lstStyle/>
          <a:p>
            <a:pPr indent="288290">
              <a:spcAft>
                <a:spcPts val="600"/>
              </a:spcAft>
            </a:pPr>
            <a:r>
              <a:rPr lang="zh-CN" altLang="en-US" sz="1600" b="1" dirty="0" smtClean="0">
                <a:solidFill>
                  <a:srgbClr val="0070C0"/>
                </a:solidFill>
                <a:latin typeface="+mj-ea"/>
                <a:ea typeface="+mj-ea"/>
              </a:rPr>
              <a:t>登录优阅外文原版电子图书系统平台</a:t>
            </a:r>
            <a:endParaRPr lang="en-US" altLang="zh-CN" sz="1600" b="1" dirty="0" smtClean="0">
              <a:solidFill>
                <a:srgbClr val="0070C0"/>
              </a:solidFill>
              <a:latin typeface="+mj-ea"/>
              <a:ea typeface="+mj-ea"/>
            </a:endParaRPr>
          </a:p>
          <a:p>
            <a:pPr indent="288290">
              <a:spcAft>
                <a:spcPts val="600"/>
              </a:spcAft>
            </a:pPr>
            <a:r>
              <a:rPr lang="en-US" altLang="zh-CN" sz="1200" dirty="0" smtClean="0">
                <a:solidFill>
                  <a:srgbClr val="0070C0"/>
                </a:solidFill>
                <a:latin typeface="华文细黑" pitchFamily="2" charset="-122"/>
                <a:ea typeface="华文细黑" pitchFamily="2" charset="-122"/>
                <a:hlinkClick r:id="rId1"/>
              </a:rPr>
              <a:t>http://114.113.148.240/</a:t>
            </a:r>
            <a:endParaRPr lang="en-US" altLang="zh-CN" sz="1200" dirty="0" smtClean="0">
              <a:solidFill>
                <a:srgbClr val="0070C0"/>
              </a:solidFill>
              <a:latin typeface="华文细黑" pitchFamily="2" charset="-122"/>
              <a:ea typeface="华文细黑" pitchFamily="2" charset="-122"/>
            </a:endParaRPr>
          </a:p>
          <a:p>
            <a:pPr indent="288290">
              <a:spcAft>
                <a:spcPts val="600"/>
              </a:spcAft>
            </a:pPr>
            <a:r>
              <a:rPr lang="zh-CN" altLang="en-US" sz="1400" dirty="0" smtClean="0">
                <a:solidFill>
                  <a:schemeClr val="tx1">
                    <a:lumMod val="75000"/>
                    <a:lumOff val="25000"/>
                  </a:schemeClr>
                </a:solidFill>
                <a:latin typeface="华文细黑" pitchFamily="2" charset="-122"/>
                <a:ea typeface="华文细黑" pitchFamily="2" charset="-122"/>
              </a:rPr>
              <a:t>优阅外文原版电子书采用</a:t>
            </a:r>
            <a:r>
              <a:rPr lang="en-US" altLang="zh-CN" sz="1400" dirty="0" smtClean="0">
                <a:solidFill>
                  <a:schemeClr val="tx1">
                    <a:lumMod val="75000"/>
                    <a:lumOff val="25000"/>
                  </a:schemeClr>
                </a:solidFill>
                <a:latin typeface="华文细黑" pitchFamily="2" charset="-122"/>
                <a:ea typeface="华文细黑" pitchFamily="2" charset="-122"/>
              </a:rPr>
              <a:t>IP</a:t>
            </a:r>
            <a:r>
              <a:rPr lang="zh-CN" altLang="en-US" sz="1400" dirty="0" smtClean="0">
                <a:solidFill>
                  <a:schemeClr val="tx1">
                    <a:lumMod val="75000"/>
                    <a:lumOff val="25000"/>
                  </a:schemeClr>
                </a:solidFill>
                <a:latin typeface="华文细黑" pitchFamily="2" charset="-122"/>
                <a:ea typeface="华文细黑" pitchFamily="2" charset="-122"/>
              </a:rPr>
              <a:t>验证登录机制*，您开通试用服务后，在</a:t>
            </a:r>
            <a:r>
              <a:rPr lang="en-US" altLang="zh-CN" sz="1400" dirty="0" smtClean="0">
                <a:solidFill>
                  <a:schemeClr val="tx1">
                    <a:lumMod val="75000"/>
                    <a:lumOff val="25000"/>
                  </a:schemeClr>
                </a:solidFill>
                <a:latin typeface="华文细黑" pitchFamily="2" charset="-122"/>
                <a:ea typeface="华文细黑" pitchFamily="2" charset="-122"/>
              </a:rPr>
              <a:t>IP</a:t>
            </a:r>
            <a:r>
              <a:rPr lang="zh-CN" altLang="en-US" sz="1400" dirty="0" smtClean="0">
                <a:solidFill>
                  <a:schemeClr val="tx1">
                    <a:lumMod val="75000"/>
                    <a:lumOff val="25000"/>
                  </a:schemeClr>
                </a:solidFill>
                <a:latin typeface="华文细黑" pitchFamily="2" charset="-122"/>
                <a:ea typeface="华文细黑" pitchFamily="2" charset="-122"/>
              </a:rPr>
              <a:t>允许范围内，可直接进入优阅外文原版电子书平台。</a:t>
            </a:r>
            <a:endParaRPr lang="en-US" altLang="zh-CN" sz="1400" dirty="0" smtClean="0">
              <a:solidFill>
                <a:schemeClr val="tx1">
                  <a:lumMod val="75000"/>
                  <a:lumOff val="25000"/>
                </a:schemeClr>
              </a:solidFill>
              <a:latin typeface="华文细黑" pitchFamily="2" charset="-122"/>
              <a:ea typeface="华文细黑" pitchFamily="2" charset="-122"/>
            </a:endParaRPr>
          </a:p>
          <a:p>
            <a:pPr indent="288290">
              <a:lnSpc>
                <a:spcPct val="150000"/>
              </a:lnSpc>
              <a:spcAft>
                <a:spcPts val="600"/>
              </a:spcAft>
            </a:pPr>
            <a:endParaRPr lang="en-US" altLang="zh-CN" sz="1400" dirty="0">
              <a:solidFill>
                <a:schemeClr val="tx1">
                  <a:lumMod val="75000"/>
                  <a:lumOff val="25000"/>
                </a:schemeClr>
              </a:solidFill>
              <a:latin typeface="+mj-ea"/>
              <a:ea typeface="+mj-ea"/>
            </a:endParaRPr>
          </a:p>
          <a:p>
            <a:pPr indent="288290">
              <a:lnSpc>
                <a:spcPct val="150000"/>
              </a:lnSpc>
              <a:spcAft>
                <a:spcPts val="600"/>
              </a:spcAft>
            </a:pPr>
            <a:r>
              <a:rPr lang="en-US" altLang="zh-CN" sz="1200" i="1" dirty="0" smtClean="0">
                <a:solidFill>
                  <a:schemeClr val="tx1">
                    <a:lumMod val="50000"/>
                    <a:lumOff val="50000"/>
                  </a:schemeClr>
                </a:solidFill>
                <a:latin typeface="+mj-ea"/>
                <a:ea typeface="+mj-ea"/>
              </a:rPr>
              <a:t>*</a:t>
            </a:r>
            <a:r>
              <a:rPr lang="zh-CN" altLang="en-US" sz="1200" i="1" dirty="0" smtClean="0">
                <a:solidFill>
                  <a:schemeClr val="tx1">
                    <a:lumMod val="50000"/>
                    <a:lumOff val="50000"/>
                  </a:schemeClr>
                </a:solidFill>
                <a:latin typeface="+mj-ea"/>
                <a:ea typeface="+mj-ea"/>
              </a:rPr>
              <a:t>该页面及登录方式适用于普通用户，特殊用户可根据需求定制。</a:t>
            </a:r>
            <a:endParaRPr lang="en-US" altLang="zh-CN" sz="1200" i="1" dirty="0" smtClean="0">
              <a:solidFill>
                <a:schemeClr val="tx1">
                  <a:lumMod val="50000"/>
                  <a:lumOff val="50000"/>
                </a:schemeClr>
              </a:solidFill>
              <a:latin typeface="+mj-ea"/>
              <a:ea typeface="+mj-ea"/>
            </a:endParaRPr>
          </a:p>
        </p:txBody>
      </p:sp>
      <p:pic>
        <p:nvPicPr>
          <p:cNvPr id="1027" name="Picture 3" descr="C:\Program Files\Tencent\QQ\Users\1539205392\Image\P5{4`0XW8KIZE8U9EL4UDED.jpg"/>
          <p:cNvPicPr>
            <a:picLocks noChangeAspect="1" noChangeArrowheads="1"/>
          </p:cNvPicPr>
          <p:nvPr/>
        </p:nvPicPr>
        <p:blipFill>
          <a:blip r:embed="rId2" cstate="print"/>
          <a:srcRect l="22144" r="22857" b="19082"/>
          <a:stretch>
            <a:fillRect/>
          </a:stretch>
        </p:blipFill>
        <p:spPr bwMode="auto">
          <a:xfrm>
            <a:off x="642910" y="857236"/>
            <a:ext cx="4714908" cy="3479154"/>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108" y="0"/>
            <a:ext cx="2214578" cy="2285996"/>
          </a:xfrm>
          <a:prstGeom prst="rect">
            <a:avLst/>
          </a:prstGeom>
        </p:spPr>
      </p:pic>
      <p:sp>
        <p:nvSpPr>
          <p:cNvPr id="6" name="矩形 5"/>
          <p:cNvSpPr/>
          <p:nvPr/>
        </p:nvSpPr>
        <p:spPr>
          <a:xfrm>
            <a:off x="214284" y="142858"/>
            <a:ext cx="2714643" cy="553998"/>
          </a:xfrm>
          <a:prstGeom prst="rect">
            <a:avLst/>
          </a:prstGeom>
        </p:spPr>
        <p:txBody>
          <a:bodyPr wrap="square">
            <a:spAutoFit/>
          </a:bodyPr>
          <a:lstStyle/>
          <a:p>
            <a:pPr lvl="0" eaLnBrk="0" fontAlgn="base" hangingPunct="0">
              <a:lnSpc>
                <a:spcPct val="150000"/>
              </a:lnSpc>
              <a:spcBef>
                <a:spcPct val="0"/>
              </a:spcBef>
              <a:spcAft>
                <a:spcPct val="0"/>
              </a:spcAft>
            </a:pPr>
            <a:r>
              <a:rPr lang="zh-CN" altLang="en-US" sz="2000" b="1" dirty="0" smtClean="0">
                <a:solidFill>
                  <a:schemeClr val="tx2">
                    <a:lumMod val="60000"/>
                    <a:lumOff val="40000"/>
                  </a:schemeClr>
                </a:solidFill>
                <a:latin typeface="华文细黑" pitchFamily="2" charset="-122"/>
                <a:ea typeface="华文细黑" pitchFamily="2" charset="-122"/>
                <a:cs typeface="Times New Roman" panose="02020603050405020304" pitchFamily="18" charset="0"/>
              </a:rPr>
              <a:t>五、登录数字图书馆 </a:t>
            </a:r>
            <a:endParaRPr lang="zh-CN" altLang="en-US" sz="2000" b="1" dirty="0" smtClean="0">
              <a:solidFill>
                <a:schemeClr val="tx2">
                  <a:lumMod val="60000"/>
                  <a:lumOff val="40000"/>
                </a:schemeClr>
              </a:solidFill>
              <a:latin typeface="华文细黑" pitchFamily="2" charset="-122"/>
              <a:ea typeface="华文细黑" pitchFamily="2" charset="-122"/>
            </a:endParaRPr>
          </a:p>
        </p:txBody>
      </p:sp>
      <p:sp>
        <p:nvSpPr>
          <p:cNvPr id="7" name="矩形 6"/>
          <p:cNvSpPr/>
          <p:nvPr/>
        </p:nvSpPr>
        <p:spPr>
          <a:xfrm>
            <a:off x="4255252" y="2672834"/>
            <a:ext cx="633507" cy="369332"/>
          </a:xfrm>
          <a:prstGeom prst="rect">
            <a:avLst/>
          </a:prstGeom>
        </p:spPr>
        <p:txBody>
          <a:bodyPr wrap="none">
            <a:spAutoFit/>
          </a:bodyPr>
          <a:lstStyle/>
          <a:p>
            <a:r>
              <a:rPr lang="en-US" altLang="zh-CN" b="1" dirty="0" smtClean="0">
                <a:latin typeface="华文细黑" pitchFamily="2" charset="-122"/>
                <a:ea typeface="华文细黑" pitchFamily="2" charset="-122"/>
              </a:rPr>
              <a:t>62.8</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4248" y="769270"/>
            <a:ext cx="2088232" cy="2354491"/>
          </a:xfrm>
          <a:prstGeom prst="rect">
            <a:avLst/>
          </a:prstGeom>
          <a:noFill/>
        </p:spPr>
        <p:txBody>
          <a:bodyPr wrap="square" rtlCol="0">
            <a:spAutoFit/>
          </a:bodyPr>
          <a:lstStyle/>
          <a:p>
            <a:pPr algn="ctr">
              <a:spcAft>
                <a:spcPts val="600"/>
              </a:spcAft>
            </a:pPr>
            <a:r>
              <a:rPr lang="zh-CN" altLang="en-US" sz="1600" b="1" dirty="0" smtClean="0">
                <a:solidFill>
                  <a:srgbClr val="0070C0"/>
                </a:solidFill>
                <a:latin typeface="+mj-ea"/>
                <a:ea typeface="+mj-ea"/>
              </a:rPr>
              <a:t>中英文平台自主切换</a:t>
            </a:r>
            <a:endParaRPr lang="en-US" altLang="zh-CN" sz="1600" b="1" dirty="0" smtClean="0">
              <a:solidFill>
                <a:srgbClr val="0070C0"/>
              </a:solidFill>
              <a:latin typeface="+mj-ea"/>
              <a:ea typeface="+mj-ea"/>
            </a:endParaRPr>
          </a:p>
          <a:p>
            <a:pPr indent="288290">
              <a:lnSpc>
                <a:spcPct val="150000"/>
              </a:lnSpc>
              <a:spcAft>
                <a:spcPts val="600"/>
              </a:spcAft>
            </a:pPr>
            <a:r>
              <a:rPr lang="zh-CN" altLang="en-US" sz="1400" dirty="0" smtClean="0">
                <a:latin typeface="华文细黑" pitchFamily="2" charset="-122"/>
                <a:ea typeface="华文细黑" pitchFamily="2" charset="-122"/>
              </a:rPr>
              <a:t>优阅数字图书馆系统首次进入默认为中文系统， 如果有需求可以自主切换为英文系统 。</a:t>
            </a:r>
            <a:endParaRPr lang="zh-CN" altLang="en-US" sz="1400" dirty="0" smtClean="0">
              <a:latin typeface="华文细黑" pitchFamily="2" charset="-122"/>
              <a:ea typeface="华文细黑" pitchFamily="2" charset="-122"/>
            </a:endParaRPr>
          </a:p>
          <a:p>
            <a:pPr indent="288290">
              <a:spcAft>
                <a:spcPts val="600"/>
              </a:spcAft>
            </a:pPr>
            <a:endParaRPr lang="en-US" altLang="zh-CN" sz="1600" b="1" dirty="0" smtClean="0">
              <a:solidFill>
                <a:srgbClr val="0070C0"/>
              </a:solidFill>
              <a:latin typeface="+mj-ea"/>
              <a:ea typeface="+mj-ea"/>
            </a:endParaRPr>
          </a:p>
          <a:p>
            <a:pPr indent="288290">
              <a:spcAft>
                <a:spcPts val="600"/>
              </a:spcAft>
            </a:pPr>
            <a:endParaRPr lang="en-US" altLang="zh-CN" sz="1600" b="1" dirty="0" smtClean="0">
              <a:solidFill>
                <a:srgbClr val="0070C0"/>
              </a:solidFill>
              <a:latin typeface="+mj-ea"/>
              <a:ea typeface="+mj-ea"/>
            </a:endParaRPr>
          </a:p>
        </p:txBody>
      </p:sp>
      <p:sp>
        <p:nvSpPr>
          <p:cNvPr id="5" name="TextBox 4"/>
          <p:cNvSpPr txBox="1"/>
          <p:nvPr/>
        </p:nvSpPr>
        <p:spPr>
          <a:xfrm>
            <a:off x="1214414" y="2071682"/>
            <a:ext cx="428628" cy="261610"/>
          </a:xfrm>
          <a:prstGeom prst="rect">
            <a:avLst/>
          </a:prstGeom>
          <a:noFill/>
        </p:spPr>
        <p:txBody>
          <a:bodyPr wrap="square" rtlCol="0">
            <a:spAutoFit/>
          </a:bodyPr>
          <a:lstStyle/>
          <a:p>
            <a:pPr indent="288290">
              <a:spcAft>
                <a:spcPts val="600"/>
              </a:spcAft>
            </a:pPr>
            <a:endParaRPr lang="en-US" altLang="zh-CN" sz="1100" dirty="0">
              <a:solidFill>
                <a:schemeClr val="tx1">
                  <a:lumMod val="75000"/>
                  <a:lumOff val="25000"/>
                </a:schemeClr>
              </a:solidFill>
              <a:latin typeface="+mj-ea"/>
              <a:ea typeface="+mj-ea"/>
            </a:endParaRPr>
          </a:p>
        </p:txBody>
      </p:sp>
      <p:sp>
        <p:nvSpPr>
          <p:cNvPr id="7" name="矩形 6"/>
          <p:cNvSpPr/>
          <p:nvPr/>
        </p:nvSpPr>
        <p:spPr>
          <a:xfrm>
            <a:off x="500034" y="214294"/>
            <a:ext cx="2847829" cy="400110"/>
          </a:xfrm>
          <a:prstGeom prst="rect">
            <a:avLst/>
          </a:prstGeom>
        </p:spPr>
        <p:txBody>
          <a:bodyPr wrap="square">
            <a:spAutoFit/>
          </a:bodyPr>
          <a:lstStyle/>
          <a:p>
            <a:r>
              <a:rPr lang="zh-CN" altLang="en-US" sz="2000" b="1" dirty="0" smtClean="0">
                <a:solidFill>
                  <a:schemeClr val="tx2">
                    <a:lumMod val="60000"/>
                    <a:lumOff val="40000"/>
                  </a:schemeClr>
                </a:solidFill>
                <a:latin typeface="华文细黑" pitchFamily="2" charset="-122"/>
                <a:ea typeface="华文细黑" pitchFamily="2" charset="-122"/>
                <a:cs typeface="Times New Roman" panose="02020603050405020304" pitchFamily="18" charset="0"/>
              </a:rPr>
              <a:t>六、浏览与检索</a:t>
            </a:r>
            <a:endParaRPr lang="zh-CN" altLang="en-US" sz="2000" b="1" dirty="0">
              <a:solidFill>
                <a:schemeClr val="tx2">
                  <a:lumMod val="60000"/>
                  <a:lumOff val="40000"/>
                </a:schemeClr>
              </a:solidFill>
            </a:endParaRPr>
          </a:p>
        </p:txBody>
      </p:sp>
      <p:pic>
        <p:nvPicPr>
          <p:cNvPr id="53249" name="Picture 1" descr="C:\Users\mlp\Documents\Tencent Files\369618020\Image\C2C\`[C@[62HXLDRT85(75DUBH1.png"/>
          <p:cNvPicPr>
            <a:picLocks noChangeAspect="1" noChangeArrowheads="1"/>
          </p:cNvPicPr>
          <p:nvPr/>
        </p:nvPicPr>
        <p:blipFill>
          <a:blip r:embed="rId1" cstate="print"/>
          <a:srcRect/>
          <a:stretch>
            <a:fillRect/>
          </a:stretch>
        </p:blipFill>
        <p:spPr bwMode="auto">
          <a:xfrm>
            <a:off x="323530" y="841276"/>
            <a:ext cx="5324475" cy="29146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6136" y="1560015"/>
            <a:ext cx="2592288" cy="2154436"/>
          </a:xfrm>
          <a:prstGeom prst="rect">
            <a:avLst/>
          </a:prstGeom>
          <a:noFill/>
        </p:spPr>
        <p:txBody>
          <a:bodyPr wrap="square" rtlCol="0">
            <a:spAutoFit/>
          </a:bodyPr>
          <a:lstStyle/>
          <a:p>
            <a:pPr indent="288290">
              <a:spcAft>
                <a:spcPts val="600"/>
              </a:spcAft>
            </a:pPr>
            <a:r>
              <a:rPr lang="zh-CN" altLang="en-US" sz="1600" b="1" dirty="0" smtClean="0">
                <a:solidFill>
                  <a:srgbClr val="0070C0"/>
                </a:solidFill>
                <a:latin typeface="+mj-ea"/>
                <a:ea typeface="+mj-ea"/>
              </a:rPr>
              <a:t>搜索馆藏书目</a:t>
            </a:r>
            <a:endParaRPr lang="en-US" altLang="zh-CN" sz="1600" b="1" dirty="0" smtClean="0">
              <a:solidFill>
                <a:srgbClr val="0070C0"/>
              </a:solidFill>
              <a:latin typeface="+mj-ea"/>
              <a:ea typeface="+mj-ea"/>
            </a:endParaRPr>
          </a:p>
          <a:p>
            <a:pPr indent="288290">
              <a:lnSpc>
                <a:spcPct val="150000"/>
              </a:lnSpc>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通过题名、作者、</a:t>
            </a:r>
            <a:r>
              <a:rPr lang="en-US" altLang="zh-CN" sz="1200" dirty="0" smtClean="0">
                <a:solidFill>
                  <a:schemeClr val="tx1">
                    <a:lumMod val="75000"/>
                    <a:lumOff val="25000"/>
                  </a:schemeClr>
                </a:solidFill>
                <a:latin typeface="Cambria Math" pitchFamily="18" charset="0"/>
                <a:ea typeface="Cambria Math" pitchFamily="18" charset="0"/>
              </a:rPr>
              <a:t>ISBN</a:t>
            </a:r>
            <a:r>
              <a:rPr lang="zh-CN" altLang="en-US" sz="1200" dirty="0" smtClean="0">
                <a:solidFill>
                  <a:schemeClr val="tx1">
                    <a:lumMod val="75000"/>
                    <a:lumOff val="25000"/>
                  </a:schemeClr>
                </a:solidFill>
                <a:latin typeface="华文细黑" pitchFamily="2" charset="-122"/>
                <a:ea typeface="华文细黑" pitchFamily="2" charset="-122"/>
              </a:rPr>
              <a:t>等关键信息，您可以方便快捷地查找所需图书。</a:t>
            </a:r>
            <a:endParaRPr lang="en-US" altLang="zh-CN" sz="1200" dirty="0" smtClean="0">
              <a:solidFill>
                <a:schemeClr val="tx1">
                  <a:lumMod val="75000"/>
                  <a:lumOff val="25000"/>
                </a:schemeClr>
              </a:solidFill>
              <a:latin typeface="华文细黑" pitchFamily="2" charset="-122"/>
              <a:ea typeface="华文细黑" pitchFamily="2" charset="-122"/>
            </a:endParaRPr>
          </a:p>
          <a:p>
            <a:pPr indent="288290">
              <a:lnSpc>
                <a:spcPct val="150000"/>
              </a:lnSpc>
              <a:spcAft>
                <a:spcPts val="600"/>
              </a:spcAft>
            </a:pPr>
            <a:r>
              <a:rPr lang="zh-CN" altLang="en-US" sz="1200" dirty="0" smtClean="0">
                <a:solidFill>
                  <a:schemeClr val="tx1">
                    <a:lumMod val="75000"/>
                    <a:lumOff val="25000"/>
                  </a:schemeClr>
                </a:solidFill>
                <a:latin typeface="华文细黑" pitchFamily="2" charset="-122"/>
                <a:ea typeface="华文细黑" pitchFamily="2" charset="-122"/>
              </a:rPr>
              <a:t>检索结果页面为您提供书目所在分类、书目数量、书目列表等信息。</a:t>
            </a:r>
            <a:endParaRPr lang="en-US" altLang="zh-CN" sz="1200" dirty="0">
              <a:solidFill>
                <a:schemeClr val="tx1">
                  <a:lumMod val="75000"/>
                  <a:lumOff val="25000"/>
                </a:schemeClr>
              </a:solidFill>
              <a:latin typeface="华文细黑" pitchFamily="2" charset="-122"/>
              <a:ea typeface="华文细黑" pitchFamily="2" charset="-122"/>
            </a:endParaRPr>
          </a:p>
        </p:txBody>
      </p:sp>
      <p:pic>
        <p:nvPicPr>
          <p:cNvPr id="3074" name="Picture 2"/>
          <p:cNvPicPr>
            <a:picLocks noChangeAspect="1" noChangeArrowheads="1"/>
          </p:cNvPicPr>
          <p:nvPr/>
        </p:nvPicPr>
        <p:blipFill>
          <a:blip r:embed="rId1" cstate="print"/>
          <a:srcRect/>
          <a:stretch>
            <a:fillRect/>
          </a:stretch>
        </p:blipFill>
        <p:spPr bwMode="auto">
          <a:xfrm>
            <a:off x="592983" y="785798"/>
            <a:ext cx="4796128" cy="3686167"/>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5" name="TextBox 11"/>
          <p:cNvSpPr txBox="1">
            <a:spLocks noChangeArrowheads="1"/>
          </p:cNvSpPr>
          <p:nvPr/>
        </p:nvSpPr>
        <p:spPr bwMode="auto">
          <a:xfrm>
            <a:off x="1785918" y="142861"/>
            <a:ext cx="2786082" cy="430887"/>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可以在此输入书名、作者、出版社或文中关键字词来搜索。如输入</a:t>
            </a:r>
            <a:r>
              <a:rPr lang="en-US" altLang="zh-CN" sz="1100" dirty="0" smtClean="0">
                <a:solidFill>
                  <a:schemeClr val="tx1">
                    <a:lumMod val="75000"/>
                    <a:lumOff val="25000"/>
                  </a:schemeClr>
                </a:solidFill>
                <a:latin typeface="+mj-ea"/>
                <a:ea typeface="+mj-ea"/>
              </a:rPr>
              <a:t>java</a:t>
            </a:r>
            <a:r>
              <a:rPr lang="zh-CN" altLang="en-US" sz="1100" dirty="0" smtClean="0">
                <a:solidFill>
                  <a:schemeClr val="tx1">
                    <a:lumMod val="75000"/>
                    <a:lumOff val="25000"/>
                  </a:schemeClr>
                </a:solidFill>
                <a:latin typeface="+mj-ea"/>
                <a:ea typeface="+mj-ea"/>
              </a:rPr>
              <a:t>，显示结果如下。</a:t>
            </a:r>
            <a:endParaRPr lang="zh-CN" altLang="en-US" sz="1100" dirty="0" smtClean="0">
              <a:solidFill>
                <a:schemeClr val="tx1">
                  <a:lumMod val="75000"/>
                  <a:lumOff val="25000"/>
                </a:schemeClr>
              </a:solidFill>
              <a:latin typeface="+mj-ea"/>
              <a:ea typeface="+mj-ea"/>
            </a:endParaRPr>
          </a:p>
        </p:txBody>
      </p:sp>
      <p:cxnSp>
        <p:nvCxnSpPr>
          <p:cNvPr id="6" name="直接箭头连接符 5"/>
          <p:cNvCxnSpPr/>
          <p:nvPr/>
        </p:nvCxnSpPr>
        <p:spPr>
          <a:xfrm rot="5400000">
            <a:off x="2750332" y="607203"/>
            <a:ext cx="500066" cy="42862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2" name="TextBox 11"/>
          <p:cNvSpPr txBox="1">
            <a:spLocks noChangeArrowheads="1"/>
          </p:cNvSpPr>
          <p:nvPr/>
        </p:nvSpPr>
        <p:spPr bwMode="auto">
          <a:xfrm>
            <a:off x="5715008" y="857238"/>
            <a:ext cx="2786082" cy="430887"/>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并可以在此选择是或否在该搜索结果下进行二次检索，以便于准确锁定您需要的图书。</a:t>
            </a:r>
            <a:endParaRPr lang="zh-CN" altLang="en-US" sz="1100" dirty="0" smtClean="0">
              <a:solidFill>
                <a:schemeClr val="tx1">
                  <a:lumMod val="75000"/>
                  <a:lumOff val="25000"/>
                </a:schemeClr>
              </a:solidFill>
              <a:latin typeface="+mj-ea"/>
              <a:ea typeface="+mj-ea"/>
            </a:endParaRPr>
          </a:p>
        </p:txBody>
      </p:sp>
      <p:cxnSp>
        <p:nvCxnSpPr>
          <p:cNvPr id="13" name="直接箭头连接符 12"/>
          <p:cNvCxnSpPr/>
          <p:nvPr/>
        </p:nvCxnSpPr>
        <p:spPr>
          <a:xfrm rot="10800000" flipV="1">
            <a:off x="5214942" y="1000112"/>
            <a:ext cx="500066" cy="28575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6" name="TextBox 15"/>
          <p:cNvSpPr txBox="1">
            <a:spLocks noChangeArrowheads="1"/>
          </p:cNvSpPr>
          <p:nvPr/>
        </p:nvSpPr>
        <p:spPr bwMode="auto">
          <a:xfrm>
            <a:off x="142844" y="3071814"/>
            <a:ext cx="714348" cy="938719"/>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检索结果可以显示搜索结果所属的分类及数量。</a:t>
            </a:r>
            <a:endParaRPr lang="zh-CN" altLang="en-US" sz="1100" dirty="0" smtClean="0">
              <a:solidFill>
                <a:schemeClr val="tx1">
                  <a:lumMod val="75000"/>
                  <a:lumOff val="25000"/>
                </a:schemeClr>
              </a:solidFill>
              <a:latin typeface="+mj-ea"/>
              <a:ea typeface="+mj-ea"/>
            </a:endParaRPr>
          </a:p>
        </p:txBody>
      </p:sp>
      <p:cxnSp>
        <p:nvCxnSpPr>
          <p:cNvPr id="17" name="直接箭头连接符 16"/>
          <p:cNvCxnSpPr/>
          <p:nvPr/>
        </p:nvCxnSpPr>
        <p:spPr>
          <a:xfrm rot="5400000" flipH="1" flipV="1">
            <a:off x="428604" y="2643178"/>
            <a:ext cx="571504" cy="28576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3" name="TextBox 22"/>
          <p:cNvSpPr txBox="1">
            <a:spLocks noChangeArrowheads="1"/>
          </p:cNvSpPr>
          <p:nvPr/>
        </p:nvSpPr>
        <p:spPr bwMode="auto">
          <a:xfrm>
            <a:off x="3000364" y="4714893"/>
            <a:ext cx="1857388" cy="430887"/>
          </a:xfrm>
          <a:prstGeom prst="rect">
            <a:avLst/>
          </a:prstGeom>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带有此两个标签的数据支持全文检索、在线阅读。</a:t>
            </a:r>
            <a:endParaRPr lang="zh-CN" altLang="en-US" sz="1100" dirty="0" smtClean="0">
              <a:solidFill>
                <a:schemeClr val="tx1">
                  <a:lumMod val="75000"/>
                  <a:lumOff val="25000"/>
                </a:schemeClr>
              </a:solidFill>
              <a:latin typeface="+mj-ea"/>
              <a:ea typeface="+mj-ea"/>
            </a:endParaRPr>
          </a:p>
        </p:txBody>
      </p:sp>
      <p:cxnSp>
        <p:nvCxnSpPr>
          <p:cNvPr id="24" name="直接箭头连接符 23"/>
          <p:cNvCxnSpPr>
            <a:stCxn id="23" idx="0"/>
          </p:cNvCxnSpPr>
          <p:nvPr/>
        </p:nvCxnSpPr>
        <p:spPr>
          <a:xfrm flipH="1" flipV="1">
            <a:off x="3428998" y="4000513"/>
            <a:ext cx="500060" cy="71438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THINKCELLSHAPEDONOTDELETE" val="pf.7DgwCvZ0GZ0WV8D4OuC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4836</Words>
  <Application>WPS 演示</Application>
  <PresentationFormat>全屏显示(16:10)</PresentationFormat>
  <Paragraphs>361</Paragraphs>
  <Slides>28</Slides>
  <Notes>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华文隶书</vt:lpstr>
      <vt:lpstr>Century Gothic</vt:lpstr>
      <vt:lpstr>Times New Roman</vt:lpstr>
      <vt:lpstr>华文细黑</vt:lpstr>
      <vt:lpstr>Adobe 仿宋 Std R</vt:lpstr>
      <vt:lpstr>Cambria Math</vt:lpstr>
      <vt:lpstr>Calibri</vt:lpstr>
      <vt:lpstr>Lucida Sans Unicode</vt:lpstr>
      <vt:lpstr>微软雅黑</vt:lpstr>
      <vt:lpstr>黑体</vt:lpstr>
      <vt:lpstr>Arial Unicode MS</vt:lpstr>
      <vt:lpstr>Latha</vt:lpstr>
      <vt:lpstr>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DynoMedia China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优阅数字图书馆</dc:title>
  <dc:creator>DNM</dc:creator>
  <cp:lastModifiedBy>Administrator</cp:lastModifiedBy>
  <cp:revision>456</cp:revision>
  <dcterms:created xsi:type="dcterms:W3CDTF">2011-11-25T03:32:00Z</dcterms:created>
  <dcterms:modified xsi:type="dcterms:W3CDTF">2016-12-27T04:28:49Z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